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639" r:id="rId2"/>
    <p:sldId id="642" r:id="rId3"/>
    <p:sldId id="640" r:id="rId4"/>
    <p:sldId id="676" r:id="rId5"/>
    <p:sldId id="666" r:id="rId6"/>
    <p:sldId id="668" r:id="rId7"/>
    <p:sldId id="670" r:id="rId8"/>
    <p:sldId id="671" r:id="rId9"/>
    <p:sldId id="669" r:id="rId10"/>
    <p:sldId id="648" r:id="rId11"/>
    <p:sldId id="641" r:id="rId12"/>
    <p:sldId id="643" r:id="rId13"/>
    <p:sldId id="644" r:id="rId14"/>
    <p:sldId id="658" r:id="rId15"/>
    <p:sldId id="659" r:id="rId16"/>
    <p:sldId id="649" r:id="rId17"/>
    <p:sldId id="675" r:id="rId18"/>
    <p:sldId id="650" r:id="rId19"/>
    <p:sldId id="647" r:id="rId20"/>
    <p:sldId id="645" r:id="rId21"/>
    <p:sldId id="652" r:id="rId22"/>
    <p:sldId id="653" r:id="rId23"/>
    <p:sldId id="672" r:id="rId24"/>
    <p:sldId id="655" r:id="rId25"/>
    <p:sldId id="674" r:id="rId26"/>
    <p:sldId id="657" r:id="rId27"/>
    <p:sldId id="651" r:id="rId28"/>
    <p:sldId id="673" r:id="rId29"/>
    <p:sldId id="663" r:id="rId30"/>
    <p:sldId id="66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ng wenchieh" initials="Fw" lastIdx="1" clrIdx="0">
    <p:extLst>
      <p:ext uri="{19B8F6BF-5375-455C-9EA6-DF929625EA0E}">
        <p15:presenceInfo xmlns:p15="http://schemas.microsoft.com/office/powerpoint/2012/main" userId="bc79bd183d90f4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83C6"/>
    <a:srgbClr val="0000FF"/>
    <a:srgbClr val="4A4A4A"/>
    <a:srgbClr val="404040"/>
    <a:srgbClr val="081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9" autoAdjust="0"/>
    <p:restoredTop sz="85081" autoAdjust="0"/>
  </p:normalViewPr>
  <p:slideViewPr>
    <p:cSldViewPr snapToGrid="0">
      <p:cViewPr varScale="1">
        <p:scale>
          <a:sx n="82" d="100"/>
          <a:sy n="82" d="100"/>
        </p:scale>
        <p:origin x="108" y="21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78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E4939A-F786-4E9B-83FF-20D4792AAE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36CCF2-3AF2-4BE1-8327-F613C15319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73BE1-9AAC-4A9F-BA25-A435B34C13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82889-A70A-4460-A1D0-F56A24006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16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FF340-1CA2-4371-BFBB-B88612BDF4B9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644F0-0BD7-4598-9182-FACEF9EF1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72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644F0-0BD7-4598-9182-FACEF9EF13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52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644F0-0BD7-4598-9182-FACEF9EF13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90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First, we propose the unified formulation </a:t>
                </a:r>
                <a:r>
                  <a:rPr lang="en-US" dirty="0" err="1"/>
                  <a:t>GenDS</a:t>
                </a:r>
                <a:r>
                  <a:rPr lang="en-US" dirty="0"/>
                  <a:t>, that is, the generalized dense subgraph detection.</a:t>
                </a:r>
              </a:p>
              <a:p>
                <a:r>
                  <a:rPr lang="en-US" dirty="0"/>
                  <a:t>So, our research problem is formulated as follows:</a:t>
                </a:r>
              </a:p>
              <a:p>
                <a:r>
                  <a:rPr lang="en-US" dirty="0"/>
                  <a:t>Given a graph g and its contrast graph g’, they share the same </a:t>
                </a:r>
                <a:r>
                  <a:rPr lang="en-US" dirty="0" err="1"/>
                  <a:t>nodeset</a:t>
                </a:r>
                <a:r>
                  <a:rPr lang="en-US" dirty="0"/>
                  <a:t> </a:t>
                </a:r>
                <a:r>
                  <a:rPr lang="en-US" i="1" dirty="0"/>
                  <a:t>U</a:t>
                </a:r>
                <a:r>
                  <a:rPr lang="en-US" dirty="0"/>
                  <a:t>; and the matrices P and Q are related to g and g’ respectively.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Then our goal is to find the </a:t>
                </a:r>
                <a:r>
                  <a:rPr lang="en-US" altLang="zh-CN" dirty="0"/>
                  <a:t>optimal subset </a:t>
                </a:r>
                <a:r>
                  <a:rPr lang="en-US" altLang="zh-CN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𝑆^∗</a:t>
                </a:r>
                <a:r>
                  <a:rPr lang="en-US" dirty="0"/>
                  <a:t>, which</a:t>
                </a:r>
                <a:r>
                  <a:rPr lang="en-US" baseline="0" dirty="0"/>
                  <a:t> satisfies the following objective formula.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/>
                  <a:t>Here </a:t>
                </a:r>
                <a:r>
                  <a:rPr lang="en-US" b="1" i="0" dirty="0">
                    <a:latin typeface="Cambria Math" panose="02040503050406030204" pitchFamily="18" charset="0"/>
                  </a:rPr>
                  <a:t>𝒙</a:t>
                </a:r>
                <a:r>
                  <a:rPr lang="en-US" dirty="0"/>
                  <a:t> is the indicator vector for the node subset. </a:t>
                </a:r>
                <a:r>
                  <a:rPr lang="en-US" altLang="zh-CN" dirty="0"/>
                  <a:t>【Click】</a:t>
                </a: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In this formula, the 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numerator part means the total number of edges and the node weights of the selected subgraph based on </a:t>
                </a:r>
                <a:r>
                  <a:rPr lang="en-US" b="1" i="0" dirty="0">
                    <a:latin typeface="Cambria Math" panose="02040503050406030204" pitchFamily="18" charset="0"/>
                  </a:rPr>
                  <a:t>𝒙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644F0-0BD7-4598-9182-FACEF9EF13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54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644F0-0BD7-4598-9182-FACEF9EF13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42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Here we give theoretical analysis with graph spectral and its </a:t>
                </a:r>
                <a:r>
                  <a:rPr lang="en-US" b="0" dirty="0"/>
                  <a:t>optimality property for our problem formulation.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="0" dirty="0"/>
                  <a:t>The objective of </a:t>
                </a:r>
                <a:r>
                  <a:rPr lang="en-US" altLang="zh-CN" b="0" dirty="0" err="1"/>
                  <a:t>GenDS</a:t>
                </a:r>
                <a:r>
                  <a:rPr lang="en-US" altLang="zh-CN" b="0" dirty="0"/>
                  <a:t> can be transformed to the g</a:t>
                </a:r>
                <a:r>
                  <a:rPr lang="en-US" dirty="0"/>
                  <a:t>eneralized </a:t>
                </a:r>
                <a:r>
                  <a:rPr lang="en-US" i="1" dirty="0"/>
                  <a:t>Rayleigh ratio</a:t>
                </a:r>
                <a:r>
                  <a:rPr lang="en-US" i="0" dirty="0"/>
                  <a:t> format by constructing a positive residual graph </a:t>
                </a:r>
                <a:r>
                  <a:rPr lang="zh-CN" altLang="en-US" b="1" i="0">
                    <a:latin typeface="Cambria Math" panose="02040503050406030204" pitchFamily="18" charset="0"/>
                  </a:rPr>
                  <a:t>𝓖</a:t>
                </a:r>
                <a:r>
                  <a:rPr lang="en-US" altLang="zh-CN" b="1" i="0">
                    <a:latin typeface="Cambria Math" panose="02040503050406030204" pitchFamily="18" charset="0"/>
                  </a:rPr>
                  <a:t>_𝒓</a:t>
                </a:r>
                <a:r>
                  <a:rPr lang="en-US" i="0" dirty="0"/>
                  <a:t>, and</a:t>
                </a:r>
                <a:r>
                  <a:rPr lang="en-US" i="0" baseline="0" dirty="0"/>
                  <a:t> </a:t>
                </a:r>
                <a:r>
                  <a:rPr lang="en-US" altLang="zh-CN" b="1" i="0" dirty="0">
                    <a:latin typeface="Cambria Math" panose="02040503050406030204" pitchFamily="18" charset="0"/>
                  </a:rPr>
                  <a:t>𝑨_𝒓</a:t>
                </a:r>
                <a:r>
                  <a:rPr lang="en-US" i="0" dirty="0"/>
                  <a:t> is its adjacency matrix which retains</a:t>
                </a:r>
                <a:r>
                  <a:rPr lang="en-US" i="0" baseline="0" dirty="0"/>
                  <a:t> the positive entries in the matrix P–Q, </a:t>
                </a:r>
                <a:r>
                  <a:rPr lang="en-US" i="0" dirty="0"/>
                  <a:t> thus the</a:t>
                </a:r>
                <a:r>
                  <a:rPr lang="en-US" i="0" baseline="0" dirty="0"/>
                  <a:t> objective</a:t>
                </a:r>
                <a:r>
                  <a:rPr lang="en-US" i="0" dirty="0"/>
                  <a:t> corresponds to the </a:t>
                </a:r>
                <a:r>
                  <a:rPr lang="en-US" dirty="0"/>
                  <a:t>quadratic optimization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𝑅(</a:t>
                </a:r>
                <a:r>
                  <a:rPr lang="en-US" altLang="zh-CN" b="1" i="0" dirty="0">
                    <a:latin typeface="Cambria Math" panose="02040503050406030204" pitchFamily="18" charset="0"/>
                  </a:rPr>
                  <a:t>𝑨_𝒓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, </a:t>
                </a:r>
                <a:r>
                  <a:rPr lang="en-US" altLang="zh-CN" b="1" i="0" dirty="0">
                    <a:latin typeface="Cambria Math" panose="02040503050406030204" pitchFamily="18" charset="0"/>
                  </a:rPr>
                  <a:t>𝒙)</a:t>
                </a:r>
                <a:r>
                  <a:rPr lang="en-US" dirty="0"/>
                  <a:t>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In real space, the </a:t>
                </a:r>
                <a:r>
                  <a:rPr lang="en-US" i="1" dirty="0"/>
                  <a:t>Rayleigh-Ritz</a:t>
                </a:r>
                <a:r>
                  <a:rPr lang="en-US" dirty="0"/>
                  <a:t> Theorem in graph spectral gives the optimality of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𝑅(</a:t>
                </a:r>
                <a:r>
                  <a:rPr lang="en-US" altLang="zh-CN" b="1" i="0" dirty="0">
                    <a:latin typeface="Cambria Math" panose="02040503050406030204" pitchFamily="18" charset="0"/>
                  </a:rPr>
                  <a:t>𝑨_𝒓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, </a:t>
                </a:r>
                <a:r>
                  <a:rPr lang="en-US" altLang="zh-CN" b="1" i="0" dirty="0">
                    <a:latin typeface="Cambria Math" panose="02040503050406030204" pitchFamily="18" charset="0"/>
                  </a:rPr>
                  <a:t>𝒙)</a:t>
                </a:r>
                <a:r>
                  <a:rPr lang="en-US" dirty="0"/>
                  <a:t> with</a:t>
                </a:r>
                <a:r>
                  <a:rPr lang="en-US" baseline="0" dirty="0"/>
                  <a:t> e</a:t>
                </a:r>
                <a:r>
                  <a:rPr lang="en-US" dirty="0"/>
                  <a:t>igen vectors of </a:t>
                </a:r>
                <a:r>
                  <a:rPr lang="en-US" altLang="zh-CN" b="1" i="0" dirty="0">
                    <a:latin typeface="Cambria Math" panose="02040503050406030204" pitchFamily="18" charset="0"/>
                  </a:rPr>
                  <a:t>𝑨_𝒓</a:t>
                </a:r>
                <a:r>
                  <a:rPr lang="en-US" altLang="zh-CN" dirty="0"/>
                  <a:t>, that is,</a:t>
                </a:r>
                <a:r>
                  <a:rPr lang="en-US" altLang="zh-CN" baseline="0" dirty="0"/>
                  <a:t> </a:t>
                </a:r>
                <a:r>
                  <a:rPr lang="en-US" altLang="zh-CN" b="0" i="0" dirty="0">
                    <a:latin typeface="Cambria Math" panose="02040503050406030204" pitchFamily="18" charset="0"/>
                  </a:rPr>
                  <a:t>𝜆_𝑘</a:t>
                </a:r>
                <a:r>
                  <a:rPr lang="en-US" altLang="zh-CN" dirty="0"/>
                  <a:t> is the maximum</a:t>
                </a:r>
                <a:r>
                  <a:rPr lang="en-US" altLang="zh-CN" baseline="0" dirty="0"/>
                  <a:t> of R in the space orthogonal to the k – 1 spaces, and this is achieved with the eigenvector </a:t>
                </a:r>
                <a:r>
                  <a:rPr lang="en-US" altLang="zh-CN" baseline="0" dirty="0" err="1"/>
                  <a:t>u_k</a:t>
                </a:r>
                <a:r>
                  <a:rPr lang="en-US" altLang="zh-CN" baseline="0" dirty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aseline="0" dirty="0"/>
                  <a:t>Using the singular values and singular vectors also have similar property as the above.</a:t>
                </a:r>
                <a:endParaRPr lang="en-US" altLang="zh-CN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644F0-0BD7-4598-9182-FACEF9EF13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3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644F0-0BD7-4598-9182-FACEF9EF13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43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Based on the graph spectral, the 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optimal solution S* for the </a:t>
                </a:r>
                <a:r>
                  <a:rPr lang="en-US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GenDS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problem can be re-written as the following formula, S*  is </a:t>
                </a:r>
                <a:r>
                  <a:rPr lang="en-US" dirty="0"/>
                  <a:t>the weighted sum of the products of the singular values and the subset of corresponding singular vectors.   </a:t>
                </a:r>
                <a:r>
                  <a:rPr lang="en-US" altLang="zh-CN" dirty="0"/>
                  <a:t>【Click】</a:t>
                </a:r>
              </a:p>
              <a:p>
                <a:r>
                  <a:rPr lang="en-US" altLang="zh-CN" dirty="0"/>
                  <a:t>Thus</a:t>
                </a:r>
                <a:r>
                  <a:rPr lang="zh-CN" altLang="en-US" dirty="0"/>
                  <a:t>，</a:t>
                </a:r>
                <a:r>
                  <a:rPr lang="en-US" altLang="zh-CN" dirty="0"/>
                  <a:t>we can get the upper bound for the </a:t>
                </a:r>
                <a:r>
                  <a:rPr lang="en-US" dirty="0"/>
                  <a:t>optimal density of subgraph of </a:t>
                </a:r>
                <a:r>
                  <a:rPr lang="en-US" altLang="zh-CN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𝑆^∗</a:t>
                </a:r>
                <a:r>
                  <a:rPr lang="en-US" dirty="0"/>
                  <a:t>, that is, </a:t>
                </a:r>
                <a:r>
                  <a:rPr lang="en-US" sz="1200" b="1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𝝆_𝒐𝒑𝒕</a:t>
                </a:r>
                <a:r>
                  <a:rPr lang="en-US" dirty="0"/>
                  <a:t> is no more</a:t>
                </a:r>
                <a:r>
                  <a:rPr lang="en-US" baseline="0" dirty="0"/>
                  <a:t> than the first singular value </a:t>
                </a:r>
                <a:r>
                  <a:rPr lang="en-US" sz="1200" b="1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𝝈_𝟏</a:t>
                </a:r>
                <a:r>
                  <a:rPr lang="en-US" baseline="0" dirty="0"/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/>
                  <a:t>Also, with the skew distribution property of real-world graphs,  only the top singular values and the </a:t>
                </a:r>
                <a:r>
                  <a:rPr lang="en-US" dirty="0"/>
                  <a:t>top-ranked elements in singular vectors are important in the above formula.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Thus, these inspire the design for the fast detection algorithm.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644F0-0BD7-4598-9182-FACEF9EF13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25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644F0-0BD7-4598-9182-FACEF9EF13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28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baseline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As we have shown the reformulation of the optimal solution for </a:t>
                </a:r>
                <a:r>
                  <a:rPr lang="en-US" dirty="0" err="1"/>
                  <a:t>GenDS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Here, we consider an approximation solution </a:t>
                </a:r>
                <a:r>
                  <a:rPr lang="en-US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𝑆_𝑡^∗</a:t>
                </a:r>
                <a:r>
                  <a:rPr lang="en-US" dirty="0"/>
                  <a:t>, it is the densest subgraph of the graph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𝑔_𝑡</a:t>
                </a:r>
                <a:r>
                  <a:rPr lang="en-US" dirty="0"/>
                  <a:t> detected with</a:t>
                </a:r>
                <a:r>
                  <a:rPr lang="en-US" baseline="0" dirty="0"/>
                  <a:t> the greedy algorithm and </a:t>
                </a:r>
                <a:r>
                  <a:rPr lang="en-US" b="0" i="0">
                    <a:latin typeface="Cambria Math" panose="02040503050406030204" pitchFamily="18" charset="0"/>
                  </a:rPr>
                  <a:t>𝑔_𝑡</a:t>
                </a:r>
                <a:r>
                  <a:rPr lang="en-US" dirty="0"/>
                  <a:t> is</a:t>
                </a:r>
                <a:r>
                  <a:rPr lang="en-US" baseline="0" dirty="0"/>
                  <a:t> </a:t>
                </a:r>
                <a:r>
                  <a:rPr lang="en-US" dirty="0"/>
                  <a:t>derived from the </a:t>
                </a:r>
                <a:r>
                  <a:rPr lang="en-US" baseline="0" dirty="0"/>
                  <a:t>truncated</a:t>
                </a:r>
                <a:r>
                  <a:rPr lang="en-US" dirty="0"/>
                  <a:t> </a:t>
                </a:r>
                <a:r>
                  <a:rPr lang="en-US" baseline="0" dirty="0"/>
                  <a:t>t-</a:t>
                </a:r>
                <a:r>
                  <a:rPr lang="en-US" baseline="0" dirty="0" err="1"/>
                  <a:t>th</a:t>
                </a:r>
                <a:r>
                  <a:rPr lang="en-US" baseline="0" dirty="0"/>
                  <a:t> top singular vectors </a:t>
                </a:r>
                <a:r>
                  <a:rPr lang="en-US" baseline="0" dirty="0" err="1"/>
                  <a:t>u_t</a:t>
                </a:r>
                <a:r>
                  <a:rPr lang="en-US" baseline="0" dirty="0"/>
                  <a:t> and </a:t>
                </a:r>
                <a:r>
                  <a:rPr lang="en-US" baseline="0" dirty="0" err="1"/>
                  <a:t>v_t</a:t>
                </a:r>
                <a:r>
                  <a:rPr lang="en-US" baseline="0" dirty="0"/>
                  <a:t>.</a:t>
                </a:r>
              </a:p>
              <a:p>
                <a:r>
                  <a:rPr lang="en-US" dirty="0"/>
                  <a:t>Then, the tight lowe</a:t>
                </a:r>
                <a:r>
                  <a:rPr lang="en-US" baseline="0" dirty="0"/>
                  <a:t>r </a:t>
                </a:r>
                <a:r>
                  <a:rPr lang="en-US" dirty="0"/>
                  <a:t>bound of the density of </a:t>
                </a:r>
                <a:r>
                  <a:rPr lang="en-US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𝑔_𝑡^∗</a:t>
                </a:r>
                <a:r>
                  <a:rPr lang="en-US" dirty="0"/>
                  <a:t> satisfies</a:t>
                </a:r>
                <a:r>
                  <a:rPr lang="en-US" baseline="0" dirty="0"/>
                  <a:t> that </a:t>
                </a:r>
                <a:r>
                  <a:rPr lang="en-US" b="1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𝝆_𝒕^∗</a:t>
                </a:r>
                <a:r>
                  <a:rPr lang="en-US" baseline="0" dirty="0"/>
                  <a:t> is no more than the singular value </a:t>
                </a:r>
                <a:r>
                  <a:rPr lang="en-US" b="0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𝜎_𝑡</a:t>
                </a:r>
                <a:r>
                  <a:rPr lang="en-US" dirty="0"/>
                  <a:t>; </a:t>
                </a:r>
                <a:r>
                  <a:rPr lang="en-US" altLang="zh-CN" dirty="0"/>
                  <a:t>【Click】</a:t>
                </a:r>
                <a:endParaRPr lang="en-US" dirty="0"/>
              </a:p>
              <a:p>
                <a:r>
                  <a:rPr lang="en-US" dirty="0"/>
                  <a:t>So, for the approximate</a:t>
                </a:r>
                <a:r>
                  <a:rPr lang="en-US" baseline="0" dirty="0"/>
                  <a:t> optimal solution </a:t>
                </a:r>
                <a:r>
                  <a:rPr lang="en-US" sz="120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𝑆_</a:t>
                </a:r>
                <a:r>
                  <a:rPr lang="en-US" sz="1200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𝑜𝑝𝑡^</a:t>
                </a:r>
                <a:r>
                  <a:rPr lang="en-US" sz="120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∗</a:t>
                </a:r>
                <a:r>
                  <a:rPr lang="en-US" dirty="0"/>
                  <a:t> of the graph </a:t>
                </a:r>
                <a:r>
                  <a:rPr lang="zh-CN" altLang="en-US" sz="1200" b="1" i="0">
                    <a:latin typeface="Cambria Math" panose="02040503050406030204" pitchFamily="18" charset="0"/>
                  </a:rPr>
                  <a:t>𝓖</a:t>
                </a:r>
                <a:r>
                  <a:rPr lang="en-US" altLang="zh-CN" sz="1200" b="1" i="0">
                    <a:latin typeface="Cambria Math" panose="02040503050406030204" pitchFamily="18" charset="0"/>
                  </a:rPr>
                  <a:t>_𝒓</a:t>
                </a:r>
                <a:r>
                  <a:rPr lang="en-US" dirty="0"/>
                  <a:t>, its</a:t>
                </a:r>
                <a:r>
                  <a:rPr lang="en-US" baseline="0" dirty="0"/>
                  <a:t> density </a:t>
                </a:r>
                <a:r>
                  <a:rPr lang="en-US" sz="1200" b="1" i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𝝆_𝒐𝒑𝒕^∗</a:t>
                </a:r>
                <a:r>
                  <a:rPr lang="en-US" dirty="0"/>
                  <a:t> has</a:t>
                </a:r>
                <a:r>
                  <a:rPr lang="en-US" baseline="0" dirty="0"/>
                  <a:t> lower</a:t>
                </a:r>
                <a:r>
                  <a:rPr lang="en-US" dirty="0"/>
                  <a:t> bound</a:t>
                </a:r>
                <a:r>
                  <a:rPr lang="en-US" baseline="0" dirty="0"/>
                  <a:t> with</a:t>
                </a:r>
                <a:r>
                  <a:rPr lang="en-US" dirty="0"/>
                  <a:t> some singular value </a:t>
                </a:r>
                <a:r>
                  <a:rPr lang="en-US" altLang="zh-CN" sz="120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𝜎_</a:t>
                </a:r>
                <a:r>
                  <a:rPr lang="en-US" altLang="zh-CN" sz="1200" b="0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𝑙</a:t>
                </a:r>
                <a:r>
                  <a:rPr lang="en-US" dirty="0"/>
                  <a:t> and if </a:t>
                </a:r>
                <a:r>
                  <a:rPr lang="en-US" i="1" dirty="0"/>
                  <a:t>l</a:t>
                </a:r>
                <a:r>
                  <a:rPr lang="en-US" dirty="0"/>
                  <a:t> exists. </a:t>
                </a:r>
                <a:r>
                  <a:rPr lang="en-US" altLang="zh-CN" dirty="0"/>
                  <a:t>【Click】</a:t>
                </a:r>
                <a:endParaRPr lang="en-US" baseline="0" dirty="0"/>
              </a:p>
              <a:p>
                <a:r>
                  <a:rPr lang="en-US" baseline="0" dirty="0"/>
                  <a:t>Thus , we can find the a</a:t>
                </a:r>
                <a:r>
                  <a:rPr lang="en-US" altLang="zh-CN" dirty="0"/>
                  <a:t>pproximation solution</a:t>
                </a:r>
                <a:r>
                  <a:rPr lang="en-US" dirty="0"/>
                  <a:t> </a:t>
                </a:r>
                <a:r>
                  <a:rPr lang="en-US" sz="1100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𝑆_𝑡^∗</a:t>
                </a:r>
                <a:r>
                  <a:rPr lang="en-US" baseline="0" dirty="0"/>
                  <a:t> one by one using the truncated t-</a:t>
                </a:r>
                <a:r>
                  <a:rPr lang="en-US" baseline="0" dirty="0" err="1"/>
                  <a:t>th</a:t>
                </a:r>
                <a:r>
                  <a:rPr lang="en-US" baseline="0" dirty="0"/>
                  <a:t> top singular vectors as the following a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nimation steps</a:t>
                </a:r>
                <a:r>
                  <a:rPr lang="en-US" baseline="0" dirty="0"/>
                  <a:t> show.</a:t>
                </a:r>
                <a:r>
                  <a:rPr lang="en-US" altLang="zh-CN" baseline="0" dirty="0"/>
                  <a:t>【</a:t>
                </a:r>
                <a:r>
                  <a:rPr lang="en-US" altLang="zh-CN" baseline="0" dirty="0" err="1"/>
                  <a:t>Click】the</a:t>
                </a:r>
                <a:r>
                  <a:rPr lang="en-US" altLang="zh-CN" baseline="0" dirty="0"/>
                  <a:t> first one, the red diamond is the density of g*_1 and it is the current maximum density, then the second one, the third one, and so on.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aseline="0" dirty="0"/>
                  <a:t>If we</a:t>
                </a:r>
                <a:r>
                  <a:rPr lang="zh-CN" altLang="en-US" baseline="0" dirty="0"/>
                  <a:t> </a:t>
                </a:r>
                <a:r>
                  <a:rPr lang="en-US" altLang="zh-CN" baseline="0" dirty="0"/>
                  <a:t>find</a:t>
                </a:r>
                <a:r>
                  <a:rPr lang="zh-CN" altLang="en-US" baseline="0" dirty="0"/>
                  <a:t> </a:t>
                </a:r>
                <a:r>
                  <a:rPr lang="en-US" altLang="zh-CN" baseline="0" dirty="0"/>
                  <a:t>that the current optimal density is greater than some </a:t>
                </a:r>
                <a:r>
                  <a:rPr lang="en-US" altLang="zh-CN" b="1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𝝈_𝒍</a:t>
                </a:r>
                <a:r>
                  <a:rPr lang="en-US" b="0" dirty="0"/>
                  <a:t>, then we can</a:t>
                </a:r>
                <a:r>
                  <a:rPr lang="en-US" b="0" baseline="0" dirty="0"/>
                  <a:t> stop; because the maximum density that can be detected after </a:t>
                </a:r>
                <a:r>
                  <a:rPr lang="en-US" b="0" i="1" baseline="0" dirty="0"/>
                  <a:t>l</a:t>
                </a:r>
                <a:r>
                  <a:rPr lang="en-US" b="0" baseline="0" dirty="0"/>
                  <a:t> is no more than </a:t>
                </a:r>
                <a:r>
                  <a:rPr lang="en-US" altLang="zh-CN" b="1" i="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𝝈_𝒍</a:t>
                </a:r>
                <a:r>
                  <a:rPr lang="en-US" b="0" dirty="0"/>
                  <a:t>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dirty="0"/>
                  <a:t>thus,</a:t>
                </a:r>
                <a:r>
                  <a:rPr lang="en-US" b="0" baseline="0" dirty="0"/>
                  <a:t> the current optimal solution is the </a:t>
                </a:r>
                <a:r>
                  <a:rPr lang="en-US" altLang="zh-CN" dirty="0"/>
                  <a:t>approximate optimal solution </a:t>
                </a:r>
                <a:r>
                  <a:rPr lang="en-US" sz="120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𝑆_</a:t>
                </a:r>
                <a:r>
                  <a:rPr lang="en-US" sz="1200" b="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𝑜𝑝𝑡^</a:t>
                </a:r>
                <a:r>
                  <a:rPr lang="en-US" sz="1200" i="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∗</a:t>
                </a:r>
                <a:endParaRPr lang="en-US" b="0" dirty="0"/>
              </a:p>
              <a:p>
                <a:endParaRPr lang="en-US" baseline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644F0-0BD7-4598-9182-FACEF9EF13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68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So, based on the above analysis, we propose the unified detection algorithm </a:t>
                </a:r>
                <a:r>
                  <a:rPr lang="en-US" dirty="0" err="1"/>
                  <a:t>SpecGreedy</a:t>
                </a:r>
                <a:r>
                  <a:rPr lang="en-US" dirty="0"/>
                  <a:t>, it combines the graph spectral properties and greedy peeling approximation.</a:t>
                </a:r>
              </a:p>
              <a:p>
                <a:r>
                  <a:rPr lang="en-US" dirty="0"/>
                  <a:t>And we list the main steps here. </a:t>
                </a:r>
              </a:p>
              <a:p>
                <a:r>
                  <a:rPr lang="en-US" dirty="0"/>
                  <a:t>With k as the parameter for the SVD approximation.</a:t>
                </a:r>
              </a:p>
              <a:p>
                <a:r>
                  <a:rPr lang="en-US" dirty="0"/>
                  <a:t>In step </a:t>
                </a:r>
                <a:r>
                  <a:rPr lang="en-US" altLang="zh-CN" dirty="0"/>
                  <a:t>S0, we </a:t>
                </a:r>
                <a:r>
                  <a:rPr lang="en-US" sz="1200" dirty="0"/>
                  <a:t>construct positive residual graph </a:t>
                </a:r>
                <a:r>
                  <a:rPr lang="zh-CN" altLang="en-US" sz="1200" b="1" i="0">
                    <a:latin typeface="Cambria Math" panose="02040503050406030204" pitchFamily="18" charset="0"/>
                  </a:rPr>
                  <a:t>𝓖</a:t>
                </a:r>
                <a:r>
                  <a:rPr lang="en-US" altLang="zh-CN" sz="1200" b="1" i="0">
                    <a:latin typeface="Cambria Math" panose="02040503050406030204" pitchFamily="18" charset="0"/>
                  </a:rPr>
                  <a:t>_𝒓</a:t>
                </a:r>
                <a:r>
                  <a:rPr lang="en-US" dirty="0"/>
                  <a:t>; and</a:t>
                </a:r>
                <a:r>
                  <a:rPr lang="en-US" baseline="0" dirty="0"/>
                  <a:t> in S1, we apply the SVD to the adjacency matrix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𝑨_𝒓</a:t>
                </a:r>
                <a:r>
                  <a:rPr lang="en-US" dirty="0"/>
                  <a:t> to get</a:t>
                </a:r>
                <a:r>
                  <a:rPr lang="en-US" baseline="0" dirty="0"/>
                  <a:t> its </a:t>
                </a:r>
                <a:r>
                  <a:rPr lang="en-US" sz="1200" dirty="0"/>
                  <a:t>top-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𝑘</a:t>
                </a:r>
                <a:r>
                  <a:rPr lang="en-US" sz="1200" dirty="0"/>
                  <a:t> low-rank approximation.</a:t>
                </a:r>
              </a:p>
              <a:p>
                <a:r>
                  <a:rPr lang="en-US" dirty="0"/>
                  <a:t>Then in the step S2,  we carry out searching for the approximation optimal solution as explained in the previous slide, and finally return the optimal subgraph </a:t>
                </a:r>
                <a:r>
                  <a:rPr lang="zh-CN" altLang="en-US" sz="1200" b="1" i="0">
                    <a:latin typeface="Cambria Math" panose="02040503050406030204" pitchFamily="18" charset="0"/>
                  </a:rPr>
                  <a:t>𝓖</a:t>
                </a:r>
                <a:r>
                  <a:rPr lang="en-US" altLang="zh-CN" sz="1200" b="1" i="0">
                    <a:latin typeface="Cambria Math" panose="02040503050406030204" pitchFamily="18" charset="0"/>
                  </a:rPr>
                  <a:t>_𝒓</a:t>
                </a:r>
                <a:r>
                  <a:rPr lang="en-US" sz="1200" dirty="0"/>
                  <a:t>(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𝑆_𝑜𝑝𝑡^∗</a:t>
                </a:r>
                <a:r>
                  <a:rPr lang="en-US" sz="1200" dirty="0"/>
                  <a:t>)</a:t>
                </a:r>
              </a:p>
              <a:p>
                <a:endParaRPr lang="en-US" sz="1200" dirty="0"/>
              </a:p>
              <a:p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Besides the pre-computing the top-k spectral decomposition strategy in S1, we can use a lazy or online way to compute the (t + 1)-</a:t>
                </a:r>
                <a:r>
                  <a:rPr lang="en-US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largest spectral decomposition result with the power method or the efficient </a:t>
                </a:r>
                <a:r>
                  <a:rPr lang="en-US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Krylov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subspace methods such as the </a:t>
                </a:r>
                <a:r>
                  <a:rPr lang="en-US" sz="1200" b="0" i="0" u="none" strike="noStrike" kern="1200" baseline="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Lanczos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method.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644F0-0BD7-4598-9182-FACEF9EF13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01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644F0-0BD7-4598-9182-FACEF9EF13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24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644F0-0BD7-4598-9182-FACEF9EF13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56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644F0-0BD7-4598-9182-FACEF9EF13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79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644F0-0BD7-4598-9182-FACEF9EF13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097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644F0-0BD7-4598-9182-FACEF9EF13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921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Then ,we shows the statistical analysis for the optimal graph spectral for the densest subgraphs of all networks.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Here, the red bars show the number of networks for, which singular vector does </a:t>
                </a:r>
                <a:r>
                  <a:rPr lang="en-US" dirty="0" err="1"/>
                  <a:t>specgreedy</a:t>
                </a:r>
                <a:r>
                  <a:rPr lang="en-US" dirty="0"/>
                  <a:t> find the optimal density </a:t>
                </a:r>
                <a:r>
                  <a:rPr lang="en-US" b="0" i="0">
                    <a:latin typeface="Cambria Math" panose="02040503050406030204" pitchFamily="18" charset="0"/>
                  </a:rPr>
                  <a:t>𝜌</a:t>
                </a:r>
                <a:r>
                  <a:rPr lang="en-US" dirty="0"/>
                  <a:t>*.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And the blue bars show the number of networks where the </a:t>
                </a:r>
                <a:r>
                  <a:rPr lang="en-US" dirty="0" err="1"/>
                  <a:t>specgreedy</a:t>
                </a:r>
                <a:r>
                  <a:rPr lang="en-US" dirty="0"/>
                  <a:t> stops based on the spectral lower bound condition.  So, </a:t>
                </a:r>
                <a:r>
                  <a:rPr lang="en-US" altLang="zh-CN" dirty="0"/>
                  <a:t>【</a:t>
                </a:r>
                <a:r>
                  <a:rPr lang="en-US" altLang="zh-CN" dirty="0" err="1"/>
                  <a:t>Click】</a:t>
                </a:r>
                <a:r>
                  <a:rPr lang="en-US" dirty="0" err="1"/>
                  <a:t>only</a:t>
                </a:r>
                <a:r>
                  <a:rPr lang="en-US" dirty="0"/>
                  <a:t> small top-</a:t>
                </a:r>
                <a:r>
                  <a:rPr lang="en-US" dirty="0" err="1"/>
                  <a:t>ks</a:t>
                </a:r>
                <a:r>
                  <a:rPr lang="en-US" dirty="0"/>
                  <a:t> singular vectors are enough for most networks for our </a:t>
                </a:r>
                <a:r>
                  <a:rPr lang="en-US" dirty="0" err="1"/>
                  <a:t>specgreedy</a:t>
                </a:r>
                <a:r>
                  <a:rPr lang="en-US" dirty="0"/>
                  <a:t> algorithm.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644F0-0BD7-4598-9182-FACEF9EF13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644F0-0BD7-4598-9182-FACEF9EF13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346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644F0-0BD7-4598-9182-FACEF9EF13A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829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644F0-0BD7-4598-9182-FACEF9EF13A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902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644F0-0BD7-4598-9182-FACEF9EF13A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076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644F0-0BD7-4598-9182-FACEF9EF13A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77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CE2F0-7F98-4781-866C-D41EA4D26C6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058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644F0-0BD7-4598-9182-FACEF9EF13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574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644F0-0BD7-4598-9182-FACEF9EF13A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7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644F0-0BD7-4598-9182-FACEF9EF13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85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644F0-0BD7-4598-9182-FACEF9EF13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42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644F0-0BD7-4598-9182-FACEF9EF13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80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644F0-0BD7-4598-9182-FACEF9EF13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51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644F0-0BD7-4598-9182-FACEF9EF13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93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644F0-0BD7-4598-9182-FACEF9EF13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7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9D80-8697-4AD1-8027-2543C695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01DC4A4-C468-418F-9FE2-D0E87D9FF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304" y="6544394"/>
            <a:ext cx="7487941" cy="284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rgbClr val="1CADE4">
                    <a:lumMod val="20000"/>
                    <a:lumOff val="80000"/>
                  </a:srgbClr>
                </a:solidFill>
              </a:rPr>
              <a:t>SpecGreedy</a:t>
            </a:r>
            <a:r>
              <a:rPr lang="en-US" dirty="0">
                <a:solidFill>
                  <a:srgbClr val="1CADE4">
                    <a:lumMod val="20000"/>
                    <a:lumOff val="80000"/>
                  </a:srgbClr>
                </a:solidFill>
              </a:rPr>
              <a:t>: Unified Dense Subgraph Detection</a:t>
            </a:r>
          </a:p>
        </p:txBody>
      </p:sp>
    </p:spTree>
    <p:extLst>
      <p:ext uri="{BB962C8B-B14F-4D97-AF65-F5344CB8AC3E}">
        <p14:creationId xmlns:p14="http://schemas.microsoft.com/office/powerpoint/2010/main" val="38875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:a16="http://schemas.microsoft.com/office/drawing/2014/main" id="{5B1A1448-BA88-4C8E-ABCB-21F80B2C2C34}"/>
              </a:ext>
            </a:extLst>
          </p:cNvPr>
          <p:cNvSpPr/>
          <p:nvPr userDrawn="1"/>
        </p:nvSpPr>
        <p:spPr>
          <a:xfrm>
            <a:off x="0" y="6471560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B382BE09-0680-4928-8560-5C0C6539FBA1}"/>
              </a:ext>
            </a:extLst>
          </p:cNvPr>
          <p:cNvSpPr/>
          <p:nvPr userDrawn="1"/>
        </p:nvSpPr>
        <p:spPr>
          <a:xfrm>
            <a:off x="0" y="6500896"/>
            <a:ext cx="9144001" cy="3651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039977"/>
            <a:ext cx="7543800" cy="2358327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1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2960" y="3585828"/>
            <a:ext cx="7543800" cy="129374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0" cap="none" spc="2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384" y="649638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/>
              <a:t>/30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564D7F-278F-4C5A-9417-8DB26BA0A2D3}"/>
              </a:ext>
            </a:extLst>
          </p:cNvPr>
          <p:cNvCxnSpPr/>
          <p:nvPr userDrawn="1"/>
        </p:nvCxnSpPr>
        <p:spPr>
          <a:xfrm>
            <a:off x="822960" y="3484228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6CD3606-D8C8-4DB7-A42C-C32139494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304" y="6544394"/>
            <a:ext cx="7487941" cy="284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rgbClr val="1CADE4">
                    <a:lumMod val="20000"/>
                    <a:lumOff val="80000"/>
                  </a:srgbClr>
                </a:solidFill>
              </a:rPr>
              <a:t>SpecGreedy</a:t>
            </a:r>
            <a:r>
              <a:rPr lang="en-US" dirty="0">
                <a:solidFill>
                  <a:srgbClr val="1CADE4">
                    <a:lumMod val="20000"/>
                    <a:lumOff val="80000"/>
                  </a:srgbClr>
                </a:solidFill>
              </a:rPr>
              <a:t>: Unified Dense Subgraph Detection</a:t>
            </a:r>
          </a:p>
        </p:txBody>
      </p:sp>
    </p:spTree>
    <p:extLst>
      <p:ext uri="{BB962C8B-B14F-4D97-AF65-F5344CB8AC3E}">
        <p14:creationId xmlns:p14="http://schemas.microsoft.com/office/powerpoint/2010/main" val="10944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:a16="http://schemas.microsoft.com/office/drawing/2014/main" id="{5B1A1448-BA88-4C8E-ABCB-21F80B2C2C34}"/>
              </a:ext>
            </a:extLst>
          </p:cNvPr>
          <p:cNvSpPr/>
          <p:nvPr userDrawn="1"/>
        </p:nvSpPr>
        <p:spPr>
          <a:xfrm>
            <a:off x="0" y="6471560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B382BE09-0680-4928-8560-5C0C6539FBA1}"/>
              </a:ext>
            </a:extLst>
          </p:cNvPr>
          <p:cNvSpPr/>
          <p:nvPr userDrawn="1"/>
        </p:nvSpPr>
        <p:spPr>
          <a:xfrm>
            <a:off x="0" y="6500896"/>
            <a:ext cx="9144001" cy="3651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304" y="1636877"/>
            <a:ext cx="7543800" cy="2358327"/>
          </a:xfrm>
        </p:spPr>
        <p:txBody>
          <a:bodyPr anchor="ctr">
            <a:normAutofit/>
          </a:bodyPr>
          <a:lstStyle>
            <a:lvl1pPr algn="ctr">
              <a:lnSpc>
                <a:spcPct val="85000"/>
              </a:lnSpc>
              <a:defRPr sz="6000" b="1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384" y="649638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/>
              <a:t>/30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6CD3606-D8C8-4DB7-A42C-C32139494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304" y="6544394"/>
            <a:ext cx="7487941" cy="284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rgbClr val="1CADE4">
                    <a:lumMod val="20000"/>
                    <a:lumOff val="80000"/>
                  </a:srgbClr>
                </a:solidFill>
              </a:rPr>
              <a:t>SpecGreedy</a:t>
            </a:r>
            <a:r>
              <a:rPr lang="en-US" dirty="0">
                <a:solidFill>
                  <a:srgbClr val="1CADE4">
                    <a:lumMod val="20000"/>
                    <a:lumOff val="80000"/>
                  </a:srgbClr>
                </a:solidFill>
              </a:rPr>
              <a:t>: Unified Dense Subgraph Detection</a:t>
            </a:r>
          </a:p>
        </p:txBody>
      </p:sp>
    </p:spTree>
    <p:extLst>
      <p:ext uri="{BB962C8B-B14F-4D97-AF65-F5344CB8AC3E}">
        <p14:creationId xmlns:p14="http://schemas.microsoft.com/office/powerpoint/2010/main" val="222926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" y="1340768"/>
            <a:ext cx="8061960" cy="4921809"/>
          </a:xfrm>
        </p:spPr>
        <p:txBody>
          <a:bodyPr/>
          <a:lstStyle>
            <a:lvl1pPr marL="90000" indent="-180000">
              <a:buFont typeface="Arial" panose="020B0604020202020204" pitchFamily="34" charset="0"/>
              <a:buChar char="•"/>
              <a:defRPr sz="2800"/>
            </a:lvl1pPr>
            <a:lvl2pPr>
              <a:defRPr sz="2400"/>
            </a:lvl2pPr>
            <a:lvl3pPr marL="566928" indent="-182880"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AA0C9D2-F7DA-4E8B-87E1-989AB7138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304" y="6544394"/>
            <a:ext cx="7487941" cy="284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rgbClr val="1CADE4">
                    <a:lumMod val="20000"/>
                    <a:lumOff val="80000"/>
                  </a:srgbClr>
                </a:solidFill>
              </a:rPr>
              <a:t>SpecGreedy</a:t>
            </a:r>
            <a:r>
              <a:rPr lang="en-US" dirty="0">
                <a:solidFill>
                  <a:srgbClr val="1CADE4">
                    <a:lumMod val="20000"/>
                    <a:lumOff val="80000"/>
                  </a:srgbClr>
                </a:solidFill>
              </a:rPr>
              <a:t>: Unified Dense Subgraph Detection</a:t>
            </a:r>
          </a:p>
        </p:txBody>
      </p:sp>
    </p:spTree>
    <p:extLst>
      <p:ext uri="{BB962C8B-B14F-4D97-AF65-F5344CB8AC3E}">
        <p14:creationId xmlns:p14="http://schemas.microsoft.com/office/powerpoint/2010/main" val="146217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4692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8">
            <a:extLst>
              <a:ext uri="{FF2B5EF4-FFF2-40B4-BE49-F238E27FC236}">
                <a16:creationId xmlns:a16="http://schemas.microsoft.com/office/drawing/2014/main" id="{3B8D82D6-0D79-4C75-B46C-68DDA6CC1240}"/>
              </a:ext>
            </a:extLst>
          </p:cNvPr>
          <p:cNvSpPr/>
          <p:nvPr userDrawn="1"/>
        </p:nvSpPr>
        <p:spPr>
          <a:xfrm>
            <a:off x="0" y="6471560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EA52DE3-E8EC-469F-A78C-C405D2E1910A}"/>
              </a:ext>
            </a:extLst>
          </p:cNvPr>
          <p:cNvSpPr/>
          <p:nvPr userDrawn="1"/>
        </p:nvSpPr>
        <p:spPr>
          <a:xfrm>
            <a:off x="0" y="6500896"/>
            <a:ext cx="9144001" cy="3651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9C73743-5006-4769-BE85-01DA3BEE3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2384" y="649638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/>
              <a:t>/30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C9C3C2D-9B89-45FA-BCAD-8516D30AC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304" y="6544394"/>
            <a:ext cx="7487941" cy="284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rgbClr val="1CADE4">
                    <a:lumMod val="20000"/>
                    <a:lumOff val="80000"/>
                  </a:srgbClr>
                </a:solidFill>
              </a:rPr>
              <a:t>SpecGreedy</a:t>
            </a:r>
            <a:r>
              <a:rPr lang="en-US" dirty="0">
                <a:solidFill>
                  <a:srgbClr val="1CADE4">
                    <a:lumMod val="20000"/>
                    <a:lumOff val="80000"/>
                  </a:srgbClr>
                </a:solidFill>
              </a:rPr>
              <a:t>: Unified Dense Subgraph Detection</a:t>
            </a:r>
          </a:p>
        </p:txBody>
      </p:sp>
    </p:spTree>
    <p:extLst>
      <p:ext uri="{BB962C8B-B14F-4D97-AF65-F5344CB8AC3E}">
        <p14:creationId xmlns:p14="http://schemas.microsoft.com/office/powerpoint/2010/main" val="125811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61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/>
          <p:nvPr userDrawn="1"/>
        </p:nvSpPr>
        <p:spPr>
          <a:xfrm>
            <a:off x="0" y="6471560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020" y="392480"/>
            <a:ext cx="8061960" cy="766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020" y="1340768"/>
            <a:ext cx="8061959" cy="495370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41020" y="1230619"/>
            <a:ext cx="806195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/>
          <p:nvPr userDrawn="1"/>
        </p:nvSpPr>
        <p:spPr>
          <a:xfrm>
            <a:off x="0" y="6500896"/>
            <a:ext cx="9144001" cy="3651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ACCDB135-7E87-4B69-895F-3DB4B3D9D1B1}"/>
              </a:ext>
            </a:extLst>
          </p:cNvPr>
          <p:cNvSpPr/>
          <p:nvPr userDrawn="1"/>
        </p:nvSpPr>
        <p:spPr>
          <a:xfrm>
            <a:off x="0" y="6471560"/>
            <a:ext cx="9144001" cy="66484"/>
          </a:xfrm>
          <a:prstGeom prst="rect">
            <a:avLst/>
          </a:prstGeom>
          <a:solidFill>
            <a:srgbClr val="1CADE4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4543B98-E384-4171-91B9-0021EE61B8DB}"/>
              </a:ext>
            </a:extLst>
          </p:cNvPr>
          <p:cNvSpPr/>
          <p:nvPr userDrawn="1"/>
        </p:nvSpPr>
        <p:spPr>
          <a:xfrm>
            <a:off x="0" y="6500896"/>
            <a:ext cx="9144001" cy="365126"/>
          </a:xfrm>
          <a:prstGeom prst="rect">
            <a:avLst/>
          </a:prstGeom>
          <a:solidFill>
            <a:srgbClr val="2683C6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58125212-965E-4AF2-B454-0FA5D6993319}"/>
              </a:ext>
            </a:extLst>
          </p:cNvPr>
          <p:cNvSpPr/>
          <p:nvPr userDrawn="1"/>
        </p:nvSpPr>
        <p:spPr>
          <a:xfrm>
            <a:off x="0" y="6471560"/>
            <a:ext cx="9144001" cy="66484"/>
          </a:xfrm>
          <a:prstGeom prst="rect">
            <a:avLst/>
          </a:prstGeom>
          <a:solidFill>
            <a:srgbClr val="1CADE4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DEB87ED5-3E4F-4912-8414-49736E47CD5F}"/>
              </a:ext>
            </a:extLst>
          </p:cNvPr>
          <p:cNvSpPr/>
          <p:nvPr userDrawn="1"/>
        </p:nvSpPr>
        <p:spPr>
          <a:xfrm>
            <a:off x="0" y="6500896"/>
            <a:ext cx="9144001" cy="365126"/>
          </a:xfrm>
          <a:prstGeom prst="rect">
            <a:avLst/>
          </a:prstGeom>
          <a:solidFill>
            <a:srgbClr val="2683C6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C3199E35-B965-43B6-91F9-DCFE817A60F9}"/>
              </a:ext>
            </a:extLst>
          </p:cNvPr>
          <p:cNvSpPr txBox="1">
            <a:spLocks/>
          </p:cNvSpPr>
          <p:nvPr userDrawn="1"/>
        </p:nvSpPr>
        <p:spPr>
          <a:xfrm>
            <a:off x="84222" y="6544394"/>
            <a:ext cx="8207024" cy="284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b="1" kern="1200" cap="none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CADE4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C05C8B6-13B8-4ECD-B764-191DBE19557F}"/>
              </a:ext>
            </a:extLst>
          </p:cNvPr>
          <p:cNvSpPr txBox="1">
            <a:spLocks/>
          </p:cNvSpPr>
          <p:nvPr userDrawn="1"/>
        </p:nvSpPr>
        <p:spPr>
          <a:xfrm>
            <a:off x="8312384" y="649638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800" b="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AF776-93EA-4565-8FF7-8D314DE143B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1CADE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CADE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327333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3" r:id="rId4"/>
    <p:sldLayoutId id="2147483664" r:id="rId5"/>
    <p:sldLayoutId id="2147483665" r:id="rId6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7.wmf"/><Relationship Id="rId4" Type="http://schemas.openxmlformats.org/officeDocument/2006/relationships/image" Target="../media/image28.png"/><Relationship Id="rId9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0.png"/><Relationship Id="rId5" Type="http://schemas.openxmlformats.org/officeDocument/2006/relationships/image" Target="../media/image34.png"/><Relationship Id="rId10" Type="http://schemas.openxmlformats.org/officeDocument/2006/relationships/image" Target="../media/image200.png"/><Relationship Id="rId4" Type="http://schemas.openxmlformats.org/officeDocument/2006/relationships/image" Target="../media/image33.png"/><Relationship Id="rId9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1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svg"/><Relationship Id="rId11" Type="http://schemas.openxmlformats.org/officeDocument/2006/relationships/image" Target="../media/image49.png"/><Relationship Id="rId5" Type="http://schemas.openxmlformats.org/officeDocument/2006/relationships/image" Target="../media/image36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6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0.png"/><Relationship Id="rId4" Type="http://schemas.openxmlformats.org/officeDocument/2006/relationships/image" Target="../media/image4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0.png"/><Relationship Id="rId4" Type="http://schemas.openxmlformats.org/officeDocument/2006/relationships/image" Target="../media/image5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image" Target="../media/image62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1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64F9C5E-5C29-4F3B-8654-26291484F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988" y="1039977"/>
            <a:ext cx="7543800" cy="2232195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en-US" dirty="0">
                <a:solidFill>
                  <a:srgbClr val="2683C6"/>
                </a:solidFill>
                <a:latin typeface="Arial Narrow" panose="020B0606020202030204" pitchFamily="34" charset="0"/>
              </a:rPr>
              <a:t>S</a:t>
            </a:r>
            <a:r>
              <a:rPr lang="en-US" sz="5300" dirty="0">
                <a:solidFill>
                  <a:srgbClr val="2683C6"/>
                </a:solidFill>
                <a:latin typeface="Arial Narrow" panose="020B0606020202030204" pitchFamily="34" charset="0"/>
              </a:rPr>
              <a:t>PEC</a:t>
            </a:r>
            <a:r>
              <a:rPr lang="en-US" dirty="0">
                <a:solidFill>
                  <a:srgbClr val="2683C6"/>
                </a:solidFill>
                <a:latin typeface="Arial Narrow" panose="020B0606020202030204" pitchFamily="34" charset="0"/>
              </a:rPr>
              <a:t>G</a:t>
            </a:r>
            <a:r>
              <a:rPr lang="en-US" sz="5300" dirty="0">
                <a:solidFill>
                  <a:srgbClr val="2683C6"/>
                </a:solidFill>
                <a:latin typeface="Arial Narrow" panose="020B0606020202030204" pitchFamily="34" charset="0"/>
              </a:rPr>
              <a:t>REEDY</a:t>
            </a:r>
            <a:r>
              <a:rPr lang="en-US" dirty="0">
                <a:solidFill>
                  <a:srgbClr val="2683C6"/>
                </a:solidFill>
                <a:latin typeface="Arial Narrow" panose="020B0606020202030204" pitchFamily="34" charset="0"/>
              </a:rPr>
              <a:t> </a:t>
            </a:r>
            <a:b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</a:br>
            <a:r>
              <a:rPr lang="en-US" sz="490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Unified Dense Subgraph Detection</a:t>
            </a:r>
            <a:endParaRPr lang="en-US" sz="6600" dirty="0">
              <a:latin typeface="Arial Narrow" panose="020B0606020202030204" pitchFamily="34" charset="0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420254C-F73D-4456-8BC0-D2F7388E3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60" y="3585828"/>
            <a:ext cx="7543800" cy="2232195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buClr>
                <a:srgbClr val="1CADE4"/>
              </a:buClr>
            </a:pPr>
            <a:r>
              <a:rPr lang="en-US" altLang="ko-KR" sz="2600" u="sng" spc="0" dirty="0">
                <a:solidFill>
                  <a:prstClr val="black"/>
                </a:solidFill>
                <a:latin typeface="Arial Narrow" panose="020B0606020202030204" pitchFamily="34" charset="0"/>
                <a:ea typeface="Helvetica" charset="0"/>
                <a:cs typeface="Helvetica" charset="0"/>
              </a:rPr>
              <a:t>Wenjie Feng</a:t>
            </a:r>
            <a:r>
              <a:rPr lang="en-US" altLang="zh-CN" sz="2800" spc="0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+</a:t>
            </a:r>
            <a:r>
              <a:rPr lang="en-US" altLang="ko-KR" sz="2600" spc="0" dirty="0">
                <a:solidFill>
                  <a:prstClr val="black"/>
                </a:solidFill>
                <a:latin typeface="Arial Narrow" panose="020B0606020202030204" pitchFamily="34" charset="0"/>
                <a:ea typeface="Helvetica" charset="0"/>
                <a:cs typeface="Helvetica" charset="0"/>
              </a:rPr>
              <a:t>,  Shenhua </a:t>
            </a:r>
            <a:r>
              <a:rPr lang="en-US" altLang="zh-CN" sz="2600" spc="0" dirty="0">
                <a:solidFill>
                  <a:prstClr val="black"/>
                </a:solidFill>
                <a:latin typeface="Arial Narrow" panose="020B0606020202030204" pitchFamily="34" charset="0"/>
                <a:ea typeface="Helvetica" charset="0"/>
                <a:cs typeface="Helvetica" charset="0"/>
              </a:rPr>
              <a:t>Liu</a:t>
            </a:r>
            <a:r>
              <a:rPr lang="en-US" altLang="zh-CN" sz="2800" spc="0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+</a:t>
            </a:r>
            <a:r>
              <a:rPr lang="en-US" altLang="zh-CN" sz="2600" spc="0" dirty="0">
                <a:solidFill>
                  <a:prstClr val="black"/>
                </a:solidFill>
                <a:latin typeface="Arial Narrow" panose="020B0606020202030204" pitchFamily="34" charset="0"/>
                <a:ea typeface="Helvetica" charset="0"/>
                <a:cs typeface="Helvetica" charset="0"/>
              </a:rPr>
              <a:t>,</a:t>
            </a:r>
            <a:r>
              <a:rPr lang="zh-CN" altLang="en-US" sz="2600" spc="0" dirty="0">
                <a:solidFill>
                  <a:prstClr val="black"/>
                </a:solidFill>
                <a:latin typeface="Arial Narrow" panose="020B0606020202030204" pitchFamily="34" charset="0"/>
                <a:ea typeface="Helvetica" charset="0"/>
                <a:cs typeface="Helvetica" charset="0"/>
              </a:rPr>
              <a:t> </a:t>
            </a:r>
            <a:r>
              <a:rPr lang="en-US" altLang="zh-CN" sz="2600" spc="0" dirty="0">
                <a:solidFill>
                  <a:prstClr val="black"/>
                </a:solidFill>
                <a:latin typeface="Arial Narrow" panose="020B0606020202030204" pitchFamily="34" charset="0"/>
                <a:ea typeface="Helvetica" charset="0"/>
                <a:cs typeface="Helvetica" charset="0"/>
              </a:rPr>
              <a:t>Danai </a:t>
            </a:r>
            <a:r>
              <a:rPr lang="en-US" altLang="zh-CN" sz="2600" spc="0" dirty="0" err="1">
                <a:solidFill>
                  <a:prstClr val="black"/>
                </a:solidFill>
                <a:latin typeface="Arial Narrow" panose="020B0606020202030204" pitchFamily="34" charset="0"/>
                <a:ea typeface="Helvetica" charset="0"/>
                <a:cs typeface="Helvetica" charset="0"/>
              </a:rPr>
              <a:t>Koutra</a:t>
            </a:r>
            <a:r>
              <a:rPr lang="en-US" altLang="zh-CN" sz="2800" spc="0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#</a:t>
            </a:r>
            <a:r>
              <a:rPr lang="en-US" altLang="zh-CN" sz="2600" spc="0" dirty="0">
                <a:solidFill>
                  <a:prstClr val="black"/>
                </a:solidFill>
                <a:latin typeface="Arial Narrow" panose="020B0606020202030204" pitchFamily="34" charset="0"/>
                <a:ea typeface="Helvetica" charset="0"/>
                <a:cs typeface="Helvetica" charset="0"/>
              </a:rPr>
              <a:t>, </a:t>
            </a:r>
            <a:br>
              <a:rPr lang="en-US" altLang="zh-CN" sz="2600" spc="0" dirty="0">
                <a:solidFill>
                  <a:prstClr val="black"/>
                </a:solidFill>
                <a:latin typeface="Arial Narrow" panose="020B0606020202030204" pitchFamily="34" charset="0"/>
                <a:ea typeface="Helvetica" charset="0"/>
                <a:cs typeface="Helvetica" charset="0"/>
              </a:rPr>
            </a:br>
            <a:r>
              <a:rPr lang="en-US" altLang="zh-CN" sz="2600" spc="0" dirty="0">
                <a:solidFill>
                  <a:prstClr val="black"/>
                </a:solidFill>
                <a:latin typeface="Arial Narrow" panose="020B0606020202030204" pitchFamily="34" charset="0"/>
                <a:ea typeface="Helvetica" charset="0"/>
                <a:cs typeface="Helvetica" charset="0"/>
              </a:rPr>
              <a:t>Huawei Shen</a:t>
            </a:r>
            <a:r>
              <a:rPr lang="en-US" altLang="zh-CN" sz="2800" spc="0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+</a:t>
            </a:r>
            <a:r>
              <a:rPr lang="en-US" altLang="zh-CN" sz="2600" spc="0" dirty="0">
                <a:solidFill>
                  <a:prstClr val="black"/>
                </a:solidFill>
                <a:latin typeface="Arial Narrow" panose="020B0606020202030204" pitchFamily="34" charset="0"/>
                <a:ea typeface="Helvetica" charset="0"/>
                <a:cs typeface="Helvetica" charset="0"/>
              </a:rPr>
              <a:t>, </a:t>
            </a:r>
            <a:r>
              <a:rPr lang="en-US" altLang="zh-CN" sz="2600" spc="0" dirty="0" err="1">
                <a:solidFill>
                  <a:prstClr val="black"/>
                </a:solidFill>
                <a:latin typeface="Arial Narrow" panose="020B0606020202030204" pitchFamily="34" charset="0"/>
                <a:ea typeface="Helvetica" charset="0"/>
                <a:cs typeface="Helvetica" charset="0"/>
              </a:rPr>
              <a:t>Xueqi</a:t>
            </a:r>
            <a:r>
              <a:rPr lang="en-US" altLang="zh-CN" sz="2600" spc="0" dirty="0">
                <a:solidFill>
                  <a:prstClr val="black"/>
                </a:solidFill>
                <a:latin typeface="Arial Narrow" panose="020B0606020202030204" pitchFamily="34" charset="0"/>
                <a:ea typeface="Helvetica" charset="0"/>
                <a:cs typeface="Helvetica" charset="0"/>
              </a:rPr>
              <a:t> Cheng</a:t>
            </a:r>
            <a:r>
              <a:rPr lang="en-US" altLang="zh-CN" spc="0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+</a:t>
            </a:r>
            <a:endParaRPr lang="en-US" altLang="ko-KR" sz="2600" spc="0" dirty="0">
              <a:solidFill>
                <a:prstClr val="black"/>
              </a:solidFill>
              <a:latin typeface="Arial Narrow" panose="020B0606020202030204" pitchFamily="34" charset="0"/>
              <a:ea typeface="Helvetica" charset="0"/>
              <a:cs typeface="Helvetica" charset="0"/>
            </a:endParaRPr>
          </a:p>
          <a:p>
            <a:pPr lvl="0" algn="ctr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en-US" altLang="ko-KR" sz="2600" i="1" spc="0" dirty="0">
                <a:solidFill>
                  <a:prstClr val="black"/>
                </a:solidFill>
                <a:latin typeface="Arial Narrow" panose="020B0606020202030204" pitchFamily="34" charset="0"/>
                <a:ea typeface="Helvetica" charset="0"/>
                <a:cs typeface="Helvetica" charset="0"/>
              </a:rPr>
              <a:t> </a:t>
            </a:r>
            <a:r>
              <a:rPr lang="en-US" altLang="zh-CN" spc="0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+</a:t>
            </a:r>
            <a:r>
              <a:rPr lang="en-US" i="1" spc="0" dirty="0">
                <a:solidFill>
                  <a:prstClr val="black"/>
                </a:solidFill>
                <a:latin typeface="Arial Narrow" panose="020B0606020202030204" pitchFamily="34" charset="0"/>
                <a:cs typeface="Helvetica" charset="0"/>
              </a:rPr>
              <a:t>Institute of Computing Technology, ICT, CAS</a:t>
            </a:r>
          </a:p>
          <a:p>
            <a: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pc="0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#</a:t>
            </a:r>
            <a:r>
              <a:rPr lang="en-US" i="1" spc="0" dirty="0">
                <a:solidFill>
                  <a:prstClr val="black"/>
                </a:solidFill>
                <a:latin typeface="Arial Narrow" panose="020B0606020202030204" pitchFamily="34" charset="0"/>
                <a:cs typeface="Helvetica" charset="0"/>
              </a:rPr>
              <a:t>University of Michigan, Ann Arbor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C61745-2B7B-4EAD-BE2A-52BB5BCFF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03727"/>
            <a:ext cx="3836368" cy="1050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FF7E81-B8F3-417D-B515-EAB16CCBB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60" y="77531"/>
            <a:ext cx="2038970" cy="11025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B349AA-1A7E-4A4F-8C37-5C409DB83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499" y="65627"/>
            <a:ext cx="1127861" cy="1088224"/>
          </a:xfrm>
          <a:prstGeom prst="rect">
            <a:avLst/>
          </a:prstGeom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DA6E118-1D92-4C88-9589-2931F46B5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222" y="6544394"/>
            <a:ext cx="8207024" cy="28410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CADE4">
                    <a:lumMod val="20000"/>
                    <a:lumOff val="80000"/>
                  </a:srgbClr>
                </a:solidFill>
              </a:rPr>
              <a:t> </a:t>
            </a:r>
            <a:endParaRPr lang="en-US" dirty="0">
              <a:solidFill>
                <a:srgbClr val="1CADE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90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1E00-59F1-4D10-94C4-68F9140CD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23B52-DD3A-4077-B57F-DDD9915EB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Introduction</a:t>
            </a:r>
          </a:p>
          <a:p>
            <a:r>
              <a:rPr lang="en-US" dirty="0">
                <a:solidFill>
                  <a:srgbClr val="C00000"/>
                </a:solidFill>
              </a:rPr>
              <a:t>Proposed Method: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Unified Formulation: </a:t>
            </a:r>
            <a:r>
              <a:rPr lang="en-US" sz="2800" b="1" dirty="0">
                <a:solidFill>
                  <a:srgbClr val="C00000"/>
                </a:solidFill>
              </a:rPr>
              <a:t>G</a:t>
            </a:r>
            <a:r>
              <a:rPr lang="en-US" b="1" dirty="0">
                <a:solidFill>
                  <a:srgbClr val="C00000"/>
                </a:solidFill>
              </a:rPr>
              <a:t>EN</a:t>
            </a:r>
            <a:r>
              <a:rPr lang="en-US" sz="2800" b="1" dirty="0">
                <a:solidFill>
                  <a:srgbClr val="C00000"/>
                </a:solidFill>
              </a:rPr>
              <a:t>DS</a:t>
            </a:r>
            <a:r>
              <a:rPr lang="en-US" sz="2800" dirty="0">
                <a:solidFill>
                  <a:srgbClr val="C00000"/>
                </a:solidFill>
              </a:rPr>
              <a:t> &lt;&lt;</a:t>
            </a:r>
            <a:r>
              <a:rPr lang="en-US" sz="2800" dirty="0"/>
              <a:t> </a:t>
            </a:r>
          </a:p>
          <a:p>
            <a:pPr lvl="1"/>
            <a:r>
              <a:rPr lang="en-US" sz="2800" dirty="0"/>
              <a:t>Algorithm: S</a:t>
            </a:r>
            <a:r>
              <a:rPr lang="en-US" dirty="0"/>
              <a:t>PEC</a:t>
            </a:r>
            <a:r>
              <a:rPr lang="en-US" sz="2800" dirty="0"/>
              <a:t>G</a:t>
            </a:r>
            <a:r>
              <a:rPr lang="en-US" dirty="0"/>
              <a:t>REEDY</a:t>
            </a:r>
            <a:endParaRPr lang="en-US" sz="2800" dirty="0"/>
          </a:p>
          <a:p>
            <a:r>
              <a:rPr lang="en-US" sz="3200" dirty="0"/>
              <a:t>Experiments</a:t>
            </a:r>
          </a:p>
          <a:p>
            <a:r>
              <a:rPr lang="en-US" sz="3200" dirty="0"/>
              <a:t>Conclusion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585424-71E0-436E-B485-7E716CD80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1CADE4">
                    <a:lumMod val="20000"/>
                    <a:lumOff val="80000"/>
                  </a:srgbClr>
                </a:solidFill>
              </a:rPr>
              <a:t>SpecGreedy: Unified Dense Subgraph Detection</a:t>
            </a:r>
            <a:endParaRPr lang="en-US" dirty="0">
              <a:solidFill>
                <a:srgbClr val="1CADE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83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EFB7-CFCE-4831-B001-7843A429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latin typeface="Comic Sans MS" panose="030F0702030302020204" pitchFamily="66" charset="0"/>
              </a:rPr>
              <a:t>G</a:t>
            </a:r>
            <a:r>
              <a:rPr lang="en-US" sz="3300" dirty="0">
                <a:latin typeface="Comic Sans MS" panose="030F0702030302020204" pitchFamily="66" charset="0"/>
              </a:rPr>
              <a:t>EN</a:t>
            </a:r>
            <a:r>
              <a:rPr lang="en-US" sz="3800" dirty="0">
                <a:latin typeface="Comic Sans MS" panose="030F0702030302020204" pitchFamily="66" charset="0"/>
              </a:rPr>
              <a:t>DS</a:t>
            </a:r>
            <a:r>
              <a:rPr lang="en-US" sz="3800" dirty="0"/>
              <a:t>: </a:t>
            </a:r>
            <a:r>
              <a:rPr lang="en-US" dirty="0"/>
              <a:t>Unified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34ED4B-4EBF-496E-9CAC-B7A92BE3BC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b="1" dirty="0">
                    <a:latin typeface="Comic Sans MS" panose="030F0702030302020204" pitchFamily="66" charset="0"/>
                  </a:rPr>
                  <a:t>G</a:t>
                </a:r>
                <a:r>
                  <a:rPr lang="en-US" altLang="zh-CN" sz="2000" b="1" dirty="0">
                    <a:latin typeface="Comic Sans MS" panose="030F0702030302020204" pitchFamily="66" charset="0"/>
                  </a:rPr>
                  <a:t>EN</a:t>
                </a:r>
                <a:r>
                  <a:rPr lang="en-US" altLang="zh-CN" sz="2400" b="1" dirty="0">
                    <a:latin typeface="Comic Sans MS" panose="030F0702030302020204" pitchFamily="66" charset="0"/>
                  </a:rPr>
                  <a:t>DS</a:t>
                </a:r>
                <a:r>
                  <a:rPr lang="en-US" altLang="zh-CN" b="1" dirty="0"/>
                  <a:t>: </a:t>
                </a:r>
                <a:r>
                  <a:rPr lang="en-US" altLang="zh-CN" u="sng" dirty="0"/>
                  <a:t>Gen</a:t>
                </a:r>
                <a:r>
                  <a:rPr lang="en-US" altLang="zh-CN" dirty="0"/>
                  <a:t>eralized </a:t>
                </a:r>
                <a:r>
                  <a:rPr lang="en-US" altLang="zh-CN" u="sng" dirty="0"/>
                  <a:t>D</a:t>
                </a:r>
                <a:r>
                  <a:rPr lang="en-US" altLang="zh-CN" dirty="0"/>
                  <a:t>ense </a:t>
                </a:r>
                <a:r>
                  <a:rPr lang="en-US" altLang="zh-CN" u="sng" dirty="0"/>
                  <a:t>S</a:t>
                </a:r>
                <a:r>
                  <a:rPr lang="en-US" altLang="zh-CN" dirty="0"/>
                  <a:t>ubgraph detection</a:t>
                </a:r>
                <a:endParaRPr lang="en-US" altLang="zh-CN" b="1" dirty="0"/>
              </a:p>
              <a:p>
                <a:r>
                  <a:rPr lang="en-US" altLang="zh-CN" b="1" dirty="0"/>
                  <a:t>Given: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sz="2000" b="1" i="1">
                        <a:latin typeface="Cambria Math" panose="02040503050406030204" pitchFamily="18" charset="0"/>
                      </a:rPr>
                      <m:t>𝓖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dirty="0"/>
                  <a:t>and its contrast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𝓖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sz="2000" dirty="0"/>
              </a:p>
              <a:p>
                <a:pPr lvl="1"/>
                <a:r>
                  <a:rPr lang="en-US" altLang="zh-CN" dirty="0"/>
                  <a:t>matrices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altLang="zh-CN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altLang="zh-CN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𝐐</m:t>
                    </m:r>
                    <m:r>
                      <a:rPr lang="en-US" altLang="zh-CN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zh-CN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/>
                  <a:t>related to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𝒢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dirty="0"/>
                  <a:t>resp.</a:t>
                </a:r>
              </a:p>
              <a:p>
                <a:r>
                  <a:rPr lang="en-US" altLang="zh-CN" b="1" dirty="0"/>
                  <a:t>Find</a:t>
                </a:r>
              </a:p>
              <a:p>
                <a:pPr lvl="1"/>
                <a:r>
                  <a:rPr lang="en-US" altLang="zh-CN" dirty="0"/>
                  <a:t>the optimal subset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altLang="zh-CN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zh-CN" dirty="0"/>
                  <a:t>,</a:t>
                </a:r>
              </a:p>
              <a:p>
                <a:pPr lvl="1"/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34ED4B-4EBF-496E-9CAC-B7A92BE3BC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496" t="-2107" r="-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1C58E1-9123-455E-920F-95861E425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1CADE4">
                    <a:lumMod val="20000"/>
                    <a:lumOff val="80000"/>
                  </a:srgbClr>
                </a:solidFill>
              </a:rPr>
              <a:t>SpecGreedy: Unified Dense Subgraph Detection</a:t>
            </a:r>
            <a:endParaRPr lang="en-US" dirty="0">
              <a:solidFill>
                <a:srgbClr val="1CADE4">
                  <a:lumMod val="20000"/>
                  <a:lumOff val="80000"/>
                </a:srgb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080B84-0746-41D6-9D44-B86C0210226C}"/>
              </a:ext>
            </a:extLst>
          </p:cNvPr>
          <p:cNvGrpSpPr/>
          <p:nvPr/>
        </p:nvGrpSpPr>
        <p:grpSpPr>
          <a:xfrm>
            <a:off x="5705102" y="4116966"/>
            <a:ext cx="2897878" cy="1842380"/>
            <a:chOff x="5732399" y="3324827"/>
            <a:chExt cx="2897878" cy="184238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BD3243B-9530-4C04-9357-3AEF47F55B4E}"/>
                </a:ext>
              </a:extLst>
            </p:cNvPr>
            <p:cNvGrpSpPr/>
            <p:nvPr/>
          </p:nvGrpSpPr>
          <p:grpSpPr>
            <a:xfrm>
              <a:off x="7094913" y="3324827"/>
              <a:ext cx="1535364" cy="1544028"/>
              <a:chOff x="1008611" y="1387598"/>
              <a:chExt cx="2400735" cy="210675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0B021BA-227B-4070-85C0-6868102E7B0E}"/>
                  </a:ext>
                </a:extLst>
              </p:cNvPr>
              <p:cNvCxnSpPr>
                <a:cxnSpLocks/>
                <a:stCxn id="34" idx="3"/>
                <a:endCxn id="33" idx="1"/>
              </p:cNvCxnSpPr>
              <p:nvPr/>
            </p:nvCxnSpPr>
            <p:spPr>
              <a:xfrm>
                <a:off x="1241982" y="1939946"/>
                <a:ext cx="68685" cy="983369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E6AD9AF-AFCD-4DB9-B5F3-5B0EED3017C1}"/>
                  </a:ext>
                </a:extLst>
              </p:cNvPr>
              <p:cNvGrpSpPr/>
              <p:nvPr/>
            </p:nvGrpSpPr>
            <p:grpSpPr>
              <a:xfrm>
                <a:off x="1008611" y="1387598"/>
                <a:ext cx="2400735" cy="2106750"/>
                <a:chOff x="1008611" y="1387598"/>
                <a:chExt cx="2400735" cy="2106750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D415A83E-09FF-4C9F-8FDF-49D4F40475B4}"/>
                    </a:ext>
                  </a:extLst>
                </p:cNvPr>
                <p:cNvCxnSpPr>
                  <a:cxnSpLocks/>
                  <a:stCxn id="34" idx="5"/>
                  <a:endCxn id="36" idx="1"/>
                </p:cNvCxnSpPr>
                <p:nvPr/>
              </p:nvCxnSpPr>
              <p:spPr>
                <a:xfrm>
                  <a:off x="1403626" y="1939946"/>
                  <a:ext cx="759106" cy="376925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57BAB376-D87C-4AB0-9837-6942A8D4D458}"/>
                    </a:ext>
                  </a:extLst>
                </p:cNvPr>
                <p:cNvCxnSpPr>
                  <a:cxnSpLocks/>
                  <a:stCxn id="35" idx="6"/>
                  <a:endCxn id="37" idx="3"/>
                </p:cNvCxnSpPr>
                <p:nvPr/>
              </p:nvCxnSpPr>
              <p:spPr>
                <a:xfrm flipV="1">
                  <a:off x="2472153" y="2671030"/>
                  <a:ext cx="719278" cy="556941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2854DD9C-5D17-45EC-8523-28D4A0D4A06F}"/>
                    </a:ext>
                  </a:extLst>
                </p:cNvPr>
                <p:cNvCxnSpPr>
                  <a:cxnSpLocks/>
                  <a:stCxn id="34" idx="6"/>
                  <a:endCxn id="38" idx="2"/>
                </p:cNvCxnSpPr>
                <p:nvPr/>
              </p:nvCxnSpPr>
              <p:spPr>
                <a:xfrm>
                  <a:off x="1437104" y="1859715"/>
                  <a:ext cx="1354554" cy="1368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688DB625-8FCC-4845-B3BF-257608A5197A}"/>
                    </a:ext>
                  </a:extLst>
                </p:cNvPr>
                <p:cNvCxnSpPr>
                  <a:cxnSpLocks/>
                  <a:stCxn id="36" idx="3"/>
                  <a:endCxn id="33" idx="7"/>
                </p:cNvCxnSpPr>
                <p:nvPr/>
              </p:nvCxnSpPr>
              <p:spPr>
                <a:xfrm flipH="1">
                  <a:off x="1472311" y="2477334"/>
                  <a:ext cx="690421" cy="445981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3ADE6883-0514-4139-A725-B31D4421E1F2}"/>
                    </a:ext>
                  </a:extLst>
                </p:cNvPr>
                <p:cNvCxnSpPr>
                  <a:cxnSpLocks/>
                  <a:stCxn id="33" idx="5"/>
                  <a:endCxn id="35" idx="2"/>
                </p:cNvCxnSpPr>
                <p:nvPr/>
              </p:nvCxnSpPr>
              <p:spPr>
                <a:xfrm>
                  <a:off x="1472311" y="3083778"/>
                  <a:ext cx="771243" cy="144194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DEF5863B-58CC-41E0-86BA-81BC21D87569}"/>
                    </a:ext>
                  </a:extLst>
                </p:cNvPr>
                <p:cNvCxnSpPr>
                  <a:cxnSpLocks/>
                  <a:stCxn id="36" idx="6"/>
                  <a:endCxn id="37" idx="2"/>
                </p:cNvCxnSpPr>
                <p:nvPr/>
              </p:nvCxnSpPr>
              <p:spPr>
                <a:xfrm>
                  <a:off x="2357854" y="2397103"/>
                  <a:ext cx="800100" cy="19369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68ED9359-40FD-4B4E-BB3C-F06074284725}"/>
                    </a:ext>
                  </a:extLst>
                </p:cNvPr>
                <p:cNvCxnSpPr>
                  <a:cxnSpLocks/>
                  <a:stCxn id="34" idx="4"/>
                  <a:endCxn id="35" idx="1"/>
                </p:cNvCxnSpPr>
                <p:nvPr/>
              </p:nvCxnSpPr>
              <p:spPr>
                <a:xfrm>
                  <a:off x="1322804" y="1973179"/>
                  <a:ext cx="954228" cy="1174561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0BF550B0-7F7C-4EEA-81C5-5634E2988C74}"/>
                    </a:ext>
                  </a:extLst>
                </p:cNvPr>
                <p:cNvCxnSpPr>
                  <a:cxnSpLocks/>
                  <a:stCxn id="38" idx="4"/>
                  <a:endCxn id="35" idx="0"/>
                </p:cNvCxnSpPr>
                <p:nvPr/>
              </p:nvCxnSpPr>
              <p:spPr>
                <a:xfrm flipH="1">
                  <a:off x="2357854" y="1986859"/>
                  <a:ext cx="548104" cy="112764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3715FA40-204A-4497-B246-DD7E134CEE91}"/>
                    </a:ext>
                  </a:extLst>
                </p:cNvPr>
                <p:cNvSpPr/>
                <p:nvPr/>
              </p:nvSpPr>
              <p:spPr>
                <a:xfrm>
                  <a:off x="1437104" y="1387598"/>
                  <a:ext cx="172590" cy="3325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79657BA1-B6FD-41A6-AFD4-5C9F53A61198}"/>
                    </a:ext>
                  </a:extLst>
                </p:cNvPr>
                <p:cNvSpPr/>
                <p:nvPr/>
              </p:nvSpPr>
              <p:spPr>
                <a:xfrm>
                  <a:off x="1008611" y="2806698"/>
                  <a:ext cx="172590" cy="152399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8F8B09B-EBBC-497F-B576-12F94EC33E8C}"/>
                    </a:ext>
                  </a:extLst>
                </p:cNvPr>
                <p:cNvSpPr/>
                <p:nvPr/>
              </p:nvSpPr>
              <p:spPr>
                <a:xfrm>
                  <a:off x="2524971" y="3300652"/>
                  <a:ext cx="172590" cy="193696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75783629-F2C7-4AFC-84CF-33DA6061B6B6}"/>
                    </a:ext>
                  </a:extLst>
                </p:cNvPr>
                <p:cNvSpPr/>
                <p:nvPr/>
              </p:nvSpPr>
              <p:spPr>
                <a:xfrm>
                  <a:off x="3099664" y="1546737"/>
                  <a:ext cx="172590" cy="33251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9B8F8C4A-7EC8-4C08-81E4-BBB83A9252E4}"/>
                    </a:ext>
                  </a:extLst>
                </p:cNvPr>
                <p:cNvSpPr/>
                <p:nvPr/>
              </p:nvSpPr>
              <p:spPr>
                <a:xfrm>
                  <a:off x="3236756" y="2805590"/>
                  <a:ext cx="172590" cy="762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72FFF55C-3606-4633-8905-DF3A162A6C66}"/>
                    </a:ext>
                  </a:extLst>
                </p:cNvPr>
                <p:cNvSpPr/>
                <p:nvPr/>
              </p:nvSpPr>
              <p:spPr>
                <a:xfrm>
                  <a:off x="2352381" y="2099166"/>
                  <a:ext cx="172590" cy="193696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lowchart: Connector 32">
                  <a:extLst>
                    <a:ext uri="{FF2B5EF4-FFF2-40B4-BE49-F238E27FC236}">
                      <a16:creationId xmlns:a16="http://schemas.microsoft.com/office/drawing/2014/main" id="{B312D233-3D87-4BC5-99B9-2995D350E8DF}"/>
                    </a:ext>
                  </a:extLst>
                </p:cNvPr>
                <p:cNvSpPr/>
                <p:nvPr/>
              </p:nvSpPr>
              <p:spPr>
                <a:xfrm>
                  <a:off x="1277189" y="2890082"/>
                  <a:ext cx="228600" cy="226929"/>
                </a:xfrm>
                <a:prstGeom prst="flowChartConnector">
                  <a:avLst/>
                </a:prstGeom>
                <a:solidFill>
                  <a:schemeClr val="bg1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lowchart: Connector 33">
                  <a:extLst>
                    <a:ext uri="{FF2B5EF4-FFF2-40B4-BE49-F238E27FC236}">
                      <a16:creationId xmlns:a16="http://schemas.microsoft.com/office/drawing/2014/main" id="{AB09933E-7AEF-4603-A458-8DBCE66AFFF9}"/>
                    </a:ext>
                  </a:extLst>
                </p:cNvPr>
                <p:cNvSpPr/>
                <p:nvPr/>
              </p:nvSpPr>
              <p:spPr>
                <a:xfrm>
                  <a:off x="1208504" y="1746250"/>
                  <a:ext cx="228600" cy="226929"/>
                </a:xfrm>
                <a:prstGeom prst="flowChartConnector">
                  <a:avLst/>
                </a:prstGeom>
                <a:solidFill>
                  <a:schemeClr val="bg1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lowchart: Connector 34">
                  <a:extLst>
                    <a:ext uri="{FF2B5EF4-FFF2-40B4-BE49-F238E27FC236}">
                      <a16:creationId xmlns:a16="http://schemas.microsoft.com/office/drawing/2014/main" id="{DCF1BF64-9951-4565-95F0-E8A7163FB8BF}"/>
                    </a:ext>
                  </a:extLst>
                </p:cNvPr>
                <p:cNvSpPr/>
                <p:nvPr/>
              </p:nvSpPr>
              <p:spPr>
                <a:xfrm>
                  <a:off x="2243554" y="3114507"/>
                  <a:ext cx="228600" cy="226929"/>
                </a:xfrm>
                <a:prstGeom prst="flowChartConnector">
                  <a:avLst/>
                </a:prstGeom>
                <a:solidFill>
                  <a:schemeClr val="bg1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lowchart: Connector 35">
                  <a:extLst>
                    <a:ext uri="{FF2B5EF4-FFF2-40B4-BE49-F238E27FC236}">
                      <a16:creationId xmlns:a16="http://schemas.microsoft.com/office/drawing/2014/main" id="{4F9B0B96-DFB0-4BA6-BD33-26055F2B0D3F}"/>
                    </a:ext>
                  </a:extLst>
                </p:cNvPr>
                <p:cNvSpPr/>
                <p:nvPr/>
              </p:nvSpPr>
              <p:spPr>
                <a:xfrm>
                  <a:off x="2129254" y="2283638"/>
                  <a:ext cx="228600" cy="226929"/>
                </a:xfrm>
                <a:prstGeom prst="flowChartConnector">
                  <a:avLst/>
                </a:prstGeom>
                <a:solidFill>
                  <a:schemeClr val="bg1">
                    <a:lumMod val="5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lowchart: Connector 36">
                  <a:extLst>
                    <a:ext uri="{FF2B5EF4-FFF2-40B4-BE49-F238E27FC236}">
                      <a16:creationId xmlns:a16="http://schemas.microsoft.com/office/drawing/2014/main" id="{AC67771A-3B9C-4215-9AD9-ADB911761A68}"/>
                    </a:ext>
                  </a:extLst>
                </p:cNvPr>
                <p:cNvSpPr/>
                <p:nvPr/>
              </p:nvSpPr>
              <p:spPr>
                <a:xfrm>
                  <a:off x="3157954" y="2477334"/>
                  <a:ext cx="228600" cy="226929"/>
                </a:xfrm>
                <a:prstGeom prst="flowChartConnector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lowchart: Connector 37">
                  <a:extLst>
                    <a:ext uri="{FF2B5EF4-FFF2-40B4-BE49-F238E27FC236}">
                      <a16:creationId xmlns:a16="http://schemas.microsoft.com/office/drawing/2014/main" id="{F5573A3F-27FC-4378-9714-B7FBFCFAC493}"/>
                    </a:ext>
                  </a:extLst>
                </p:cNvPr>
                <p:cNvSpPr/>
                <p:nvPr/>
              </p:nvSpPr>
              <p:spPr>
                <a:xfrm>
                  <a:off x="2791658" y="1759930"/>
                  <a:ext cx="228600" cy="226929"/>
                </a:xfrm>
                <a:prstGeom prst="flowChartConnector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06D676-6EE3-4FA7-BCB6-1451DC44E2AB}"/>
                </a:ext>
              </a:extLst>
            </p:cNvPr>
            <p:cNvSpPr/>
            <p:nvPr/>
          </p:nvSpPr>
          <p:spPr>
            <a:xfrm>
              <a:off x="5732399" y="3366297"/>
              <a:ext cx="929572" cy="35215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F819B4C-75F3-47F0-BADC-1AD195BC8B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38845" y="3680866"/>
              <a:ext cx="344157" cy="18592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CB94A19-9353-4FCE-ADFF-C8D2953228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4828" y="4491437"/>
              <a:ext cx="362576" cy="306438"/>
            </a:xfrm>
            <a:prstGeom prst="straightConnector1">
              <a:avLst/>
            </a:prstGeom>
            <a:ln w="5715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B706D36-89BA-48DD-AE10-D80EAEB45AC7}"/>
                    </a:ext>
                  </a:extLst>
                </p:cNvPr>
                <p:cNvSpPr txBox="1"/>
                <p:nvPr/>
              </p:nvSpPr>
              <p:spPr>
                <a:xfrm>
                  <a:off x="5910572" y="4797875"/>
                  <a:ext cx="16556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a14:m>
                  <a:r>
                    <a:rPr lang="en-US" b="1" dirty="0"/>
                    <a:t>: </a:t>
                  </a:r>
                  <a:r>
                    <a:rPr lang="en-US" dirty="0"/>
                    <a:t>node weight 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B706D36-89BA-48DD-AE10-D80EAEB45A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0572" y="4797875"/>
                  <a:ext cx="1655690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9836" r="-514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TextBox 34">
            <a:extLst>
              <a:ext uri="{FF2B5EF4-FFF2-40B4-BE49-F238E27FC236}">
                <a16:creationId xmlns:a16="http://schemas.microsoft.com/office/drawing/2014/main" id="{2B0513EE-5FFC-4C3A-80A2-0AE8C827439E}"/>
              </a:ext>
            </a:extLst>
          </p:cNvPr>
          <p:cNvSpPr txBox="1"/>
          <p:nvPr/>
        </p:nvSpPr>
        <p:spPr>
          <a:xfrm>
            <a:off x="408654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bg1">
                    <a:lumMod val="75000"/>
                  </a:schemeClr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/>
              <a:t>Introduction</a:t>
            </a:r>
          </a:p>
        </p:txBody>
      </p:sp>
      <p:sp>
        <p:nvSpPr>
          <p:cNvPr id="40" name="TextBox 36">
            <a:extLst>
              <a:ext uri="{FF2B5EF4-FFF2-40B4-BE49-F238E27FC236}">
                <a16:creationId xmlns:a16="http://schemas.microsoft.com/office/drawing/2014/main" id="{FA08C84F-3301-4B91-9716-6175703D8F19}"/>
              </a:ext>
            </a:extLst>
          </p:cNvPr>
          <p:cNvSpPr txBox="1"/>
          <p:nvPr/>
        </p:nvSpPr>
        <p:spPr>
          <a:xfrm>
            <a:off x="4861661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accent2"/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Experiments</a:t>
            </a:r>
          </a:p>
        </p:txBody>
      </p:sp>
      <p:sp>
        <p:nvSpPr>
          <p:cNvPr id="41" name="TextBox 37">
            <a:extLst>
              <a:ext uri="{FF2B5EF4-FFF2-40B4-BE49-F238E27FC236}">
                <a16:creationId xmlns:a16="http://schemas.microsoft.com/office/drawing/2014/main" id="{F044B36B-E2FA-4D20-A6CE-8EF3CF08C8CA}"/>
              </a:ext>
            </a:extLst>
          </p:cNvPr>
          <p:cNvSpPr txBox="1"/>
          <p:nvPr/>
        </p:nvSpPr>
        <p:spPr>
          <a:xfrm>
            <a:off x="6762513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42" name="TextBox 38">
            <a:extLst>
              <a:ext uri="{FF2B5EF4-FFF2-40B4-BE49-F238E27FC236}">
                <a16:creationId xmlns:a16="http://schemas.microsoft.com/office/drawing/2014/main" id="{8003741D-A39F-4271-9B9C-244D1B2C0734}"/>
              </a:ext>
            </a:extLst>
          </p:cNvPr>
          <p:cNvSpPr txBox="1"/>
          <p:nvPr/>
        </p:nvSpPr>
        <p:spPr>
          <a:xfrm>
            <a:off x="2309505" y="36909"/>
            <a:ext cx="2653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accent2"/>
                </a:solidFill>
              </a:rPr>
              <a:t>Proposed Method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D01D0E-BE93-4EDB-A3CE-CA5BAD0FEC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326" y="4191520"/>
            <a:ext cx="5392956" cy="754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0732C3F-FAB8-4B4A-9945-8B4810EA3209}"/>
                  </a:ext>
                </a:extLst>
              </p:cNvPr>
              <p:cNvSpPr/>
              <p:nvPr/>
            </p:nvSpPr>
            <p:spPr>
              <a:xfrm>
                <a:off x="1007139" y="6034154"/>
                <a:ext cx="4572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lvl="1"/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is the indicator vector for the node subset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0732C3F-FAB8-4B4A-9945-8B4810EA32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139" y="6034154"/>
                <a:ext cx="4572000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2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33787-9D93-49CB-A97B-293D4F591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Comic Sans MS" panose="030F0702030302020204" pitchFamily="66" charset="0"/>
              </a:rPr>
              <a:t>G</a:t>
            </a:r>
            <a:r>
              <a:rPr lang="en-US" sz="2000" b="1" dirty="0">
                <a:latin typeface="Comic Sans MS" panose="030F0702030302020204" pitchFamily="66" charset="0"/>
              </a:rPr>
              <a:t>EN</a:t>
            </a:r>
            <a:r>
              <a:rPr lang="en-US" sz="2400" b="1" dirty="0">
                <a:latin typeface="Comic Sans MS" panose="030F0702030302020204" pitchFamily="66" charset="0"/>
              </a:rPr>
              <a:t>DS</a:t>
            </a:r>
            <a:r>
              <a:rPr lang="en-US" dirty="0"/>
              <a:t> and some related instantiation problems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600" dirty="0"/>
          </a:p>
          <a:p>
            <a:pPr lvl="1"/>
            <a:endParaRPr lang="en-US" sz="1100" dirty="0"/>
          </a:p>
          <a:p>
            <a:pPr marL="457200" lvl="1" indent="0">
              <a:buNone/>
            </a:pPr>
            <a:endParaRPr lang="en-US" sz="1050" dirty="0"/>
          </a:p>
          <a:p>
            <a:pPr lvl="1"/>
            <a:endParaRPr lang="en-US" sz="1050" dirty="0"/>
          </a:p>
          <a:p>
            <a:pPr lvl="1"/>
            <a:endParaRPr lang="en-US" sz="1050" dirty="0"/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2FE432-2B02-42E9-B747-0FDFA1DB0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586" y="2397444"/>
            <a:ext cx="6286500" cy="2543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F2191D-C051-40FE-BFF4-9D8DE1E41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Correspondence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6C99A-77E8-4BD4-9D2C-9CD4ECCB3D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1CADE4">
                    <a:lumMod val="20000"/>
                    <a:lumOff val="80000"/>
                  </a:srgbClr>
                </a:solidFill>
              </a:rPr>
              <a:t>SpecGreedy: Unified Dense Subgraph Detection</a:t>
            </a:r>
            <a:endParaRPr lang="en-US" dirty="0">
              <a:solidFill>
                <a:srgbClr val="1CADE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39877EC4-4E29-4590-9088-1D9B1065012C}"/>
              </a:ext>
            </a:extLst>
          </p:cNvPr>
          <p:cNvSpPr txBox="1"/>
          <p:nvPr/>
        </p:nvSpPr>
        <p:spPr>
          <a:xfrm>
            <a:off x="408654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bg1">
                    <a:lumMod val="75000"/>
                  </a:schemeClr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/>
              <a:t>Introduction</a:t>
            </a:r>
          </a:p>
        </p:txBody>
      </p:sp>
      <p:sp>
        <p:nvSpPr>
          <p:cNvPr id="17" name="TextBox 36">
            <a:extLst>
              <a:ext uri="{FF2B5EF4-FFF2-40B4-BE49-F238E27FC236}">
                <a16:creationId xmlns:a16="http://schemas.microsoft.com/office/drawing/2014/main" id="{FCF7A476-EE85-40F8-8DF1-FEF20A0BB76E}"/>
              </a:ext>
            </a:extLst>
          </p:cNvPr>
          <p:cNvSpPr txBox="1"/>
          <p:nvPr/>
        </p:nvSpPr>
        <p:spPr>
          <a:xfrm>
            <a:off x="4861661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accent2"/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Experiments</a:t>
            </a:r>
          </a:p>
        </p:txBody>
      </p:sp>
      <p:sp>
        <p:nvSpPr>
          <p:cNvPr id="18" name="TextBox 37">
            <a:extLst>
              <a:ext uri="{FF2B5EF4-FFF2-40B4-BE49-F238E27FC236}">
                <a16:creationId xmlns:a16="http://schemas.microsoft.com/office/drawing/2014/main" id="{55E67840-41F1-4F95-8EC6-FBD0BECA9286}"/>
              </a:ext>
            </a:extLst>
          </p:cNvPr>
          <p:cNvSpPr txBox="1"/>
          <p:nvPr/>
        </p:nvSpPr>
        <p:spPr>
          <a:xfrm>
            <a:off x="6762513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19" name="TextBox 38">
            <a:extLst>
              <a:ext uri="{FF2B5EF4-FFF2-40B4-BE49-F238E27FC236}">
                <a16:creationId xmlns:a16="http://schemas.microsoft.com/office/drawing/2014/main" id="{56BAF0C0-6FFD-4F56-A9E1-DD0D8C27FF1B}"/>
              </a:ext>
            </a:extLst>
          </p:cNvPr>
          <p:cNvSpPr txBox="1"/>
          <p:nvPr/>
        </p:nvSpPr>
        <p:spPr>
          <a:xfrm>
            <a:off x="2309505" y="36909"/>
            <a:ext cx="2653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accent2"/>
                </a:solidFill>
              </a:rPr>
              <a:t>Proposed Method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D2A8AA-75C5-4C28-9E5F-7F740021F3B7}"/>
              </a:ext>
            </a:extLst>
          </p:cNvPr>
          <p:cNvSpPr/>
          <p:nvPr/>
        </p:nvSpPr>
        <p:spPr>
          <a:xfrm>
            <a:off x="3399685" y="4551759"/>
            <a:ext cx="2048396" cy="2917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DB61F6-62D2-4539-BC47-80C6327F526B}"/>
              </a:ext>
            </a:extLst>
          </p:cNvPr>
          <p:cNvSpPr/>
          <p:nvPr/>
        </p:nvSpPr>
        <p:spPr>
          <a:xfrm>
            <a:off x="5622186" y="4551759"/>
            <a:ext cx="1756296" cy="2917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650A373A-9127-482F-AD93-A3E34B594D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812440"/>
              </p:ext>
            </p:extLst>
          </p:nvPr>
        </p:nvGraphicFramePr>
        <p:xfrm>
          <a:off x="4638675" y="1765300"/>
          <a:ext cx="10128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AxMath" r:id="rId5" imgW="506520" imgH="351360" progId="Equation.AxMath">
                  <p:embed/>
                </p:oleObj>
              </mc:Choice>
              <mc:Fallback>
                <p:oleObj name="AxMath" r:id="rId5" imgW="506520" imgH="35136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38675" y="1765300"/>
                        <a:ext cx="1012825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AE4A6888-6388-4CFC-A425-12EDB0C8B0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326518"/>
              </p:ext>
            </p:extLst>
          </p:nvPr>
        </p:nvGraphicFramePr>
        <p:xfrm>
          <a:off x="6458135" y="1967504"/>
          <a:ext cx="1543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AxMath" r:id="rId7" imgW="771480" imgH="190800" progId="Equation.AxMath">
                  <p:embed/>
                </p:oleObj>
              </mc:Choice>
              <mc:Fallback>
                <p:oleObj name="AxMath" r:id="rId7" imgW="771480" imgH="190800" progId="Equation.AxMath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650A373A-9127-482F-AD93-A3E34B594D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58135" y="1967504"/>
                        <a:ext cx="15430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8E4E87C9-8F33-4AFF-8802-84ED9E84B018}"/>
              </a:ext>
            </a:extLst>
          </p:cNvPr>
          <p:cNvSpPr/>
          <p:nvPr/>
        </p:nvSpPr>
        <p:spPr>
          <a:xfrm>
            <a:off x="1217891" y="2852577"/>
            <a:ext cx="6286500" cy="31003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109E535-8D13-4CAE-A510-1D0D6A33F935}"/>
              </a:ext>
            </a:extLst>
          </p:cNvPr>
          <p:cNvCxnSpPr>
            <a:cxnSpLocks/>
          </p:cNvCxnSpPr>
          <p:nvPr/>
        </p:nvCxnSpPr>
        <p:spPr>
          <a:xfrm flipH="1">
            <a:off x="6869628" y="2375074"/>
            <a:ext cx="360032" cy="632520"/>
          </a:xfrm>
          <a:prstGeom prst="straightConnector1">
            <a:avLst/>
          </a:prstGeom>
          <a:ln w="76200">
            <a:solidFill>
              <a:srgbClr val="2683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A8A1F91-6779-46BF-A087-21BE2C4B8172}"/>
              </a:ext>
            </a:extLst>
          </p:cNvPr>
          <p:cNvCxnSpPr>
            <a:cxnSpLocks/>
          </p:cNvCxnSpPr>
          <p:nvPr/>
        </p:nvCxnSpPr>
        <p:spPr>
          <a:xfrm flipH="1">
            <a:off x="4798944" y="2397444"/>
            <a:ext cx="346527" cy="561989"/>
          </a:xfrm>
          <a:prstGeom prst="straightConnector1">
            <a:avLst/>
          </a:prstGeom>
          <a:ln w="76200">
            <a:solidFill>
              <a:srgbClr val="2683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79BC7DB0-226F-4BBD-B6DF-86A64B8A2710}"/>
              </a:ext>
            </a:extLst>
          </p:cNvPr>
          <p:cNvSpPr/>
          <p:nvPr/>
        </p:nvSpPr>
        <p:spPr>
          <a:xfrm>
            <a:off x="1217891" y="3964915"/>
            <a:ext cx="6286500" cy="25437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9576499-D180-4582-A676-159725AA6EBD}"/>
              </a:ext>
            </a:extLst>
          </p:cNvPr>
          <p:cNvGrpSpPr/>
          <p:nvPr/>
        </p:nvGrpSpPr>
        <p:grpSpPr>
          <a:xfrm>
            <a:off x="5258738" y="5136232"/>
            <a:ext cx="2447587" cy="381000"/>
            <a:chOff x="5258738" y="5136232"/>
            <a:chExt cx="2447587" cy="381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7490C5E-D37E-4414-960C-00D4606FB578}"/>
                </a:ext>
              </a:extLst>
            </p:cNvPr>
            <p:cNvSpPr/>
            <p:nvPr/>
          </p:nvSpPr>
          <p:spPr>
            <a:xfrm>
              <a:off x="5258738" y="5142066"/>
              <a:ext cx="18561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Graph at time </a:t>
              </a:r>
              <a:r>
                <a:rPr lang="en-US" altLang="zh-CN" i="1" dirty="0"/>
                <a:t>t-1,</a:t>
              </a:r>
              <a:endParaRPr lang="en-US" i="1" dirty="0"/>
            </a:p>
          </p:txBody>
        </p:sp>
        <p:graphicFrame>
          <p:nvGraphicFramePr>
            <p:cNvPr id="46" name="Object 45">
              <a:extLst>
                <a:ext uri="{FF2B5EF4-FFF2-40B4-BE49-F238E27FC236}">
                  <a16:creationId xmlns:a16="http://schemas.microsoft.com/office/drawing/2014/main" id="{5C8BF8A9-FF17-4E70-94CB-0D08844911B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642086"/>
                </p:ext>
              </p:extLst>
            </p:nvPr>
          </p:nvGraphicFramePr>
          <p:xfrm>
            <a:off x="7055450" y="5136232"/>
            <a:ext cx="650875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3" name="AxMath" r:id="rId9" imgW="326160" imgH="190800" progId="Equation.AxMath">
                    <p:embed/>
                  </p:oleObj>
                </mc:Choice>
                <mc:Fallback>
                  <p:oleObj name="AxMath" r:id="rId9" imgW="326160" imgH="190800" progId="Equation.AxMath">
                    <p:embed/>
                    <p:pic>
                      <p:nvPicPr>
                        <p:cNvPr id="30" name="Object 29">
                          <a:extLst>
                            <a:ext uri="{FF2B5EF4-FFF2-40B4-BE49-F238E27FC236}">
                              <a16:creationId xmlns:a16="http://schemas.microsoft.com/office/drawing/2014/main" id="{AE4A6888-6388-4CFC-A425-12EDB0C8B0F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055450" y="5136232"/>
                          <a:ext cx="650875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98353BA4-38BA-442B-83AE-6F761DB571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5175" y="5462523"/>
            <a:ext cx="897151" cy="83901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07D2386-B5A9-47FE-8293-7717DD1AAC35}"/>
              </a:ext>
            </a:extLst>
          </p:cNvPr>
          <p:cNvSpPr/>
          <p:nvPr/>
        </p:nvSpPr>
        <p:spPr>
          <a:xfrm>
            <a:off x="2414826" y="5137048"/>
            <a:ext cx="1610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Graph at time </a:t>
            </a:r>
            <a:r>
              <a:rPr lang="en-US" altLang="zh-CN" i="1" dirty="0"/>
              <a:t>t</a:t>
            </a:r>
            <a:endParaRPr lang="en-US" i="1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33CCC3B-9113-4EE0-B59A-F03581FEAE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8575" y="5462523"/>
            <a:ext cx="877750" cy="839017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287B9D0-60B0-41D1-A91F-C9D7D5E00C9C}"/>
              </a:ext>
            </a:extLst>
          </p:cNvPr>
          <p:cNvCxnSpPr>
            <a:cxnSpLocks/>
          </p:cNvCxnSpPr>
          <p:nvPr/>
        </p:nvCxnSpPr>
        <p:spPr>
          <a:xfrm flipV="1">
            <a:off x="3324671" y="4139836"/>
            <a:ext cx="409080" cy="91891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0D275B1-6104-461E-8330-7796C6059579}"/>
              </a:ext>
            </a:extLst>
          </p:cNvPr>
          <p:cNvCxnSpPr>
            <a:cxnSpLocks/>
          </p:cNvCxnSpPr>
          <p:nvPr/>
        </p:nvCxnSpPr>
        <p:spPr>
          <a:xfrm flipV="1">
            <a:off x="5876120" y="4194362"/>
            <a:ext cx="401822" cy="925568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43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40" grpId="0" animBg="1"/>
      <p:bldP spid="42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6A538-5A61-4974-B880-DD329826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184CC-C30A-4CB3-B103-11CC037295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b="1" dirty="0">
                    <a:latin typeface="Comic Sans MS" panose="030F0702030302020204" pitchFamily="66" charset="0"/>
                  </a:rPr>
                  <a:t>1.</a:t>
                </a:r>
                <a:r>
                  <a:rPr lang="en-US" altLang="zh-CN" dirty="0"/>
                  <a:t> </a:t>
                </a:r>
                <a:r>
                  <a:rPr lang="en-US" b="1" dirty="0"/>
                  <a:t>Graph spectral and Optimality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Generalized </a:t>
                </a:r>
                <a:r>
                  <a:rPr lang="en-US" i="1" dirty="0"/>
                  <a:t>Rayleigh ratio</a:t>
                </a:r>
                <a:r>
                  <a:rPr lang="en-US" dirty="0"/>
                  <a:t> (quadratic optimization) 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altLang="zh-CN" dirty="0"/>
                  <a:t>Positive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>
                            <a:latin typeface="Cambria Math" panose="02040503050406030204" pitchFamily="18" charset="0"/>
                          </a:rPr>
                          <m:t>𝓖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altLang="zh-CN" dirty="0"/>
                  <a:t>:</a:t>
                </a:r>
                <a:r>
                  <a:rPr lang="en-US" altLang="zh-CN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dirty="0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altLang="zh-CN" b="1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1" i="1" dirty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</m:d>
                      </m:e>
                      <m:sup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  <a:p>
                <a:pPr lvl="2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altLang="zh-CN" b="1" i="1" dirty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b="1" i="1" dirty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dirty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N" b="1" i="1" dirty="0">
                            <a:latin typeface="Cambria Math" panose="02040503050406030204" pitchFamily="18" charset="0"/>
                          </a:rPr>
                          <m:t>x</m:t>
                        </m:r>
                      </m:num>
                      <m:den>
                        <m:sSup>
                          <m:sSupPr>
                            <m:ctrlPr>
                              <a:rPr lang="en-US" altLang="zh-CN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b="1" i="1" dirty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dirty="0"/>
                  <a:t>,   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i="1" dirty="0"/>
                  <a:t>Rayleigh-Ritz</a:t>
                </a:r>
                <a:r>
                  <a:rPr lang="en-US" dirty="0"/>
                  <a:t> Theorem (real space) </a:t>
                </a:r>
              </a:p>
              <a:p>
                <a:pPr lvl="2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𝚲</m:t>
                    </m:r>
                    <m:sSup>
                      <m:sSup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𝚲</m:t>
                    </m:r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𝑑𝑖𝑎𝑔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 ⋯</m:t>
                        </m:r>
                        <m:sSub>
                          <m:sSub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>
                  <a:latin typeface="Cambria Math" panose="02040503050406030204" pitchFamily="18" charset="0"/>
                </a:endParaRPr>
              </a:p>
              <a:p>
                <a:pPr lvl="2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altLang="zh-CN" b="1" i="1" dirty="0">
                    <a:latin typeface="Cambria Math" panose="02040503050406030204" pitchFamily="18" charset="0"/>
                  </a:rPr>
                  <a:t> </a:t>
                </a:r>
              </a:p>
              <a:p>
                <a:pPr lvl="1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1" i="1" dirty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200" b="1" i="1" dirty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altLang="zh-CN" sz="22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200" b="1" i="1" dirty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altLang="zh-CN" sz="2200" b="1" dirty="0">
                        <a:latin typeface="Cambria Math" panose="02040503050406030204" pitchFamily="18" charset="0"/>
                      </a:rPr>
                      <m:t>𝚺</m:t>
                    </m:r>
                    <m:sSup>
                      <m:sSupPr>
                        <m:ctrlPr>
                          <a:rPr lang="en-US" altLang="zh-CN" sz="2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200" b="1" i="1" dirty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altLang="zh-CN" sz="2200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200" b="1" dirty="0"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US" altLang="zh-CN" sz="2200" b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200" i="1" dirty="0">
                        <a:latin typeface="Cambria Math" panose="02040503050406030204" pitchFamily="18" charset="0"/>
                      </a:rPr>
                      <m:t>𝑑𝑖𝑎𝑔</m:t>
                    </m:r>
                    <m:d>
                      <m:dPr>
                        <m:ctrlPr>
                          <a:rPr lang="en-US" altLang="zh-CN" sz="22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200" i="1" dirty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altLang="zh-CN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2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/>
                  <a:t> </a:t>
                </a:r>
              </a:p>
              <a:p>
                <a:pPr marL="384048" lvl="2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altLang="zh-CN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≥⋯≥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 lvl="2">
                  <a:lnSpc>
                    <a:spcPct val="150000"/>
                  </a:lnSpc>
                </a:pPr>
                <a:endParaRPr lang="en-US" altLang="zh-CN" b="1" i="1" dirty="0">
                  <a:latin typeface="Cambria Math" panose="02040503050406030204" pitchFamily="18" charset="0"/>
                </a:endParaRPr>
              </a:p>
              <a:p>
                <a:pPr lvl="2">
                  <a:lnSpc>
                    <a:spcPct val="150000"/>
                  </a:lnSpc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184CC-C30A-4CB3-B103-11CC037295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2194" t="-2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76F6B-BF56-4AE1-954E-E3F02905D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1CADE4">
                    <a:lumMod val="20000"/>
                    <a:lumOff val="80000"/>
                  </a:srgbClr>
                </a:solidFill>
              </a:rPr>
              <a:t>SpecGreedy: Unified Dense Subgraph Detection</a:t>
            </a:r>
            <a:endParaRPr lang="en-US" dirty="0">
              <a:solidFill>
                <a:srgbClr val="1CADE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0" name="TextBox 34">
            <a:extLst>
              <a:ext uri="{FF2B5EF4-FFF2-40B4-BE49-F238E27FC236}">
                <a16:creationId xmlns:a16="http://schemas.microsoft.com/office/drawing/2014/main" id="{86F14A5E-D261-459D-AF47-1B70860E539A}"/>
              </a:ext>
            </a:extLst>
          </p:cNvPr>
          <p:cNvSpPr txBox="1"/>
          <p:nvPr/>
        </p:nvSpPr>
        <p:spPr>
          <a:xfrm>
            <a:off x="408654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bg1">
                    <a:lumMod val="75000"/>
                  </a:schemeClr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/>
              <a:t>Introduction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02956959-7BB3-46AC-9DEA-FF116A995CE0}"/>
              </a:ext>
            </a:extLst>
          </p:cNvPr>
          <p:cNvSpPr txBox="1"/>
          <p:nvPr/>
        </p:nvSpPr>
        <p:spPr>
          <a:xfrm>
            <a:off x="4861661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accent2"/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Experiments</a:t>
            </a:r>
          </a:p>
        </p:txBody>
      </p:sp>
      <p:sp>
        <p:nvSpPr>
          <p:cNvPr id="12" name="TextBox 37">
            <a:extLst>
              <a:ext uri="{FF2B5EF4-FFF2-40B4-BE49-F238E27FC236}">
                <a16:creationId xmlns:a16="http://schemas.microsoft.com/office/drawing/2014/main" id="{8EC43378-DE98-4E37-87EF-55E2AD2C5A08}"/>
              </a:ext>
            </a:extLst>
          </p:cNvPr>
          <p:cNvSpPr txBox="1"/>
          <p:nvPr/>
        </p:nvSpPr>
        <p:spPr>
          <a:xfrm>
            <a:off x="6762513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10C742B0-F363-4E7B-864A-348F7871B625}"/>
              </a:ext>
            </a:extLst>
          </p:cNvPr>
          <p:cNvSpPr txBox="1"/>
          <p:nvPr/>
        </p:nvSpPr>
        <p:spPr>
          <a:xfrm>
            <a:off x="2309505" y="36909"/>
            <a:ext cx="2653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accent2"/>
                </a:solidFill>
              </a:rPr>
              <a:t>Proposed Method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9582403-B9C3-4784-BFAA-209934588EE0}"/>
              </a:ext>
            </a:extLst>
          </p:cNvPr>
          <p:cNvGrpSpPr/>
          <p:nvPr/>
        </p:nvGrpSpPr>
        <p:grpSpPr>
          <a:xfrm>
            <a:off x="5347951" y="5057047"/>
            <a:ext cx="3031269" cy="1320703"/>
            <a:chOff x="1300927" y="3885492"/>
            <a:chExt cx="4296261" cy="23669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B4312AD-2A04-4ECE-941E-A4AB63D30BBB}"/>
                </a:ext>
              </a:extLst>
            </p:cNvPr>
            <p:cNvGrpSpPr/>
            <p:nvPr/>
          </p:nvGrpSpPr>
          <p:grpSpPr>
            <a:xfrm>
              <a:off x="1300927" y="3885886"/>
              <a:ext cx="1592337" cy="2361482"/>
              <a:chOff x="5658466" y="745282"/>
              <a:chExt cx="1592337" cy="236148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025887BB-CBF8-4036-A77A-CB8768E0DDBC}"/>
                      </a:ext>
                    </a:extLst>
                  </p:cNvPr>
                  <p:cNvSpPr/>
                  <p:nvPr/>
                </p:nvSpPr>
                <p:spPr>
                  <a:xfrm>
                    <a:off x="6363092" y="1523061"/>
                    <a:ext cx="887711" cy="1583703"/>
                  </a:xfrm>
                  <a:prstGeom prst="rect">
                    <a:avLst/>
                  </a:prstGeom>
                  <a:solidFill>
                    <a:srgbClr val="CCECFF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di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025887BB-CBF8-4036-A77A-CB8768E0DDB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3092" y="1523061"/>
                    <a:ext cx="887711" cy="158370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D375252-872C-461F-A666-CF0599CBDA45}"/>
                  </a:ext>
                </a:extLst>
              </p:cNvPr>
              <p:cNvGrpSpPr/>
              <p:nvPr/>
            </p:nvGrpSpPr>
            <p:grpSpPr>
              <a:xfrm>
                <a:off x="6356816" y="745282"/>
                <a:ext cx="887711" cy="721029"/>
                <a:chOff x="6356816" y="745282"/>
                <a:chExt cx="887711" cy="721029"/>
              </a:xfrm>
            </p:grpSpPr>
            <p:sp>
              <p:nvSpPr>
                <p:cNvPr id="48" name="Right Brace 47">
                  <a:extLst>
                    <a:ext uri="{FF2B5EF4-FFF2-40B4-BE49-F238E27FC236}">
                      <a16:creationId xmlns:a16="http://schemas.microsoft.com/office/drawing/2014/main" id="{CBA905E9-E728-4989-A98B-AF5318C531F3}"/>
                    </a:ext>
                  </a:extLst>
                </p:cNvPr>
                <p:cNvSpPr/>
                <p:nvPr/>
              </p:nvSpPr>
              <p:spPr>
                <a:xfrm rot="16200000">
                  <a:off x="6708339" y="930123"/>
                  <a:ext cx="184665" cy="887711"/>
                </a:xfrm>
                <a:prstGeom prst="rightBrace">
                  <a:avLst>
                    <a:gd name="adj1" fmla="val 33359"/>
                    <a:gd name="adj2" fmla="val 51326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0BB78DE-44FA-4D84-ABEF-AE4C3EC25026}"/>
                    </a:ext>
                  </a:extLst>
                </p:cNvPr>
                <p:cNvSpPr txBox="1"/>
                <p:nvPr/>
              </p:nvSpPr>
              <p:spPr>
                <a:xfrm>
                  <a:off x="6593344" y="745282"/>
                  <a:ext cx="414647" cy="6619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n</a:t>
                  </a: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02D6A738-E76D-4C88-8D82-729FEF096FF6}"/>
                  </a:ext>
                </a:extLst>
              </p:cNvPr>
              <p:cNvGrpSpPr/>
              <p:nvPr/>
            </p:nvGrpSpPr>
            <p:grpSpPr>
              <a:xfrm>
                <a:off x="5658466" y="1523060"/>
                <a:ext cx="630416" cy="1583703"/>
                <a:chOff x="5658466" y="1523060"/>
                <a:chExt cx="630416" cy="1583703"/>
              </a:xfrm>
            </p:grpSpPr>
            <p:sp>
              <p:nvSpPr>
                <p:cNvPr id="46" name="Left Brace 45">
                  <a:extLst>
                    <a:ext uri="{FF2B5EF4-FFF2-40B4-BE49-F238E27FC236}">
                      <a16:creationId xmlns:a16="http://schemas.microsoft.com/office/drawing/2014/main" id="{CE059A26-51F6-40A2-B579-49A01F631722}"/>
                    </a:ext>
                  </a:extLst>
                </p:cNvPr>
                <p:cNvSpPr/>
                <p:nvPr/>
              </p:nvSpPr>
              <p:spPr>
                <a:xfrm>
                  <a:off x="6119337" y="1523060"/>
                  <a:ext cx="169545" cy="1583703"/>
                </a:xfrm>
                <a:prstGeom prst="leftBrace">
                  <a:avLst>
                    <a:gd name="adj1" fmla="val 42888"/>
                    <a:gd name="adj2" fmla="val 50150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8B2AFFFD-A9D6-4482-8456-9B655ECEF590}"/>
                    </a:ext>
                  </a:extLst>
                </p:cNvPr>
                <p:cNvSpPr/>
                <p:nvPr/>
              </p:nvSpPr>
              <p:spPr>
                <a:xfrm>
                  <a:off x="5658466" y="1910741"/>
                  <a:ext cx="498013" cy="6619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8" name="Object 17">
                  <a:extLst>
                    <a:ext uri="{FF2B5EF4-FFF2-40B4-BE49-F238E27FC236}">
                      <a16:creationId xmlns:a16="http://schemas.microsoft.com/office/drawing/2014/main" id="{02597063-BCA8-466F-973E-D042935C014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10637861"/>
                    </p:ext>
                  </p:extLst>
                </p:nvPr>
              </p:nvGraphicFramePr>
              <p:xfrm>
                <a:off x="2921218" y="5265559"/>
                <a:ext cx="298450" cy="381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192" name="AxMath" r:id="rId6" imgW="149400" imgH="190800" progId="Equation.AxMath">
                        <p:embed/>
                      </p:oleObj>
                    </mc:Choice>
                    <mc:Fallback>
                      <p:oleObj name="AxMath" r:id="rId6" imgW="149400" imgH="190800" progId="Equation.AxMath">
                        <p:embed/>
                        <p:pic>
                          <p:nvPicPr>
                            <p:cNvPr id="12" name="Object 11">
                              <a:extLst>
                                <a:ext uri="{FF2B5EF4-FFF2-40B4-BE49-F238E27FC236}">
                                  <a16:creationId xmlns:a16="http://schemas.microsoft.com/office/drawing/2014/main" id="{11309D15-155F-4F03-9380-41E5604B8338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921218" y="5265559"/>
                              <a:ext cx="298450" cy="381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0" name="Object 29">
                  <a:extLst>
                    <a:ext uri="{FF2B5EF4-FFF2-40B4-BE49-F238E27FC236}">
                      <a16:creationId xmlns:a16="http://schemas.microsoft.com/office/drawing/2014/main" id="{99E96187-B82F-43F2-A00B-0D4BEC47328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83077877"/>
                    </p:ext>
                  </p:extLst>
                </p:nvPr>
              </p:nvGraphicFramePr>
              <p:xfrm>
                <a:off x="2921218" y="5265559"/>
                <a:ext cx="298450" cy="381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34" name="AxMath" r:id="rId8" imgW="149400" imgH="190800" progId="Equation.AxMath">
                        <p:embed/>
                      </p:oleObj>
                    </mc:Choice>
                    <mc:Fallback>
                      <p:oleObj name="AxMath" r:id="rId8" imgW="149400" imgH="190800" progId="Equation.AxMath">
                        <p:embed/>
                        <p:pic>
                          <p:nvPicPr>
                            <p:cNvPr id="31" name="Object 30">
                              <a:extLst>
                                <a:ext uri="{FF2B5EF4-FFF2-40B4-BE49-F238E27FC236}">
                                  <a16:creationId xmlns:a16="http://schemas.microsoft.com/office/drawing/2014/main" id="{626E82D4-9574-415E-AEDE-3FA14A19C2EF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921218" y="5265559"/>
                              <a:ext cx="298450" cy="381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72A2BEF-8611-4A7C-86DA-C90E9DE2DDA9}"/>
                </a:ext>
              </a:extLst>
            </p:cNvPr>
            <p:cNvGrpSpPr/>
            <p:nvPr/>
          </p:nvGrpSpPr>
          <p:grpSpPr>
            <a:xfrm>
              <a:off x="3678495" y="4667457"/>
              <a:ext cx="477048" cy="1585006"/>
              <a:chOff x="2987671" y="4681194"/>
              <a:chExt cx="477048" cy="1585006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43D95464-5D6E-4D5D-91FA-53046B1D5B77}"/>
                  </a:ext>
                </a:extLst>
              </p:cNvPr>
              <p:cNvGrpSpPr/>
              <p:nvPr/>
            </p:nvGrpSpPr>
            <p:grpSpPr>
              <a:xfrm>
                <a:off x="2987671" y="4681194"/>
                <a:ext cx="243840" cy="1585006"/>
                <a:chOff x="8914449" y="1574276"/>
                <a:chExt cx="243840" cy="1585006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75D682F9-D471-4EFF-92E1-491DBA47DD16}"/>
                    </a:ext>
                  </a:extLst>
                </p:cNvPr>
                <p:cNvSpPr/>
                <p:nvPr/>
              </p:nvSpPr>
              <p:spPr>
                <a:xfrm>
                  <a:off x="9036369" y="1575579"/>
                  <a:ext cx="121920" cy="158370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1FD11BA7-9116-4283-B8CC-78FC950E8BA9}"/>
                    </a:ext>
                  </a:extLst>
                </p:cNvPr>
                <p:cNvSpPr/>
                <p:nvPr/>
              </p:nvSpPr>
              <p:spPr>
                <a:xfrm>
                  <a:off x="8914449" y="1574276"/>
                  <a:ext cx="121920" cy="1583703"/>
                </a:xfrm>
                <a:prstGeom prst="rect">
                  <a:avLst/>
                </a:prstGeom>
                <a:solidFill>
                  <a:srgbClr val="AFBF3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8867D7D-7ADD-4D7A-AA3A-5352133E7AB3}"/>
                  </a:ext>
                </a:extLst>
              </p:cNvPr>
              <p:cNvSpPr/>
              <p:nvPr/>
            </p:nvSpPr>
            <p:spPr>
              <a:xfrm>
                <a:off x="3231511" y="4681194"/>
                <a:ext cx="233208" cy="15837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E29B678-6929-488D-A358-7009DC96785F}"/>
                </a:ext>
              </a:extLst>
            </p:cNvPr>
            <p:cNvGrpSpPr/>
            <p:nvPr/>
          </p:nvGrpSpPr>
          <p:grpSpPr>
            <a:xfrm>
              <a:off x="4213053" y="4672114"/>
              <a:ext cx="438913" cy="438913"/>
              <a:chOff x="3997499" y="5276745"/>
              <a:chExt cx="438913" cy="438913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483604F-F832-4E93-AEEE-6CC3B47372BE}"/>
                  </a:ext>
                </a:extLst>
              </p:cNvPr>
              <p:cNvSpPr/>
              <p:nvPr/>
            </p:nvSpPr>
            <p:spPr>
              <a:xfrm>
                <a:off x="3997500" y="5276746"/>
                <a:ext cx="438912" cy="4389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B0DAB6B-5A98-468A-A9E9-9E5DB7FD013E}"/>
                  </a:ext>
                </a:extLst>
              </p:cNvPr>
              <p:cNvSpPr/>
              <p:nvPr/>
            </p:nvSpPr>
            <p:spPr>
              <a:xfrm>
                <a:off x="3997499" y="5276745"/>
                <a:ext cx="118872" cy="121444"/>
              </a:xfrm>
              <a:prstGeom prst="rect">
                <a:avLst/>
              </a:prstGeom>
              <a:solidFill>
                <a:srgbClr val="AFBF3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62A9390-A6D0-4CC5-94B6-D7948451DB7F}"/>
                  </a:ext>
                </a:extLst>
              </p:cNvPr>
              <p:cNvSpPr/>
              <p:nvPr/>
            </p:nvSpPr>
            <p:spPr>
              <a:xfrm>
                <a:off x="4125610" y="5400492"/>
                <a:ext cx="120967" cy="121444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074D9DAA-9252-4CB4-8810-5DB1A3632ADC}"/>
                      </a:ext>
                    </a:extLst>
                  </p:cNvPr>
                  <p:cNvSpPr/>
                  <p:nvPr/>
                </p:nvSpPr>
                <p:spPr>
                  <a:xfrm>
                    <a:off x="4251054" y="5524317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⋱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C4C354D1-41BD-4820-95F2-14B570DA6CE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1054" y="5524317"/>
                    <a:ext cx="182880" cy="18288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7500" t="-3125" r="-9375" b="-25000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21A1361-9851-464B-AA9F-3AF52007A0D3}"/>
                </a:ext>
              </a:extLst>
            </p:cNvPr>
            <p:cNvGrpSpPr/>
            <p:nvPr/>
          </p:nvGrpSpPr>
          <p:grpSpPr>
            <a:xfrm>
              <a:off x="4709477" y="4672114"/>
              <a:ext cx="887711" cy="438357"/>
              <a:chOff x="4223250" y="4676643"/>
              <a:chExt cx="1036634" cy="438357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EA0A2BE0-0B50-4E15-84F9-58C49E82CB16}"/>
                  </a:ext>
                </a:extLst>
              </p:cNvPr>
              <p:cNvGrpSpPr/>
              <p:nvPr/>
            </p:nvGrpSpPr>
            <p:grpSpPr>
              <a:xfrm>
                <a:off x="4223250" y="4676643"/>
                <a:ext cx="1036633" cy="247016"/>
                <a:chOff x="9693193" y="1574276"/>
                <a:chExt cx="1036633" cy="247016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52564270-CCF5-4910-93E9-D6A5882EA025}"/>
                    </a:ext>
                  </a:extLst>
                </p:cNvPr>
                <p:cNvSpPr/>
                <p:nvPr/>
              </p:nvSpPr>
              <p:spPr>
                <a:xfrm rot="5400000">
                  <a:off x="10150550" y="1116919"/>
                  <a:ext cx="121920" cy="1036633"/>
                </a:xfrm>
                <a:prstGeom prst="rect">
                  <a:avLst/>
                </a:prstGeom>
                <a:solidFill>
                  <a:srgbClr val="AFBF3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F9F8C6C-F288-4E29-842D-7EBE33B8A1B6}"/>
                    </a:ext>
                  </a:extLst>
                </p:cNvPr>
                <p:cNvSpPr/>
                <p:nvPr/>
              </p:nvSpPr>
              <p:spPr>
                <a:xfrm rot="5400000">
                  <a:off x="10150550" y="1242015"/>
                  <a:ext cx="121920" cy="1036633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FBDAC1-3548-44F2-A3AD-7022B470A962}"/>
                  </a:ext>
                </a:extLst>
              </p:cNvPr>
              <p:cNvSpPr/>
              <p:nvPr/>
            </p:nvSpPr>
            <p:spPr>
              <a:xfrm>
                <a:off x="4223250" y="4923659"/>
                <a:ext cx="1036634" cy="1913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0FB2D9-156C-4B51-B402-051B6883DBBD}"/>
                </a:ext>
              </a:extLst>
            </p:cNvPr>
            <p:cNvGrpSpPr/>
            <p:nvPr/>
          </p:nvGrpSpPr>
          <p:grpSpPr>
            <a:xfrm>
              <a:off x="3081801" y="4664208"/>
              <a:ext cx="579994" cy="1583703"/>
              <a:chOff x="5708888" y="1574276"/>
              <a:chExt cx="579994" cy="1583703"/>
            </a:xfrm>
          </p:grpSpPr>
          <p:sp>
            <p:nvSpPr>
              <p:cNvPr id="29" name="Left Brace 28">
                <a:extLst>
                  <a:ext uri="{FF2B5EF4-FFF2-40B4-BE49-F238E27FC236}">
                    <a16:creationId xmlns:a16="http://schemas.microsoft.com/office/drawing/2014/main" id="{8FE9CF89-4F82-4A7F-B4CF-176520AAFDE6}"/>
                  </a:ext>
                </a:extLst>
              </p:cNvPr>
              <p:cNvSpPr/>
              <p:nvPr/>
            </p:nvSpPr>
            <p:spPr>
              <a:xfrm>
                <a:off x="6119337" y="1574276"/>
                <a:ext cx="169545" cy="1583703"/>
              </a:xfrm>
              <a:prstGeom prst="leftBrace">
                <a:avLst>
                  <a:gd name="adj1" fmla="val 42888"/>
                  <a:gd name="adj2" fmla="val 5015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F024F02-4ABB-449E-81DA-3D50724E281C}"/>
                  </a:ext>
                </a:extLst>
              </p:cNvPr>
              <p:cNvSpPr/>
              <p:nvPr/>
            </p:nvSpPr>
            <p:spPr>
              <a:xfrm>
                <a:off x="5708888" y="1978522"/>
                <a:ext cx="519716" cy="661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7FCE821-290F-4BA8-8F09-793E791C6AED}"/>
                </a:ext>
              </a:extLst>
            </p:cNvPr>
            <p:cNvGrpSpPr/>
            <p:nvPr/>
          </p:nvGrpSpPr>
          <p:grpSpPr>
            <a:xfrm>
              <a:off x="4709477" y="3885492"/>
              <a:ext cx="887711" cy="727215"/>
              <a:chOff x="4036227" y="3850503"/>
              <a:chExt cx="887711" cy="727215"/>
            </a:xfrm>
          </p:grpSpPr>
          <p:sp>
            <p:nvSpPr>
              <p:cNvPr id="27" name="Right Brace 26">
                <a:extLst>
                  <a:ext uri="{FF2B5EF4-FFF2-40B4-BE49-F238E27FC236}">
                    <a16:creationId xmlns:a16="http://schemas.microsoft.com/office/drawing/2014/main" id="{52CE7546-BFE4-45B3-8EA0-E933368AA82B}"/>
                  </a:ext>
                </a:extLst>
              </p:cNvPr>
              <p:cNvSpPr/>
              <p:nvPr/>
            </p:nvSpPr>
            <p:spPr>
              <a:xfrm rot="16200000">
                <a:off x="4387750" y="4041529"/>
                <a:ext cx="184666" cy="887711"/>
              </a:xfrm>
              <a:prstGeom prst="rightBrace">
                <a:avLst>
                  <a:gd name="adj1" fmla="val 33359"/>
                  <a:gd name="adj2" fmla="val 51326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D519F6-DBAF-4B6B-A659-FA25759EB56D}"/>
                  </a:ext>
                </a:extLst>
              </p:cNvPr>
              <p:cNvSpPr txBox="1"/>
              <p:nvPr/>
            </p:nvSpPr>
            <p:spPr>
              <a:xfrm>
                <a:off x="4287069" y="3850503"/>
                <a:ext cx="452451" cy="661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D8773D7-8745-4696-8393-31CA226D998E}"/>
                </a:ext>
              </a:extLst>
            </p:cNvPr>
            <p:cNvGrpSpPr/>
            <p:nvPr/>
          </p:nvGrpSpPr>
          <p:grpSpPr>
            <a:xfrm>
              <a:off x="4213055" y="3952567"/>
              <a:ext cx="488091" cy="670923"/>
              <a:chOff x="3539805" y="3917578"/>
              <a:chExt cx="488091" cy="670923"/>
            </a:xfrm>
          </p:grpSpPr>
          <p:sp>
            <p:nvSpPr>
              <p:cNvPr id="25" name="Right Brace 24">
                <a:extLst>
                  <a:ext uri="{FF2B5EF4-FFF2-40B4-BE49-F238E27FC236}">
                    <a16:creationId xmlns:a16="http://schemas.microsoft.com/office/drawing/2014/main" id="{E60DEB41-7D5C-46CC-A1E8-E738AC336418}"/>
                  </a:ext>
                </a:extLst>
              </p:cNvPr>
              <p:cNvSpPr/>
              <p:nvPr/>
            </p:nvSpPr>
            <p:spPr>
              <a:xfrm rot="16200000">
                <a:off x="3667835" y="4275805"/>
                <a:ext cx="184666" cy="440726"/>
              </a:xfrm>
              <a:prstGeom prst="rightBrace">
                <a:avLst>
                  <a:gd name="adj1" fmla="val 33359"/>
                  <a:gd name="adj2" fmla="val 51326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766FF16-8D06-4813-84C1-D6787747941C}"/>
                  </a:ext>
                </a:extLst>
              </p:cNvPr>
              <p:cNvSpPr/>
              <p:nvPr/>
            </p:nvSpPr>
            <p:spPr>
              <a:xfrm>
                <a:off x="3588986" y="3917578"/>
                <a:ext cx="438910" cy="661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/>
                  <a:t>k</a:t>
                </a:r>
                <a:endParaRPr lang="en-US" dirty="0"/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0C9CE17-A2E3-4DE8-B364-EB4B381D135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357" r="-1"/>
          <a:stretch/>
        </p:blipFill>
        <p:spPr>
          <a:xfrm>
            <a:off x="1147517" y="4404523"/>
            <a:ext cx="6049994" cy="537571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70409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E99FF-C93F-4D6F-B087-C371781D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Analysis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BF355-5237-4BFB-9B78-B89876B1D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b="1" dirty="0">
                <a:latin typeface="Comic Sans MS" panose="030F0702030302020204" pitchFamily="66" charset="0"/>
              </a:rPr>
              <a:t>2. </a:t>
            </a:r>
            <a:r>
              <a:rPr lang="en-US" b="1" dirty="0"/>
              <a:t>Properties of real-world large graphs</a:t>
            </a:r>
          </a:p>
          <a:p>
            <a:pPr lvl="1"/>
            <a:r>
              <a:rPr lang="en-US" dirty="0"/>
              <a:t>Sparse connection</a:t>
            </a:r>
          </a:p>
          <a:p>
            <a:pPr lvl="1"/>
            <a:r>
              <a:rPr lang="en-US" dirty="0"/>
              <a:t>Skew distributions (e.g., power-law)</a:t>
            </a:r>
          </a:p>
          <a:p>
            <a:pPr lvl="2"/>
            <a:r>
              <a:rPr lang="en-US" dirty="0"/>
              <a:t>degree, eigen/singular value, network values, </a:t>
            </a:r>
            <a:r>
              <a:rPr lang="en-US" altLang="zh-CN" dirty="0"/>
              <a:t>|bipartite core| </a:t>
            </a:r>
            <a:r>
              <a:rPr lang="en-US" dirty="0"/>
              <a:t>etc.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39B7DD-609A-4F9D-9163-E90F9C3A0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1CADE4">
                    <a:lumMod val="20000"/>
                    <a:lumOff val="80000"/>
                  </a:srgbClr>
                </a:solidFill>
              </a:rPr>
              <a:t>SpecGreedy: Unified Dense Subgraph Detection</a:t>
            </a:r>
            <a:endParaRPr lang="en-US" dirty="0">
              <a:solidFill>
                <a:srgbClr val="1CADE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TextBox 34">
            <a:extLst>
              <a:ext uri="{FF2B5EF4-FFF2-40B4-BE49-F238E27FC236}">
                <a16:creationId xmlns:a16="http://schemas.microsoft.com/office/drawing/2014/main" id="{3160A561-52CE-4931-ADDD-DF13717B4590}"/>
              </a:ext>
            </a:extLst>
          </p:cNvPr>
          <p:cNvSpPr txBox="1"/>
          <p:nvPr/>
        </p:nvSpPr>
        <p:spPr>
          <a:xfrm>
            <a:off x="408654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bg1">
                    <a:lumMod val="75000"/>
                  </a:schemeClr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/>
              <a:t>Introduction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D2221FB9-0F8E-4C60-B156-111329F1CDA9}"/>
              </a:ext>
            </a:extLst>
          </p:cNvPr>
          <p:cNvSpPr txBox="1"/>
          <p:nvPr/>
        </p:nvSpPr>
        <p:spPr>
          <a:xfrm>
            <a:off x="4861661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accent2"/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Experiments</a:t>
            </a:r>
          </a:p>
        </p:txBody>
      </p:sp>
      <p:sp>
        <p:nvSpPr>
          <p:cNvPr id="7" name="TextBox 37">
            <a:extLst>
              <a:ext uri="{FF2B5EF4-FFF2-40B4-BE49-F238E27FC236}">
                <a16:creationId xmlns:a16="http://schemas.microsoft.com/office/drawing/2014/main" id="{38493A07-C2A2-4A30-A4DE-9E2E0F75651E}"/>
              </a:ext>
            </a:extLst>
          </p:cNvPr>
          <p:cNvSpPr txBox="1"/>
          <p:nvPr/>
        </p:nvSpPr>
        <p:spPr>
          <a:xfrm>
            <a:off x="6762513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8" name="TextBox 38">
            <a:extLst>
              <a:ext uri="{FF2B5EF4-FFF2-40B4-BE49-F238E27FC236}">
                <a16:creationId xmlns:a16="http://schemas.microsoft.com/office/drawing/2014/main" id="{6F739F4C-67CE-4DEC-85F6-29AE81F4689E}"/>
              </a:ext>
            </a:extLst>
          </p:cNvPr>
          <p:cNvSpPr txBox="1"/>
          <p:nvPr/>
        </p:nvSpPr>
        <p:spPr>
          <a:xfrm>
            <a:off x="2309505" y="36909"/>
            <a:ext cx="2653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accent2"/>
                </a:solidFill>
              </a:rPr>
              <a:t>Proposed Method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8CCC987-8AFA-484A-92B7-01F690981F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" t="12647" r="14822" b="8922"/>
          <a:stretch/>
        </p:blipFill>
        <p:spPr>
          <a:xfrm>
            <a:off x="4792193" y="3357244"/>
            <a:ext cx="2731403" cy="22860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2E1204-D355-4AEC-8562-32EA2EE74C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8" t="10776" r="16374" b="12643"/>
          <a:stretch/>
        </p:blipFill>
        <p:spPr>
          <a:xfrm>
            <a:off x="1341120" y="3357244"/>
            <a:ext cx="2650973" cy="2286001"/>
          </a:xfrm>
          <a:prstGeom prst="rect">
            <a:avLst/>
          </a:prstGeom>
        </p:spPr>
      </p:pic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8AF53F8D-5BAD-4416-9795-949CC8A1DDF3}"/>
              </a:ext>
            </a:extLst>
          </p:cNvPr>
          <p:cNvSpPr txBox="1">
            <a:spLocks/>
          </p:cNvSpPr>
          <p:nvPr/>
        </p:nvSpPr>
        <p:spPr>
          <a:xfrm>
            <a:off x="625874" y="5832506"/>
            <a:ext cx="8138564" cy="3806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Singular values and score of singular vector elem. distribution of </a:t>
            </a:r>
            <a:r>
              <a:rPr lang="en-US" sz="1600" dirty="0">
                <a:latin typeface="Arial Rounded MT Bold" panose="020F0704030504030204" pitchFamily="34" charset="0"/>
              </a:rPr>
              <a:t>soc-twitter</a:t>
            </a:r>
            <a:r>
              <a:rPr lang="en-US" sz="1600" dirty="0"/>
              <a:t> network</a:t>
            </a:r>
          </a:p>
        </p:txBody>
      </p:sp>
      <p:sp>
        <p:nvSpPr>
          <p:cNvPr id="25" name="twitter_146806">
            <a:extLst>
              <a:ext uri="{FF2B5EF4-FFF2-40B4-BE49-F238E27FC236}">
                <a16:creationId xmlns:a16="http://schemas.microsoft.com/office/drawing/2014/main" id="{A13DDB67-C140-4977-A9BE-A2EDEF8D5BFC}"/>
              </a:ext>
            </a:extLst>
          </p:cNvPr>
          <p:cNvSpPr>
            <a:spLocks noChangeAspect="1"/>
          </p:cNvSpPr>
          <p:nvPr/>
        </p:nvSpPr>
        <p:spPr bwMode="auto">
          <a:xfrm>
            <a:off x="7565323" y="3326363"/>
            <a:ext cx="554563" cy="380653"/>
          </a:xfrm>
          <a:custGeom>
            <a:avLst/>
            <a:gdLst>
              <a:gd name="T0" fmla="*/ 1068 w 1071"/>
              <a:gd name="T1" fmla="*/ 392 h 736"/>
              <a:gd name="T2" fmla="*/ 1043 w 1071"/>
              <a:gd name="T3" fmla="*/ 374 h 736"/>
              <a:gd name="T4" fmla="*/ 869 w 1071"/>
              <a:gd name="T5" fmla="*/ 417 h 736"/>
              <a:gd name="T6" fmla="*/ 842 w 1071"/>
              <a:gd name="T7" fmla="*/ 410 h 736"/>
              <a:gd name="T8" fmla="*/ 966 w 1071"/>
              <a:gd name="T9" fmla="*/ 202 h 736"/>
              <a:gd name="T10" fmla="*/ 922 w 1071"/>
              <a:gd name="T11" fmla="*/ 174 h 736"/>
              <a:gd name="T12" fmla="*/ 832 w 1071"/>
              <a:gd name="T13" fmla="*/ 215 h 736"/>
              <a:gd name="T14" fmla="*/ 834 w 1071"/>
              <a:gd name="T15" fmla="*/ 15 h 736"/>
              <a:gd name="T16" fmla="*/ 560 w 1071"/>
              <a:gd name="T17" fmla="*/ 208 h 736"/>
              <a:gd name="T18" fmla="*/ 535 w 1071"/>
              <a:gd name="T19" fmla="*/ 215 h 736"/>
              <a:gd name="T20" fmla="*/ 273 w 1071"/>
              <a:gd name="T21" fmla="*/ 30 h 736"/>
              <a:gd name="T22" fmla="*/ 88 w 1071"/>
              <a:gd name="T23" fmla="*/ 257 h 736"/>
              <a:gd name="T24" fmla="*/ 13 w 1071"/>
              <a:gd name="T25" fmla="*/ 282 h 736"/>
              <a:gd name="T26" fmla="*/ 1 w 1071"/>
              <a:gd name="T27" fmla="*/ 302 h 736"/>
              <a:gd name="T28" fmla="*/ 77 w 1071"/>
              <a:gd name="T29" fmla="*/ 349 h 736"/>
              <a:gd name="T30" fmla="*/ 24 w 1071"/>
              <a:gd name="T31" fmla="*/ 399 h 736"/>
              <a:gd name="T32" fmla="*/ 34 w 1071"/>
              <a:gd name="T33" fmla="*/ 422 h 736"/>
              <a:gd name="T34" fmla="*/ 117 w 1071"/>
              <a:gd name="T35" fmla="*/ 414 h 736"/>
              <a:gd name="T36" fmla="*/ 261 w 1071"/>
              <a:gd name="T37" fmla="*/ 470 h 736"/>
              <a:gd name="T38" fmla="*/ 343 w 1071"/>
              <a:gd name="T39" fmla="*/ 601 h 736"/>
              <a:gd name="T40" fmla="*/ 666 w 1071"/>
              <a:gd name="T41" fmla="*/ 731 h 736"/>
              <a:gd name="T42" fmla="*/ 1069 w 1071"/>
              <a:gd name="T43" fmla="*/ 393 h 736"/>
              <a:gd name="T44" fmla="*/ 1068 w 1071"/>
              <a:gd name="T45" fmla="*/ 392 h 736"/>
              <a:gd name="T46" fmla="*/ 136 w 1071"/>
              <a:gd name="T47" fmla="*/ 171 h 736"/>
              <a:gd name="T48" fmla="*/ 124 w 1071"/>
              <a:gd name="T49" fmla="*/ 184 h 736"/>
              <a:gd name="T50" fmla="*/ 144 w 1071"/>
              <a:gd name="T51" fmla="*/ 142 h 736"/>
              <a:gd name="T52" fmla="*/ 136 w 1071"/>
              <a:gd name="T53" fmla="*/ 171 h 736"/>
              <a:gd name="T54" fmla="*/ 187 w 1071"/>
              <a:gd name="T55" fmla="*/ 130 h 736"/>
              <a:gd name="T56" fmla="*/ 183 w 1071"/>
              <a:gd name="T57" fmla="*/ 133 h 736"/>
              <a:gd name="T58" fmla="*/ 233 w 1071"/>
              <a:gd name="T59" fmla="*/ 82 h 736"/>
              <a:gd name="T60" fmla="*/ 285 w 1071"/>
              <a:gd name="T61" fmla="*/ 75 h 736"/>
              <a:gd name="T62" fmla="*/ 187 w 1071"/>
              <a:gd name="T63" fmla="*/ 130 h 736"/>
              <a:gd name="T64" fmla="*/ 282 w 1071"/>
              <a:gd name="T65" fmla="*/ 437 h 736"/>
              <a:gd name="T66" fmla="*/ 279 w 1071"/>
              <a:gd name="T67" fmla="*/ 428 h 736"/>
              <a:gd name="T68" fmla="*/ 285 w 1071"/>
              <a:gd name="T69" fmla="*/ 429 h 736"/>
              <a:gd name="T70" fmla="*/ 440 w 1071"/>
              <a:gd name="T71" fmla="*/ 267 h 736"/>
              <a:gd name="T72" fmla="*/ 433 w 1071"/>
              <a:gd name="T73" fmla="*/ 256 h 736"/>
              <a:gd name="T74" fmla="*/ 433 w 1071"/>
              <a:gd name="T75" fmla="*/ 252 h 736"/>
              <a:gd name="T76" fmla="*/ 443 w 1071"/>
              <a:gd name="T77" fmla="*/ 243 h 736"/>
              <a:gd name="T78" fmla="*/ 447 w 1071"/>
              <a:gd name="T79" fmla="*/ 260 h 736"/>
              <a:gd name="T80" fmla="*/ 282 w 1071"/>
              <a:gd name="T81" fmla="*/ 437 h 736"/>
              <a:gd name="T82" fmla="*/ 481 w 1071"/>
              <a:gd name="T83" fmla="*/ 154 h 736"/>
              <a:gd name="T84" fmla="*/ 478 w 1071"/>
              <a:gd name="T85" fmla="*/ 156 h 736"/>
              <a:gd name="T86" fmla="*/ 476 w 1071"/>
              <a:gd name="T87" fmla="*/ 153 h 736"/>
              <a:gd name="T88" fmla="*/ 466 w 1071"/>
              <a:gd name="T89" fmla="*/ 126 h 736"/>
              <a:gd name="T90" fmla="*/ 486 w 1071"/>
              <a:gd name="T91" fmla="*/ 152 h 736"/>
              <a:gd name="T92" fmla="*/ 481 w 1071"/>
              <a:gd name="T93" fmla="*/ 154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71" h="736">
                <a:moveTo>
                  <a:pt x="1068" y="392"/>
                </a:moveTo>
                <a:cubicBezTo>
                  <a:pt x="1071" y="380"/>
                  <a:pt x="1058" y="367"/>
                  <a:pt x="1043" y="374"/>
                </a:cubicBezTo>
                <a:cubicBezTo>
                  <a:pt x="986" y="404"/>
                  <a:pt x="936" y="430"/>
                  <a:pt x="869" y="417"/>
                </a:cubicBezTo>
                <a:cubicBezTo>
                  <a:pt x="860" y="416"/>
                  <a:pt x="851" y="413"/>
                  <a:pt x="842" y="410"/>
                </a:cubicBezTo>
                <a:cubicBezTo>
                  <a:pt x="921" y="381"/>
                  <a:pt x="972" y="241"/>
                  <a:pt x="966" y="202"/>
                </a:cubicBezTo>
                <a:cubicBezTo>
                  <a:pt x="962" y="181"/>
                  <a:pt x="944" y="167"/>
                  <a:pt x="922" y="174"/>
                </a:cubicBezTo>
                <a:cubicBezTo>
                  <a:pt x="907" y="178"/>
                  <a:pt x="838" y="211"/>
                  <a:pt x="832" y="215"/>
                </a:cubicBezTo>
                <a:cubicBezTo>
                  <a:pt x="878" y="141"/>
                  <a:pt x="849" y="0"/>
                  <a:pt x="834" y="15"/>
                </a:cubicBezTo>
                <a:cubicBezTo>
                  <a:pt x="754" y="96"/>
                  <a:pt x="665" y="181"/>
                  <a:pt x="560" y="208"/>
                </a:cubicBezTo>
                <a:cubicBezTo>
                  <a:pt x="552" y="210"/>
                  <a:pt x="543" y="212"/>
                  <a:pt x="535" y="215"/>
                </a:cubicBezTo>
                <a:cubicBezTo>
                  <a:pt x="483" y="130"/>
                  <a:pt x="471" y="17"/>
                  <a:pt x="273" y="30"/>
                </a:cubicBezTo>
                <a:cubicBezTo>
                  <a:pt x="127" y="40"/>
                  <a:pt x="77" y="175"/>
                  <a:pt x="88" y="257"/>
                </a:cubicBezTo>
                <a:cubicBezTo>
                  <a:pt x="86" y="264"/>
                  <a:pt x="35" y="277"/>
                  <a:pt x="13" y="282"/>
                </a:cubicBezTo>
                <a:cubicBezTo>
                  <a:pt x="4" y="284"/>
                  <a:pt x="0" y="294"/>
                  <a:pt x="1" y="302"/>
                </a:cubicBezTo>
                <a:cubicBezTo>
                  <a:pt x="10" y="336"/>
                  <a:pt x="46" y="341"/>
                  <a:pt x="77" y="349"/>
                </a:cubicBezTo>
                <a:cubicBezTo>
                  <a:pt x="56" y="363"/>
                  <a:pt x="35" y="377"/>
                  <a:pt x="24" y="399"/>
                </a:cubicBezTo>
                <a:cubicBezTo>
                  <a:pt x="19" y="409"/>
                  <a:pt x="23" y="420"/>
                  <a:pt x="34" y="422"/>
                </a:cubicBezTo>
                <a:cubicBezTo>
                  <a:pt x="62" y="430"/>
                  <a:pt x="90" y="423"/>
                  <a:pt x="117" y="414"/>
                </a:cubicBezTo>
                <a:cubicBezTo>
                  <a:pt x="151" y="451"/>
                  <a:pt x="207" y="467"/>
                  <a:pt x="261" y="470"/>
                </a:cubicBezTo>
                <a:cubicBezTo>
                  <a:pt x="279" y="518"/>
                  <a:pt x="304" y="562"/>
                  <a:pt x="343" y="601"/>
                </a:cubicBezTo>
                <a:cubicBezTo>
                  <a:pt x="426" y="683"/>
                  <a:pt x="548" y="728"/>
                  <a:pt x="666" y="731"/>
                </a:cubicBezTo>
                <a:cubicBezTo>
                  <a:pt x="867" y="736"/>
                  <a:pt x="1069" y="590"/>
                  <a:pt x="1069" y="393"/>
                </a:cubicBezTo>
                <a:cubicBezTo>
                  <a:pt x="1069" y="393"/>
                  <a:pt x="1068" y="392"/>
                  <a:pt x="1068" y="392"/>
                </a:cubicBezTo>
                <a:close/>
                <a:moveTo>
                  <a:pt x="136" y="171"/>
                </a:moveTo>
                <a:cubicBezTo>
                  <a:pt x="132" y="176"/>
                  <a:pt x="128" y="180"/>
                  <a:pt x="124" y="184"/>
                </a:cubicBezTo>
                <a:cubicBezTo>
                  <a:pt x="129" y="170"/>
                  <a:pt x="135" y="155"/>
                  <a:pt x="144" y="142"/>
                </a:cubicBezTo>
                <a:cubicBezTo>
                  <a:pt x="141" y="152"/>
                  <a:pt x="138" y="161"/>
                  <a:pt x="136" y="171"/>
                </a:cubicBezTo>
                <a:close/>
                <a:moveTo>
                  <a:pt x="187" y="130"/>
                </a:moveTo>
                <a:cubicBezTo>
                  <a:pt x="186" y="131"/>
                  <a:pt x="184" y="132"/>
                  <a:pt x="183" y="133"/>
                </a:cubicBezTo>
                <a:cubicBezTo>
                  <a:pt x="194" y="114"/>
                  <a:pt x="210" y="96"/>
                  <a:pt x="233" y="82"/>
                </a:cubicBezTo>
                <a:cubicBezTo>
                  <a:pt x="249" y="78"/>
                  <a:pt x="267" y="76"/>
                  <a:pt x="285" y="75"/>
                </a:cubicBezTo>
                <a:cubicBezTo>
                  <a:pt x="244" y="82"/>
                  <a:pt x="199" y="100"/>
                  <a:pt x="187" y="130"/>
                </a:cubicBezTo>
                <a:close/>
                <a:moveTo>
                  <a:pt x="282" y="437"/>
                </a:moveTo>
                <a:cubicBezTo>
                  <a:pt x="281" y="434"/>
                  <a:pt x="280" y="431"/>
                  <a:pt x="279" y="428"/>
                </a:cubicBezTo>
                <a:cubicBezTo>
                  <a:pt x="281" y="429"/>
                  <a:pt x="283" y="429"/>
                  <a:pt x="285" y="429"/>
                </a:cubicBezTo>
                <a:cubicBezTo>
                  <a:pt x="384" y="438"/>
                  <a:pt x="452" y="358"/>
                  <a:pt x="440" y="267"/>
                </a:cubicBezTo>
                <a:cubicBezTo>
                  <a:pt x="439" y="262"/>
                  <a:pt x="437" y="259"/>
                  <a:pt x="433" y="256"/>
                </a:cubicBezTo>
                <a:cubicBezTo>
                  <a:pt x="433" y="255"/>
                  <a:pt x="433" y="253"/>
                  <a:pt x="433" y="252"/>
                </a:cubicBezTo>
                <a:cubicBezTo>
                  <a:pt x="433" y="249"/>
                  <a:pt x="436" y="246"/>
                  <a:pt x="443" y="243"/>
                </a:cubicBezTo>
                <a:cubicBezTo>
                  <a:pt x="445" y="248"/>
                  <a:pt x="446" y="254"/>
                  <a:pt x="447" y="260"/>
                </a:cubicBezTo>
                <a:cubicBezTo>
                  <a:pt x="461" y="367"/>
                  <a:pt x="376" y="433"/>
                  <a:pt x="282" y="437"/>
                </a:cubicBezTo>
                <a:close/>
                <a:moveTo>
                  <a:pt x="481" y="154"/>
                </a:moveTo>
                <a:cubicBezTo>
                  <a:pt x="480" y="154"/>
                  <a:pt x="479" y="155"/>
                  <a:pt x="478" y="156"/>
                </a:cubicBezTo>
                <a:cubicBezTo>
                  <a:pt x="477" y="155"/>
                  <a:pt x="477" y="154"/>
                  <a:pt x="476" y="153"/>
                </a:cubicBezTo>
                <a:cubicBezTo>
                  <a:pt x="474" y="144"/>
                  <a:pt x="471" y="135"/>
                  <a:pt x="466" y="126"/>
                </a:cubicBezTo>
                <a:cubicBezTo>
                  <a:pt x="473" y="134"/>
                  <a:pt x="480" y="143"/>
                  <a:pt x="486" y="152"/>
                </a:cubicBezTo>
                <a:cubicBezTo>
                  <a:pt x="484" y="153"/>
                  <a:pt x="483" y="153"/>
                  <a:pt x="481" y="1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custDataLst>
      <p:tags r:id="rId1"/>
    </p:custDataLst>
    <p:extLst>
      <p:ext uri="{BB962C8B-B14F-4D97-AF65-F5344CB8AC3E}">
        <p14:creationId xmlns:p14="http://schemas.microsoft.com/office/powerpoint/2010/main" val="3333954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91216-EF1B-4B58-951E-4817653DA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Analysis: </a:t>
            </a:r>
            <a:r>
              <a:rPr lang="en-US" altLang="zh-CN" dirty="0"/>
              <a:t>Optimal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9F2B8C-03BF-4E0C-9766-D7F03E02A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b="1" dirty="0">
                    <a:latin typeface="Comic Sans MS" panose="030F0702030302020204" pitchFamily="66" charset="0"/>
                  </a:rPr>
                  <a:t>G</a:t>
                </a:r>
                <a:r>
                  <a:rPr lang="en-US" altLang="zh-CN" sz="2000" b="1" dirty="0">
                    <a:latin typeface="Comic Sans MS" panose="030F0702030302020204" pitchFamily="66" charset="0"/>
                  </a:rPr>
                  <a:t>EN</a:t>
                </a:r>
                <a:r>
                  <a:rPr lang="en-US" altLang="zh-CN" sz="2400" b="1" dirty="0">
                    <a:latin typeface="Comic Sans MS" panose="030F0702030302020204" pitchFamily="66" charset="0"/>
                  </a:rPr>
                  <a:t>DS</a:t>
                </a:r>
                <a:r>
                  <a:rPr lang="en-US" altLang="zh-CN" sz="2400" b="1" dirty="0"/>
                  <a:t> </a:t>
                </a:r>
                <a:r>
                  <a:rPr lang="en-US" altLang="zh-CN" b="1" dirty="0"/>
                  <a:t>solution </a:t>
                </a:r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>
                            <a:latin typeface="Cambria Math" panose="02040503050406030204" pitchFamily="18" charset="0"/>
                          </a:rPr>
                          <m:t>𝓖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 </a:t>
                </a:r>
              </a:p>
              <a:p>
                <a:pPr marL="201168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The optimal density of subgraph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 </a:t>
                </a:r>
                <a:endParaRPr lang="en-US" b="1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b="1" dirty="0"/>
                  <a:t>Important parts</a:t>
                </a:r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top singular values</a:t>
                </a:r>
              </a:p>
              <a:p>
                <a:pPr lvl="2"/>
                <a:r>
                  <a:rPr lang="en-US" dirty="0"/>
                  <a:t>top-ranked elements in singular vectors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9F2B8C-03BF-4E0C-9766-D7F03E02A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194" t="-2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C2F85-4B54-4CEA-B5D7-A7C006E55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1CADE4">
                    <a:lumMod val="20000"/>
                    <a:lumOff val="80000"/>
                  </a:srgbClr>
                </a:solidFill>
              </a:rPr>
              <a:t>SpecGreedy: Unified Dense Subgraph Detection</a:t>
            </a:r>
            <a:endParaRPr lang="en-US" dirty="0">
              <a:solidFill>
                <a:srgbClr val="1CADE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TextBox 34">
            <a:extLst>
              <a:ext uri="{FF2B5EF4-FFF2-40B4-BE49-F238E27FC236}">
                <a16:creationId xmlns:a16="http://schemas.microsoft.com/office/drawing/2014/main" id="{8CF93BA9-AF82-4D8A-A32E-4971BCEF5111}"/>
              </a:ext>
            </a:extLst>
          </p:cNvPr>
          <p:cNvSpPr txBox="1"/>
          <p:nvPr/>
        </p:nvSpPr>
        <p:spPr>
          <a:xfrm>
            <a:off x="408654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bg1">
                    <a:lumMod val="75000"/>
                  </a:schemeClr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/>
              <a:t>Introduction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7A7AFC63-53DB-42B1-8589-ADE89CED05A7}"/>
              </a:ext>
            </a:extLst>
          </p:cNvPr>
          <p:cNvSpPr txBox="1"/>
          <p:nvPr/>
        </p:nvSpPr>
        <p:spPr>
          <a:xfrm>
            <a:off x="4861661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accent2"/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Experiments</a:t>
            </a:r>
          </a:p>
        </p:txBody>
      </p:sp>
      <p:sp>
        <p:nvSpPr>
          <p:cNvPr id="7" name="TextBox 37">
            <a:extLst>
              <a:ext uri="{FF2B5EF4-FFF2-40B4-BE49-F238E27FC236}">
                <a16:creationId xmlns:a16="http://schemas.microsoft.com/office/drawing/2014/main" id="{DA0818FD-BD54-4372-92D8-5E9C3B512A69}"/>
              </a:ext>
            </a:extLst>
          </p:cNvPr>
          <p:cNvSpPr txBox="1"/>
          <p:nvPr/>
        </p:nvSpPr>
        <p:spPr>
          <a:xfrm>
            <a:off x="6762513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8" name="TextBox 38">
            <a:extLst>
              <a:ext uri="{FF2B5EF4-FFF2-40B4-BE49-F238E27FC236}">
                <a16:creationId xmlns:a16="http://schemas.microsoft.com/office/drawing/2014/main" id="{197363BD-2811-48E9-B651-7955AB1AAC24}"/>
              </a:ext>
            </a:extLst>
          </p:cNvPr>
          <p:cNvSpPr txBox="1"/>
          <p:nvPr/>
        </p:nvSpPr>
        <p:spPr>
          <a:xfrm>
            <a:off x="2309505" y="36909"/>
            <a:ext cx="2653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accent2"/>
                </a:solidFill>
              </a:rPr>
              <a:t>Proposed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EA7E4ED-F2E3-4652-B9B7-76F70E51AC5E}"/>
                  </a:ext>
                </a:extLst>
              </p:cNvPr>
              <p:cNvSpPr/>
              <p:nvPr/>
            </p:nvSpPr>
            <p:spPr>
              <a:xfrm>
                <a:off x="1743603" y="3429000"/>
                <a:ext cx="1823505" cy="5618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𝒐𝒑𝒕</m:t>
                        </m:r>
                      </m:sub>
                    </m:sSub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EA7E4ED-F2E3-4652-B9B7-76F70E51AC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603" y="3429000"/>
                <a:ext cx="1823505" cy="5618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>
            <a:extLst>
              <a:ext uri="{FF2B5EF4-FFF2-40B4-BE49-F238E27FC236}">
                <a16:creationId xmlns:a16="http://schemas.microsoft.com/office/drawing/2014/main" id="{27A45591-81B5-403A-AD3C-339F9BD6E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343" y="1835783"/>
            <a:ext cx="7223314" cy="977978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BAB43955-26B7-402A-A1E0-B31466562019}"/>
              </a:ext>
            </a:extLst>
          </p:cNvPr>
          <p:cNvSpPr/>
          <p:nvPr/>
        </p:nvSpPr>
        <p:spPr>
          <a:xfrm>
            <a:off x="5638960" y="1802423"/>
            <a:ext cx="2455279" cy="9779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3EF190-4E97-4295-9991-1ECE30A938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8" t="10776" r="16374" b="12643"/>
          <a:stretch/>
        </p:blipFill>
        <p:spPr>
          <a:xfrm>
            <a:off x="5638960" y="4943509"/>
            <a:ext cx="1330641" cy="11474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8B8839-D406-45C2-88BE-9C27E3440B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1" t="12647" r="14822" b="8922"/>
          <a:stretch/>
        </p:blipFill>
        <p:spPr>
          <a:xfrm>
            <a:off x="7118341" y="4963785"/>
            <a:ext cx="1371012" cy="114744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BF3B72C-B662-4C60-8D3F-E22467537B9F}"/>
              </a:ext>
            </a:extLst>
          </p:cNvPr>
          <p:cNvSpPr/>
          <p:nvPr/>
        </p:nvSpPr>
        <p:spPr>
          <a:xfrm>
            <a:off x="5854701" y="4963785"/>
            <a:ext cx="768350" cy="5534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1CDC9B-B473-4AD2-8602-6D875BA4BF32}"/>
              </a:ext>
            </a:extLst>
          </p:cNvPr>
          <p:cNvSpPr/>
          <p:nvPr/>
        </p:nvSpPr>
        <p:spPr>
          <a:xfrm>
            <a:off x="7393642" y="5122535"/>
            <a:ext cx="842308" cy="5534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0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1E00-59F1-4D10-94C4-68F9140CD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23B52-DD3A-4077-B57F-DDD9915EB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Introduction</a:t>
            </a:r>
          </a:p>
          <a:p>
            <a:r>
              <a:rPr lang="en-US" dirty="0">
                <a:solidFill>
                  <a:srgbClr val="C00000"/>
                </a:solidFill>
              </a:rPr>
              <a:t>Proposed Method:</a:t>
            </a:r>
          </a:p>
          <a:p>
            <a:pPr lvl="1"/>
            <a:r>
              <a:rPr lang="en-US" sz="2800" dirty="0"/>
              <a:t>Unified Formulation: G</a:t>
            </a:r>
            <a:r>
              <a:rPr lang="en-US" dirty="0"/>
              <a:t>EN</a:t>
            </a:r>
            <a:r>
              <a:rPr lang="en-US" sz="2800" dirty="0"/>
              <a:t>DS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Algorithm: </a:t>
            </a:r>
            <a:r>
              <a:rPr lang="en-US" sz="2800" b="1" dirty="0">
                <a:solidFill>
                  <a:srgbClr val="C00000"/>
                </a:solidFill>
              </a:rPr>
              <a:t>S</a:t>
            </a:r>
            <a:r>
              <a:rPr lang="en-US" b="1" dirty="0">
                <a:solidFill>
                  <a:srgbClr val="C00000"/>
                </a:solidFill>
              </a:rPr>
              <a:t>PEC</a:t>
            </a:r>
            <a:r>
              <a:rPr lang="en-US" sz="2800" b="1" dirty="0">
                <a:solidFill>
                  <a:srgbClr val="C00000"/>
                </a:solidFill>
              </a:rPr>
              <a:t>G</a:t>
            </a:r>
            <a:r>
              <a:rPr lang="en-US" b="1" dirty="0">
                <a:solidFill>
                  <a:srgbClr val="C00000"/>
                </a:solidFill>
              </a:rPr>
              <a:t>REEDY</a:t>
            </a:r>
            <a:r>
              <a:rPr lang="en-US" sz="2800" dirty="0">
                <a:solidFill>
                  <a:srgbClr val="C00000"/>
                </a:solidFill>
              </a:rPr>
              <a:t> &lt;&lt;</a:t>
            </a:r>
            <a:r>
              <a:rPr lang="en-US" sz="2800" dirty="0"/>
              <a:t> </a:t>
            </a:r>
          </a:p>
          <a:p>
            <a:r>
              <a:rPr lang="en-US" sz="3200" dirty="0"/>
              <a:t>Experiments</a:t>
            </a:r>
          </a:p>
          <a:p>
            <a:r>
              <a:rPr lang="en-US" sz="3200" dirty="0"/>
              <a:t>Conclusion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585424-71E0-436E-B485-7E716CD80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1CADE4">
                    <a:lumMod val="20000"/>
                    <a:lumOff val="80000"/>
                  </a:srgbClr>
                </a:solidFill>
              </a:rPr>
              <a:t>SpecGreedy: Unified Dense Subgraph Detection</a:t>
            </a:r>
            <a:endParaRPr lang="en-US" dirty="0">
              <a:solidFill>
                <a:srgbClr val="1CADE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60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790D4-1797-41FF-B6FE-21B590A1A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Approximate Optimal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1143B7-AFD5-432C-88AE-C7254E2DA1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1020" y="4033149"/>
                <a:ext cx="8223418" cy="222942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/>
                  <a:t>Approximation solution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: subgraph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en-US" sz="2000" dirty="0"/>
                  <a:t>of the </a:t>
                </a:r>
                <a:r>
                  <a:rPr lang="en-US" sz="2000" dirty="0" err="1"/>
                  <a:t>trunc</a:t>
                </a:r>
                <a:r>
                  <a:rPr lang="en-US" sz="2000" dirty="0"/>
                  <a:t>.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-</a:t>
                </a:r>
                <a:r>
                  <a:rPr lang="en-US" sz="2000" dirty="0" err="1"/>
                  <a:t>th</a:t>
                </a:r>
                <a:r>
                  <a:rPr lang="en-US" sz="2000" dirty="0"/>
                  <a:t> top singular vectors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)  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/>
                  <a:t> the densest subgraph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with Greedy algo.</a:t>
                </a:r>
              </a:p>
              <a:p>
                <a:pPr lvl="1"/>
                <a:r>
                  <a:rPr lang="en-US" sz="2000" dirty="0"/>
                  <a:t>Density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≼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400" dirty="0"/>
                  <a:t> approx. optimal solution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𝓖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sz="2400" dirty="0"/>
                  <a:t>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1143B7-AFD5-432C-88AE-C7254E2DA1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020" y="4033149"/>
                <a:ext cx="8223418" cy="2229428"/>
              </a:xfrm>
              <a:blipFill>
                <a:blip r:embed="rId3"/>
                <a:stretch>
                  <a:fillRect l="-2150" t="-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D3B47-F849-46CA-A085-CAC6238C7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1CADE4">
                    <a:lumMod val="20000"/>
                    <a:lumOff val="80000"/>
                  </a:srgbClr>
                </a:solidFill>
              </a:rPr>
              <a:t>SpecGreedy: Unified Dense Subgraph Detection</a:t>
            </a:r>
            <a:endParaRPr lang="en-US" dirty="0">
              <a:solidFill>
                <a:srgbClr val="1CADE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TextBox 34">
            <a:extLst>
              <a:ext uri="{FF2B5EF4-FFF2-40B4-BE49-F238E27FC236}">
                <a16:creationId xmlns:a16="http://schemas.microsoft.com/office/drawing/2014/main" id="{4E51CDBA-2D02-4F58-B66B-13CE453685C2}"/>
              </a:ext>
            </a:extLst>
          </p:cNvPr>
          <p:cNvSpPr txBox="1"/>
          <p:nvPr/>
        </p:nvSpPr>
        <p:spPr>
          <a:xfrm>
            <a:off x="408654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bg1">
                    <a:lumMod val="75000"/>
                  </a:schemeClr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/>
              <a:t>Introduction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97182226-236C-40BA-BA65-DF96D53AE177}"/>
              </a:ext>
            </a:extLst>
          </p:cNvPr>
          <p:cNvSpPr txBox="1"/>
          <p:nvPr/>
        </p:nvSpPr>
        <p:spPr>
          <a:xfrm>
            <a:off x="4861661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accent2"/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Experiments</a:t>
            </a:r>
          </a:p>
        </p:txBody>
      </p:sp>
      <p:sp>
        <p:nvSpPr>
          <p:cNvPr id="7" name="TextBox 37">
            <a:extLst>
              <a:ext uri="{FF2B5EF4-FFF2-40B4-BE49-F238E27FC236}">
                <a16:creationId xmlns:a16="http://schemas.microsoft.com/office/drawing/2014/main" id="{3CBC846B-89E2-4B46-B3D2-003C284862E3}"/>
              </a:ext>
            </a:extLst>
          </p:cNvPr>
          <p:cNvSpPr txBox="1"/>
          <p:nvPr/>
        </p:nvSpPr>
        <p:spPr>
          <a:xfrm>
            <a:off x="6762513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8" name="TextBox 38">
            <a:extLst>
              <a:ext uri="{FF2B5EF4-FFF2-40B4-BE49-F238E27FC236}">
                <a16:creationId xmlns:a16="http://schemas.microsoft.com/office/drawing/2014/main" id="{9220ABC4-FC9F-4748-B36E-2FE06AAC3EC5}"/>
              </a:ext>
            </a:extLst>
          </p:cNvPr>
          <p:cNvSpPr txBox="1"/>
          <p:nvPr/>
        </p:nvSpPr>
        <p:spPr>
          <a:xfrm>
            <a:off x="2309505" y="36909"/>
            <a:ext cx="2653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accent2"/>
                </a:solidFill>
              </a:rPr>
              <a:t>Proposed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817C223-2C7B-49B3-BD7E-27264085D197}"/>
                  </a:ext>
                </a:extLst>
              </p:cNvPr>
              <p:cNvSpPr/>
              <p:nvPr/>
            </p:nvSpPr>
            <p:spPr>
              <a:xfrm>
                <a:off x="4994340" y="5579827"/>
                <a:ext cx="3122705" cy="430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&gt;⋯</m:t>
                      </m:r>
                      <m:r>
                        <a:rPr lang="en-US" altLang="zh-CN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𝒐𝒑𝒕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≽</m:t>
                      </m:r>
                      <m:sSub>
                        <m:sSubPr>
                          <m:ctrlPr>
                            <a:rPr lang="en-US" altLang="zh-CN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≥⋯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817C223-2C7B-49B3-BD7E-27264085D1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340" y="5579827"/>
                <a:ext cx="3122705" cy="430054"/>
              </a:xfrm>
              <a:prstGeom prst="rect">
                <a:avLst/>
              </a:prstGeom>
              <a:blipFill>
                <a:blip r:embed="rId4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5342938C-7519-44C1-9F08-4DA9FA468F8C}"/>
              </a:ext>
            </a:extLst>
          </p:cNvPr>
          <p:cNvSpPr/>
          <p:nvPr/>
        </p:nvSpPr>
        <p:spPr>
          <a:xfrm>
            <a:off x="6259119" y="5598738"/>
            <a:ext cx="1110948" cy="4300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75ACA5C6-E175-4FE2-AF2C-0BD0A5F255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6897" t="9752" r="11030" b="2770"/>
          <a:stretch/>
        </p:blipFill>
        <p:spPr>
          <a:xfrm>
            <a:off x="5343682" y="1514180"/>
            <a:ext cx="2909464" cy="2253324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56DAC340-5032-421A-8748-B6EB24CF8CD9}"/>
              </a:ext>
            </a:extLst>
          </p:cNvPr>
          <p:cNvSpPr/>
          <p:nvPr/>
        </p:nvSpPr>
        <p:spPr>
          <a:xfrm>
            <a:off x="888279" y="5129438"/>
            <a:ext cx="2358250" cy="361572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1C55577-D1FE-4ED7-AAD8-5A19E624293B}"/>
                  </a:ext>
                </a:extLst>
              </p:cNvPr>
              <p:cNvSpPr/>
              <p:nvPr/>
            </p:nvSpPr>
            <p:spPr>
              <a:xfrm>
                <a:off x="2269580" y="2457135"/>
                <a:ext cx="4966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zh-CN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1C55577-D1FE-4ED7-AAD8-5A19E62429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580" y="2457135"/>
                <a:ext cx="496674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59DE8BE-645F-47F0-A646-B0B87BAD0ED2}"/>
                  </a:ext>
                </a:extLst>
              </p:cNvPr>
              <p:cNvSpPr/>
              <p:nvPr/>
            </p:nvSpPr>
            <p:spPr>
              <a:xfrm>
                <a:off x="3294877" y="1366990"/>
                <a:ext cx="48545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59DE8BE-645F-47F0-A646-B0B87BAD0E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877" y="1366990"/>
                <a:ext cx="48545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C8AEE2F-B4C0-4314-AF0D-0766995F2E14}"/>
                  </a:ext>
                </a:extLst>
              </p:cNvPr>
              <p:cNvSpPr/>
              <p:nvPr/>
            </p:nvSpPr>
            <p:spPr>
              <a:xfrm>
                <a:off x="3869530" y="3138393"/>
                <a:ext cx="49346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C8AEE2F-B4C0-4314-AF0D-0766995F2E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530" y="3138393"/>
                <a:ext cx="49346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574105D8-F413-4738-A969-FA40FF268E7C}"/>
              </a:ext>
            </a:extLst>
          </p:cNvPr>
          <p:cNvSpPr/>
          <p:nvPr/>
        </p:nvSpPr>
        <p:spPr>
          <a:xfrm>
            <a:off x="2908816" y="1935752"/>
            <a:ext cx="128769" cy="15772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DA3352-0FD2-4DDD-A96D-658966A2FCBA}"/>
              </a:ext>
            </a:extLst>
          </p:cNvPr>
          <p:cNvSpPr/>
          <p:nvPr/>
        </p:nvSpPr>
        <p:spPr>
          <a:xfrm>
            <a:off x="2908816" y="1933696"/>
            <a:ext cx="127820" cy="89802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A3208F-288B-485B-B6A2-5DFBE626CB35}"/>
              </a:ext>
            </a:extLst>
          </p:cNvPr>
          <p:cNvSpPr/>
          <p:nvPr/>
        </p:nvSpPr>
        <p:spPr>
          <a:xfrm rot="5400000">
            <a:off x="3527928" y="1525615"/>
            <a:ext cx="121421" cy="9375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7511BD-86E8-4A86-827A-B049A356F6C8}"/>
              </a:ext>
            </a:extLst>
          </p:cNvPr>
          <p:cNvSpPr/>
          <p:nvPr/>
        </p:nvSpPr>
        <p:spPr>
          <a:xfrm rot="5400000">
            <a:off x="3337778" y="1712979"/>
            <a:ext cx="120526" cy="56168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5DDAF2-CA35-42C6-A2E0-3788E36EE550}"/>
              </a:ext>
            </a:extLst>
          </p:cNvPr>
          <p:cNvSpPr/>
          <p:nvPr/>
        </p:nvSpPr>
        <p:spPr>
          <a:xfrm rot="5400000">
            <a:off x="3748280" y="3268382"/>
            <a:ext cx="120526" cy="12877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AFDC46-1B49-495E-908D-C26F2564699B}"/>
              </a:ext>
            </a:extLst>
          </p:cNvPr>
          <p:cNvSpPr/>
          <p:nvPr/>
        </p:nvSpPr>
        <p:spPr>
          <a:xfrm>
            <a:off x="2890752" y="1909204"/>
            <a:ext cx="808251" cy="932004"/>
          </a:xfrm>
          <a:prstGeom prst="rect">
            <a:avLst/>
          </a:prstGeom>
          <a:noFill/>
          <a:ln w="28575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48EFAB1-47DC-4A11-994C-654BD7B00301}"/>
                  </a:ext>
                </a:extLst>
              </p:cNvPr>
              <p:cNvSpPr/>
              <p:nvPr/>
            </p:nvSpPr>
            <p:spPr>
              <a:xfrm>
                <a:off x="3717066" y="2473387"/>
                <a:ext cx="449098" cy="369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n>
                                <a:solidFill>
                                  <a:srgbClr val="7030A0"/>
                                </a:solidFill>
                              </a:ln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ln>
                                <a:solidFill>
                                  <a:srgbClr val="7030A0"/>
                                </a:solidFill>
                              </a:ln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 dirty="0" smtClean="0">
                              <a:ln>
                                <a:solidFill>
                                  <a:srgbClr val="7030A0"/>
                                </a:solidFill>
                              </a:ln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b="1" dirty="0">
                  <a:ln>
                    <a:solidFill>
                      <a:srgbClr val="7030A0"/>
                    </a:solidFill>
                  </a:ln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48EFAB1-47DC-4A11-994C-654BD7B003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066" y="2473387"/>
                <a:ext cx="449098" cy="369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D13D958-C5F9-4581-833F-9674129693DA}"/>
                  </a:ext>
                </a:extLst>
              </p:cNvPr>
              <p:cNvSpPr/>
              <p:nvPr/>
            </p:nvSpPr>
            <p:spPr>
              <a:xfrm>
                <a:off x="2890185" y="1915856"/>
                <a:ext cx="501416" cy="638705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en-US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D13D958-C5F9-4581-833F-967412969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185" y="1915856"/>
                <a:ext cx="501416" cy="6387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rgbClr val="C0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F5376D5-D903-4805-976E-F9C2C487A981}"/>
              </a:ext>
            </a:extLst>
          </p:cNvPr>
          <p:cNvCxnSpPr/>
          <p:nvPr/>
        </p:nvCxnSpPr>
        <p:spPr>
          <a:xfrm>
            <a:off x="3140893" y="1814497"/>
            <a:ext cx="916537" cy="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2A08603-DF03-4E86-BC68-422D3725AE78}"/>
              </a:ext>
            </a:extLst>
          </p:cNvPr>
          <p:cNvCxnSpPr>
            <a:cxnSpLocks/>
          </p:cNvCxnSpPr>
          <p:nvPr/>
        </p:nvCxnSpPr>
        <p:spPr>
          <a:xfrm>
            <a:off x="2790843" y="2188942"/>
            <a:ext cx="0" cy="124572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A2899B26-C36E-41A8-85E4-33AFADF617B6}"/>
              </a:ext>
            </a:extLst>
          </p:cNvPr>
          <p:cNvSpPr/>
          <p:nvPr/>
        </p:nvSpPr>
        <p:spPr>
          <a:xfrm>
            <a:off x="1570673" y="1542611"/>
            <a:ext cx="917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en-US" dirty="0"/>
              <a:t>Greedy </a:t>
            </a:r>
          </a:p>
          <a:p>
            <a:pPr marL="0" lvl="1" algn="ctr"/>
            <a:r>
              <a:rPr lang="en-US" dirty="0"/>
              <a:t>algo.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951014D5-E819-41B6-9591-44645D6C74AD}"/>
              </a:ext>
            </a:extLst>
          </p:cNvPr>
          <p:cNvCxnSpPr>
            <a:cxnSpLocks/>
          </p:cNvCxnSpPr>
          <p:nvPr/>
        </p:nvCxnSpPr>
        <p:spPr>
          <a:xfrm>
            <a:off x="2384493" y="1904541"/>
            <a:ext cx="411099" cy="15454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6A7088-BB95-4550-BFA7-DB16C30596E9}"/>
              </a:ext>
            </a:extLst>
          </p:cNvPr>
          <p:cNvCxnSpPr>
            <a:cxnSpLocks/>
          </p:cNvCxnSpPr>
          <p:nvPr/>
        </p:nvCxnSpPr>
        <p:spPr>
          <a:xfrm flipV="1">
            <a:off x="2282388" y="2792288"/>
            <a:ext cx="551324" cy="3331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F1F426B2-D72A-4F93-B8BA-C335B08311E8}"/>
              </a:ext>
            </a:extLst>
          </p:cNvPr>
          <p:cNvSpPr/>
          <p:nvPr/>
        </p:nvSpPr>
        <p:spPr>
          <a:xfrm>
            <a:off x="1458487" y="3113648"/>
            <a:ext cx="1285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en-US" dirty="0"/>
              <a:t>Top-ranked </a:t>
            </a:r>
          </a:p>
          <a:p>
            <a:pPr marL="0" lvl="1" algn="ctr"/>
            <a:r>
              <a:rPr lang="en-US" dirty="0"/>
              <a:t>elements</a:t>
            </a:r>
          </a:p>
        </p:txBody>
      </p:sp>
      <p:pic>
        <p:nvPicPr>
          <p:cNvPr id="64" name="Graphic 63">
            <a:extLst>
              <a:ext uri="{FF2B5EF4-FFF2-40B4-BE49-F238E27FC236}">
                <a16:creationId xmlns:a16="http://schemas.microsoft.com/office/drawing/2014/main" id="{2192869B-3D84-4216-AEB1-54B2B3D3745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6906" t="9371" r="11021" b="2830"/>
          <a:stretch/>
        </p:blipFill>
        <p:spPr>
          <a:xfrm>
            <a:off x="5343709" y="1500275"/>
            <a:ext cx="2908506" cy="2274944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E043A4C-53F6-4D23-A6E9-A85CB120AE69}"/>
              </a:ext>
            </a:extLst>
          </p:cNvPr>
          <p:cNvCxnSpPr>
            <a:cxnSpLocks/>
          </p:cNvCxnSpPr>
          <p:nvPr/>
        </p:nvCxnSpPr>
        <p:spPr>
          <a:xfrm flipH="1">
            <a:off x="5864837" y="1937539"/>
            <a:ext cx="2299" cy="32282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07C7B56-4514-4F69-847E-E82220D5646C}"/>
              </a:ext>
            </a:extLst>
          </p:cNvPr>
          <p:cNvCxnSpPr>
            <a:cxnSpLocks/>
          </p:cNvCxnSpPr>
          <p:nvPr/>
        </p:nvCxnSpPr>
        <p:spPr>
          <a:xfrm>
            <a:off x="6519597" y="2105688"/>
            <a:ext cx="0" cy="15467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CB6117C-DC7D-4423-ADCC-353F9146488D}"/>
              </a:ext>
            </a:extLst>
          </p:cNvPr>
          <p:cNvCxnSpPr>
            <a:cxnSpLocks/>
          </p:cNvCxnSpPr>
          <p:nvPr/>
        </p:nvCxnSpPr>
        <p:spPr>
          <a:xfrm>
            <a:off x="6898004" y="2380066"/>
            <a:ext cx="0" cy="83716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8242A8F-3E26-4372-B691-150FB9D76C75}"/>
              </a:ext>
            </a:extLst>
          </p:cNvPr>
          <p:cNvCxnSpPr>
            <a:cxnSpLocks/>
          </p:cNvCxnSpPr>
          <p:nvPr/>
        </p:nvCxnSpPr>
        <p:spPr>
          <a:xfrm>
            <a:off x="7174027" y="2103026"/>
            <a:ext cx="0" cy="17979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B1716CB-DE83-4B0E-AC35-82792A1FEE55}"/>
              </a:ext>
            </a:extLst>
          </p:cNvPr>
          <p:cNvCxnSpPr>
            <a:cxnSpLocks/>
          </p:cNvCxnSpPr>
          <p:nvPr/>
        </p:nvCxnSpPr>
        <p:spPr>
          <a:xfrm flipH="1">
            <a:off x="7466285" y="2147378"/>
            <a:ext cx="262091" cy="3211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497367B-00AE-4F5E-9EAC-7BBF9A592D76}"/>
                  </a:ext>
                </a:extLst>
              </p:cNvPr>
              <p:cNvSpPr/>
              <p:nvPr/>
            </p:nvSpPr>
            <p:spPr>
              <a:xfrm>
                <a:off x="7540506" y="1848141"/>
                <a:ext cx="4555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497367B-00AE-4F5E-9EAC-7BBF9A592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506" y="1848141"/>
                <a:ext cx="455509" cy="369332"/>
              </a:xfrm>
              <a:prstGeom prst="rect">
                <a:avLst/>
              </a:prstGeom>
              <a:blipFill>
                <a:blip r:embed="rId1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lowchart: Decision 42">
            <a:extLst>
              <a:ext uri="{FF2B5EF4-FFF2-40B4-BE49-F238E27FC236}">
                <a16:creationId xmlns:a16="http://schemas.microsoft.com/office/drawing/2014/main" id="{A08A2622-9C80-46B0-A27F-F59DB0E3D60F}"/>
              </a:ext>
            </a:extLst>
          </p:cNvPr>
          <p:cNvSpPr/>
          <p:nvPr/>
        </p:nvSpPr>
        <p:spPr>
          <a:xfrm>
            <a:off x="6851595" y="3233106"/>
            <a:ext cx="78159" cy="112941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Decision 49">
            <a:extLst>
              <a:ext uri="{FF2B5EF4-FFF2-40B4-BE49-F238E27FC236}">
                <a16:creationId xmlns:a16="http://schemas.microsoft.com/office/drawing/2014/main" id="{017063D3-AC8A-4D92-BD65-6E57EC3A326F}"/>
              </a:ext>
            </a:extLst>
          </p:cNvPr>
          <p:cNvSpPr/>
          <p:nvPr/>
        </p:nvSpPr>
        <p:spPr>
          <a:xfrm>
            <a:off x="6477534" y="2294329"/>
            <a:ext cx="78159" cy="112941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Decision 50">
            <a:extLst>
              <a:ext uri="{FF2B5EF4-FFF2-40B4-BE49-F238E27FC236}">
                <a16:creationId xmlns:a16="http://schemas.microsoft.com/office/drawing/2014/main" id="{4AA9C705-EF06-41B5-9EAF-4F41FCD5893A}"/>
              </a:ext>
            </a:extLst>
          </p:cNvPr>
          <p:cNvSpPr/>
          <p:nvPr/>
        </p:nvSpPr>
        <p:spPr>
          <a:xfrm>
            <a:off x="5825988" y="2299462"/>
            <a:ext cx="78159" cy="112941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Decision 55">
            <a:extLst>
              <a:ext uri="{FF2B5EF4-FFF2-40B4-BE49-F238E27FC236}">
                <a16:creationId xmlns:a16="http://schemas.microsoft.com/office/drawing/2014/main" id="{41B244F5-6DD4-4742-94B4-02D8EA493867}"/>
              </a:ext>
            </a:extLst>
          </p:cNvPr>
          <p:cNvSpPr/>
          <p:nvPr/>
        </p:nvSpPr>
        <p:spPr>
          <a:xfrm>
            <a:off x="7119680" y="2316254"/>
            <a:ext cx="78159" cy="112941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Decision 56">
            <a:extLst>
              <a:ext uri="{FF2B5EF4-FFF2-40B4-BE49-F238E27FC236}">
                <a16:creationId xmlns:a16="http://schemas.microsoft.com/office/drawing/2014/main" id="{EF6E7CFD-B053-4EB1-9ABC-B7AF14874A57}"/>
              </a:ext>
            </a:extLst>
          </p:cNvPr>
          <p:cNvSpPr/>
          <p:nvPr/>
        </p:nvSpPr>
        <p:spPr>
          <a:xfrm>
            <a:off x="7332159" y="2861226"/>
            <a:ext cx="78159" cy="112941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AFE3AD1-A885-45E5-A592-5882A734F620}"/>
              </a:ext>
            </a:extLst>
          </p:cNvPr>
          <p:cNvCxnSpPr>
            <a:cxnSpLocks/>
          </p:cNvCxnSpPr>
          <p:nvPr/>
        </p:nvCxnSpPr>
        <p:spPr>
          <a:xfrm>
            <a:off x="5774265" y="2343289"/>
            <a:ext cx="2226469" cy="3179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078D827B-C6BD-40A6-B117-61AF35D49AE8}"/>
              </a:ext>
            </a:extLst>
          </p:cNvPr>
          <p:cNvSpPr/>
          <p:nvPr/>
        </p:nvSpPr>
        <p:spPr>
          <a:xfrm>
            <a:off x="7259371" y="2429195"/>
            <a:ext cx="226219" cy="176999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86B5344-6C11-4851-BABD-A7189A01D812}"/>
              </a:ext>
            </a:extLst>
          </p:cNvPr>
          <p:cNvCxnSpPr>
            <a:cxnSpLocks/>
          </p:cNvCxnSpPr>
          <p:nvPr/>
        </p:nvCxnSpPr>
        <p:spPr>
          <a:xfrm>
            <a:off x="7037121" y="2504549"/>
            <a:ext cx="1029095" cy="4643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Arrow: Down 68">
            <a:extLst>
              <a:ext uri="{FF2B5EF4-FFF2-40B4-BE49-F238E27FC236}">
                <a16:creationId xmlns:a16="http://schemas.microsoft.com/office/drawing/2014/main" id="{2B5FB49F-C986-4E8C-BDE5-DE61513FD017}"/>
              </a:ext>
            </a:extLst>
          </p:cNvPr>
          <p:cNvSpPr/>
          <p:nvPr/>
        </p:nvSpPr>
        <p:spPr>
          <a:xfrm>
            <a:off x="7141514" y="2577547"/>
            <a:ext cx="161308" cy="218721"/>
          </a:xfrm>
          <a:prstGeom prst="downArrow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D2B0E21-0648-4B39-9E9C-B1261D931851}"/>
              </a:ext>
            </a:extLst>
          </p:cNvPr>
          <p:cNvGrpSpPr/>
          <p:nvPr/>
        </p:nvGrpSpPr>
        <p:grpSpPr>
          <a:xfrm>
            <a:off x="5350371" y="2468431"/>
            <a:ext cx="924407" cy="609542"/>
            <a:chOff x="5471634" y="4828401"/>
            <a:chExt cx="924407" cy="609542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B89DDE62-33E5-4F21-A81E-6C778EAABA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08962" y="4828401"/>
              <a:ext cx="79437" cy="192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A15F1C9-3B26-4FCD-B90C-7FFDA88A068E}"/>
                </a:ext>
              </a:extLst>
            </p:cNvPr>
            <p:cNvSpPr txBox="1"/>
            <p:nvPr/>
          </p:nvSpPr>
          <p:spPr>
            <a:xfrm>
              <a:off x="5471634" y="4996604"/>
              <a:ext cx="924407" cy="441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1" dirty="0">
                  <a:solidFill>
                    <a:srgbClr val="C00000"/>
                  </a:solidFill>
                </a:rPr>
                <a:t>current 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1" dirty="0">
                  <a:solidFill>
                    <a:srgbClr val="C00000"/>
                  </a:solidFill>
                </a:rPr>
                <a:t>max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328E773-2902-4AAD-803D-951884C280ED}"/>
              </a:ext>
            </a:extLst>
          </p:cNvPr>
          <p:cNvGrpSpPr/>
          <p:nvPr/>
        </p:nvGrpSpPr>
        <p:grpSpPr>
          <a:xfrm>
            <a:off x="6063923" y="2459733"/>
            <a:ext cx="777041" cy="594323"/>
            <a:chOff x="5442463" y="4845124"/>
            <a:chExt cx="777041" cy="594323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741240F9-6E3B-4237-BCBB-FFE14D261F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7145" y="4845124"/>
              <a:ext cx="91299" cy="17500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F049285-3A4A-4EAC-A4A9-B1F4EE435989}"/>
                </a:ext>
              </a:extLst>
            </p:cNvPr>
            <p:cNvSpPr txBox="1"/>
            <p:nvPr/>
          </p:nvSpPr>
          <p:spPr>
            <a:xfrm>
              <a:off x="5442463" y="4998108"/>
              <a:ext cx="777041" cy="441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b="1" dirty="0">
                  <a:solidFill>
                    <a:srgbClr val="C00000"/>
                  </a:solidFill>
                </a:rPr>
                <a:t>current 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b="1" dirty="0">
                  <a:solidFill>
                    <a:srgbClr val="C00000"/>
                  </a:solidFill>
                </a:rPr>
                <a:t>max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F2191F2-C0BF-4294-B8E5-AACEBFDC1D10}"/>
              </a:ext>
            </a:extLst>
          </p:cNvPr>
          <p:cNvGrpSpPr/>
          <p:nvPr/>
        </p:nvGrpSpPr>
        <p:grpSpPr>
          <a:xfrm>
            <a:off x="5912450" y="2452326"/>
            <a:ext cx="1129896" cy="448475"/>
            <a:chOff x="5305465" y="4827415"/>
            <a:chExt cx="1129896" cy="448475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8A4FC5BD-7FA0-4C96-B279-C782894E4C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6199" y="4827415"/>
              <a:ext cx="83293" cy="1785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9036FAB-E3FF-433F-8923-A1EE85DEF08E}"/>
                </a:ext>
              </a:extLst>
            </p:cNvPr>
            <p:cNvSpPr txBox="1"/>
            <p:nvPr/>
          </p:nvSpPr>
          <p:spPr>
            <a:xfrm>
              <a:off x="5305465" y="4968113"/>
              <a:ext cx="11298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maximum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8948EB2-BE88-43D5-A56F-3654E1FAF49D}"/>
                  </a:ext>
                </a:extLst>
              </p:cNvPr>
              <p:cNvSpPr/>
              <p:nvPr/>
            </p:nvSpPr>
            <p:spPr>
              <a:xfrm>
                <a:off x="6158269" y="2776400"/>
                <a:ext cx="555985" cy="328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𝒐𝒑𝒕</m:t>
                          </m:r>
                        </m:sub>
                        <m:sup>
                          <m:r>
                            <a:rPr lang="en-US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8948EB2-BE88-43D5-A56F-3654E1FA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269" y="2776400"/>
                <a:ext cx="555985" cy="328808"/>
              </a:xfrm>
              <a:prstGeom prst="rect">
                <a:avLst/>
              </a:prstGeom>
              <a:blipFill>
                <a:blip r:embed="rId15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25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76" grpId="0" animBg="1"/>
      <p:bldP spid="76" grpId="1" animBg="1"/>
      <p:bldP spid="18" grpId="0" animBg="1"/>
      <p:bldP spid="20" grpId="0" animBg="1"/>
      <p:bldP spid="22" grpId="0" animBg="1"/>
      <p:bldP spid="23" grpId="0"/>
      <p:bldP spid="60" grpId="0"/>
      <p:bldP spid="52" grpId="0"/>
      <p:bldP spid="43" grpId="0" animBg="1"/>
      <p:bldP spid="50" grpId="0" animBg="1"/>
      <p:bldP spid="51" grpId="0" animBg="1"/>
      <p:bldP spid="56" grpId="0" animBg="1"/>
      <p:bldP spid="57" grpId="0" animBg="1"/>
      <p:bldP spid="65" grpId="0" animBg="1"/>
      <p:bldP spid="69" grpId="0" animBg="1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6A538-5A61-4974-B880-DD329826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en-US" sz="3600" dirty="0"/>
              <a:t>PEC</a:t>
            </a:r>
            <a:r>
              <a:rPr lang="en-US" dirty="0"/>
              <a:t>G</a:t>
            </a:r>
            <a:r>
              <a:rPr lang="en-US" sz="3600" dirty="0"/>
              <a:t>REEDY</a:t>
            </a:r>
            <a:r>
              <a:rPr lang="en-US" dirty="0"/>
              <a:t>: Unified Detection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184CC-C30A-4CB3-B103-11CC037295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Graph spectral + </a:t>
                </a:r>
                <a:r>
                  <a:rPr lang="en-US" altLang="zh-CN" dirty="0"/>
                  <a:t>Greedy peeling approx.</a:t>
                </a:r>
              </a:p>
              <a:p>
                <a:r>
                  <a:rPr lang="en-US" dirty="0"/>
                  <a:t>Main steps:  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: parameter for SVD approx.)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184CC-C30A-4CB3-B103-11CC037295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496" t="-2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76F6B-BF56-4AE1-954E-E3F02905D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1CADE4">
                    <a:lumMod val="20000"/>
                    <a:lumOff val="80000"/>
                  </a:srgbClr>
                </a:solidFill>
              </a:rPr>
              <a:t>SpecGreedy: Unified Dense Subgraph Detection</a:t>
            </a:r>
            <a:endParaRPr lang="en-US" dirty="0">
              <a:solidFill>
                <a:srgbClr val="1CADE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0" name="TextBox 34">
            <a:extLst>
              <a:ext uri="{FF2B5EF4-FFF2-40B4-BE49-F238E27FC236}">
                <a16:creationId xmlns:a16="http://schemas.microsoft.com/office/drawing/2014/main" id="{86F14A5E-D261-459D-AF47-1B70860E539A}"/>
              </a:ext>
            </a:extLst>
          </p:cNvPr>
          <p:cNvSpPr txBox="1"/>
          <p:nvPr/>
        </p:nvSpPr>
        <p:spPr>
          <a:xfrm>
            <a:off x="408654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bg1">
                    <a:lumMod val="75000"/>
                  </a:schemeClr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/>
              <a:t>Introduction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02956959-7BB3-46AC-9DEA-FF116A995CE0}"/>
              </a:ext>
            </a:extLst>
          </p:cNvPr>
          <p:cNvSpPr txBox="1"/>
          <p:nvPr/>
        </p:nvSpPr>
        <p:spPr>
          <a:xfrm>
            <a:off x="4861661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accent2"/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Experiments</a:t>
            </a:r>
          </a:p>
        </p:txBody>
      </p:sp>
      <p:sp>
        <p:nvSpPr>
          <p:cNvPr id="12" name="TextBox 37">
            <a:extLst>
              <a:ext uri="{FF2B5EF4-FFF2-40B4-BE49-F238E27FC236}">
                <a16:creationId xmlns:a16="http://schemas.microsoft.com/office/drawing/2014/main" id="{8EC43378-DE98-4E37-87EF-55E2AD2C5A08}"/>
              </a:ext>
            </a:extLst>
          </p:cNvPr>
          <p:cNvSpPr txBox="1"/>
          <p:nvPr/>
        </p:nvSpPr>
        <p:spPr>
          <a:xfrm>
            <a:off x="6762513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10C742B0-F363-4E7B-864A-348F7871B625}"/>
              </a:ext>
            </a:extLst>
          </p:cNvPr>
          <p:cNvSpPr txBox="1"/>
          <p:nvPr/>
        </p:nvSpPr>
        <p:spPr>
          <a:xfrm>
            <a:off x="2309505" y="36909"/>
            <a:ext cx="2653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accent2"/>
                </a:solidFill>
              </a:rPr>
              <a:t>Proposed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743AAC-5386-4493-87A0-E370D0E135CC}"/>
                  </a:ext>
                </a:extLst>
              </p:cNvPr>
              <p:cNvSpPr/>
              <p:nvPr/>
            </p:nvSpPr>
            <p:spPr>
              <a:xfrm>
                <a:off x="931447" y="2397694"/>
                <a:ext cx="7359798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indent="-2286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S0: construct positive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𝓖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228600" indent="-2286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sz="2000" dirty="0"/>
                  <a:t> SVD (top-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low-rank approx.)</a:t>
                </a:r>
              </a:p>
              <a:p>
                <a:pPr marL="228600" indent="-2286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000" i="1" dirty="0"/>
                  <a:t>Repeat</a:t>
                </a:r>
                <a:r>
                  <a:rPr lang="en-US" sz="2000" dirty="0"/>
                  <a:t>:</a:t>
                </a:r>
              </a:p>
              <a:p>
                <a:pPr marL="800100" lvl="2" indent="-34290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S2-1: Construct candidate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for truncated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</a:p>
              <a:p>
                <a:pPr marL="800100" lvl="2" indent="-34290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S2-2: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/>
                  <a:t>: densest subgraph with greedy detection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800100" lvl="2" indent="-342900">
                  <a:lnSpc>
                    <a:spcPct val="120000"/>
                  </a:lnSpc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S2-3: </a:t>
                </a:r>
                <a:r>
                  <a:rPr lang="en-US" sz="2000" b="1" dirty="0"/>
                  <a:t>Update</a:t>
                </a:r>
                <a:r>
                  <a:rPr lang="en-US" sz="2000" dirty="0"/>
                  <a:t> current optimal density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𝒐𝒑𝒕</m:t>
                        </m:r>
                      </m:sub>
                      <m:sup>
                        <m:r>
                          <a:rPr lang="en-US" sz="2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/>
                  <a:t> if needed</a:t>
                </a:r>
              </a:p>
              <a:p>
                <a:pPr marL="228600" indent="-2286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000" i="1" dirty="0"/>
                  <a:t>Until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𝒐𝒑𝒕</m:t>
                        </m:r>
                      </m:sub>
                      <m:sup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 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/>
              </a:p>
              <a:p>
                <a:pPr marL="228600" indent="-2286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000" i="1" dirty="0"/>
                  <a:t>Return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𝓖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6743AAC-5386-4493-87A0-E370D0E135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447" y="2397694"/>
                <a:ext cx="7359798" cy="3139321"/>
              </a:xfrm>
              <a:prstGeom prst="rect">
                <a:avLst/>
              </a:prstGeom>
              <a:blipFill>
                <a:blip r:embed="rId4"/>
                <a:stretch>
                  <a:fillRect l="-746" b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 Brace 13">
            <a:extLst>
              <a:ext uri="{FF2B5EF4-FFF2-40B4-BE49-F238E27FC236}">
                <a16:creationId xmlns:a16="http://schemas.microsoft.com/office/drawing/2014/main" id="{F1488B1E-8D54-4610-9B8B-8A76131A116C}"/>
              </a:ext>
            </a:extLst>
          </p:cNvPr>
          <p:cNvSpPr/>
          <p:nvPr/>
        </p:nvSpPr>
        <p:spPr>
          <a:xfrm>
            <a:off x="1303511" y="3659359"/>
            <a:ext cx="119624" cy="883662"/>
          </a:xfrm>
          <a:prstGeom prst="leftBrace">
            <a:avLst>
              <a:gd name="adj1" fmla="val 42888"/>
              <a:gd name="adj2" fmla="val 5015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931F07-F137-4D21-BCCB-A35954F4EE90}"/>
              </a:ext>
            </a:extLst>
          </p:cNvPr>
          <p:cNvSpPr/>
          <p:nvPr/>
        </p:nvSpPr>
        <p:spPr>
          <a:xfrm>
            <a:off x="900913" y="3901135"/>
            <a:ext cx="4331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S2</a:t>
            </a:r>
          </a:p>
        </p:txBody>
      </p:sp>
    </p:spTree>
    <p:extLst>
      <p:ext uri="{BB962C8B-B14F-4D97-AF65-F5344CB8AC3E}">
        <p14:creationId xmlns:p14="http://schemas.microsoft.com/office/powerpoint/2010/main" val="2923941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1E00-59F1-4D10-94C4-68F9140CD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23B52-DD3A-4077-B57F-DDD9915EB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Introduction</a:t>
            </a:r>
          </a:p>
          <a:p>
            <a:r>
              <a:rPr lang="en-US" sz="3200" dirty="0"/>
              <a:t>Proposed Method:</a:t>
            </a:r>
          </a:p>
          <a:p>
            <a:pPr lvl="1"/>
            <a:r>
              <a:rPr lang="en-US" sz="2800" dirty="0"/>
              <a:t>Unified Formulation: G</a:t>
            </a:r>
            <a:r>
              <a:rPr lang="en-US" dirty="0"/>
              <a:t>EN</a:t>
            </a:r>
            <a:r>
              <a:rPr lang="en-US" sz="2800" dirty="0"/>
              <a:t>DS</a:t>
            </a:r>
          </a:p>
          <a:p>
            <a:pPr lvl="1"/>
            <a:r>
              <a:rPr lang="en-US" sz="2800" dirty="0"/>
              <a:t>Algorithm: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PEC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G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REEDY</a:t>
            </a:r>
            <a:endParaRPr lang="en-US" sz="2800" dirty="0"/>
          </a:p>
          <a:p>
            <a:r>
              <a:rPr lang="en-US" sz="3200" dirty="0">
                <a:solidFill>
                  <a:srgbClr val="C00000"/>
                </a:solidFill>
              </a:rPr>
              <a:t>Experiments &lt;&lt;</a:t>
            </a:r>
            <a:r>
              <a:rPr lang="en-US" sz="3200" dirty="0"/>
              <a:t> </a:t>
            </a:r>
          </a:p>
          <a:p>
            <a:r>
              <a:rPr lang="en-US" sz="3200" dirty="0"/>
              <a:t>Conclusion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585424-71E0-436E-B485-7E716CD80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1CADE4">
                    <a:lumMod val="20000"/>
                    <a:lumOff val="80000"/>
                  </a:srgbClr>
                </a:solidFill>
              </a:rPr>
              <a:t>SpecGreedy: Unified Dense Subgraph Detection</a:t>
            </a:r>
            <a:endParaRPr lang="en-US" dirty="0">
              <a:solidFill>
                <a:srgbClr val="1CADE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7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28DC6-4B4E-4184-BB19-0EA3FB027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Motivation: </a:t>
            </a:r>
            <a:r>
              <a:rPr lang="en-US" altLang="zh-CN" sz="3600" dirty="0"/>
              <a:t>Dense Subgraph Detection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04DBF-B224-4198-88F9-D5FA04862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Ubiquitous applications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33DA66-44ED-48DA-9FD3-D5F03D98B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1CADE4">
                    <a:lumMod val="20000"/>
                    <a:lumOff val="80000"/>
                  </a:srgbClr>
                </a:solidFill>
              </a:rPr>
              <a:t>SpecGreedy: Unified Dense Subgraph Detection</a:t>
            </a:r>
            <a:endParaRPr lang="en-US" dirty="0">
              <a:solidFill>
                <a:srgbClr val="1CADE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" name="TextBox 34">
            <a:extLst>
              <a:ext uri="{FF2B5EF4-FFF2-40B4-BE49-F238E27FC236}">
                <a16:creationId xmlns:a16="http://schemas.microsoft.com/office/drawing/2014/main" id="{C3FA34E3-F972-4DF2-B5C0-8BC297518E1A}"/>
              </a:ext>
            </a:extLst>
          </p:cNvPr>
          <p:cNvSpPr txBox="1"/>
          <p:nvPr/>
        </p:nvSpPr>
        <p:spPr>
          <a:xfrm>
            <a:off x="408654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bg1">
                    <a:lumMod val="75000"/>
                  </a:schemeClr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>
                <a:solidFill>
                  <a:schemeClr val="accent2"/>
                </a:solidFill>
              </a:rPr>
              <a:t>Introduction</a:t>
            </a: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63770B38-E3B0-411B-87F7-FE38839F7790}"/>
              </a:ext>
            </a:extLst>
          </p:cNvPr>
          <p:cNvSpPr txBox="1"/>
          <p:nvPr/>
        </p:nvSpPr>
        <p:spPr>
          <a:xfrm>
            <a:off x="4861661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accent2"/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Experiments</a:t>
            </a:r>
          </a:p>
        </p:txBody>
      </p:sp>
      <p:sp>
        <p:nvSpPr>
          <p:cNvPr id="13" name="TextBox 37">
            <a:extLst>
              <a:ext uri="{FF2B5EF4-FFF2-40B4-BE49-F238E27FC236}">
                <a16:creationId xmlns:a16="http://schemas.microsoft.com/office/drawing/2014/main" id="{0DCFBC31-9E1A-4847-84CF-3025631B9717}"/>
              </a:ext>
            </a:extLst>
          </p:cNvPr>
          <p:cNvSpPr txBox="1"/>
          <p:nvPr/>
        </p:nvSpPr>
        <p:spPr>
          <a:xfrm>
            <a:off x="6762513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14" name="TextBox 38">
            <a:extLst>
              <a:ext uri="{FF2B5EF4-FFF2-40B4-BE49-F238E27FC236}">
                <a16:creationId xmlns:a16="http://schemas.microsoft.com/office/drawing/2014/main" id="{22E9EA10-EE6F-4D90-8442-476F3AEFE6C6}"/>
              </a:ext>
            </a:extLst>
          </p:cNvPr>
          <p:cNvSpPr txBox="1"/>
          <p:nvPr/>
        </p:nvSpPr>
        <p:spPr>
          <a:xfrm>
            <a:off x="2309505" y="36909"/>
            <a:ext cx="2653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Proposed Method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E89B40-6840-4051-8AEE-C03BBD69D2B8}"/>
              </a:ext>
            </a:extLst>
          </p:cNvPr>
          <p:cNvGrpSpPr/>
          <p:nvPr/>
        </p:nvGrpSpPr>
        <p:grpSpPr>
          <a:xfrm>
            <a:off x="1111614" y="2125251"/>
            <a:ext cx="1858907" cy="1961256"/>
            <a:chOff x="932253" y="2994131"/>
            <a:chExt cx="1858907" cy="196125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12A334C-4E4D-483D-8585-168437240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2253" y="2994131"/>
              <a:ext cx="1544376" cy="1248552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9337A56-E53F-45E5-ACEF-325329085168}"/>
                </a:ext>
              </a:extLst>
            </p:cNvPr>
            <p:cNvSpPr/>
            <p:nvPr/>
          </p:nvSpPr>
          <p:spPr>
            <a:xfrm>
              <a:off x="932253" y="4339834"/>
              <a:ext cx="1858907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/>
                <a:t>Densest subgraph</a:t>
              </a:r>
            </a:p>
            <a:p>
              <a:pPr algn="ctr"/>
              <a:r>
                <a:rPr lang="en-US" sz="1600" dirty="0"/>
                <a:t>[</a:t>
              </a:r>
              <a:r>
                <a:rPr lang="en-US" sz="1600" dirty="0" err="1">
                  <a:solidFill>
                    <a:srgbClr val="222222"/>
                  </a:solidFill>
                </a:rPr>
                <a:t>Charikar</a:t>
              </a:r>
              <a:r>
                <a:rPr lang="en-US" sz="1600" dirty="0">
                  <a:solidFill>
                    <a:srgbClr val="222222"/>
                  </a:solidFill>
                </a:rPr>
                <a:t> M.’00</a:t>
              </a:r>
              <a:r>
                <a:rPr lang="en-US" sz="1600" dirty="0"/>
                <a:t>]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53085FF5-3150-4F11-9CD3-603E72760DA0}"/>
              </a:ext>
            </a:extLst>
          </p:cNvPr>
          <p:cNvSpPr/>
          <p:nvPr/>
        </p:nvSpPr>
        <p:spPr>
          <a:xfrm>
            <a:off x="5566287" y="5716324"/>
            <a:ext cx="251889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42938">
              <a:defRPr/>
            </a:pPr>
            <a:r>
              <a:rPr lang="en-US" dirty="0">
                <a:solidFill>
                  <a:prstClr val="black"/>
                </a:solidFill>
              </a:rPr>
              <a:t>Contrast dense subgraph</a:t>
            </a:r>
          </a:p>
          <a:p>
            <a:pPr lvl="0" algn="ctr" defTabSz="642938">
              <a:defRPr/>
            </a:pPr>
            <a:r>
              <a:rPr lang="en-US" sz="1600" dirty="0">
                <a:solidFill>
                  <a:prstClr val="black"/>
                </a:solidFill>
              </a:rPr>
              <a:t>[</a:t>
            </a:r>
            <a:r>
              <a:rPr lang="en-US" sz="1600" dirty="0">
                <a:solidFill>
                  <a:srgbClr val="222222"/>
                </a:solidFill>
              </a:rPr>
              <a:t>Wong S. W e al’18</a:t>
            </a:r>
            <a:r>
              <a:rPr lang="en-US" sz="1600" dirty="0">
                <a:solidFill>
                  <a:prstClr val="black"/>
                </a:solidFill>
              </a:rPr>
              <a:t>]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14E0E9-5466-488A-9C93-EEB2C7CA38E5}"/>
              </a:ext>
            </a:extLst>
          </p:cNvPr>
          <p:cNvGrpSpPr/>
          <p:nvPr/>
        </p:nvGrpSpPr>
        <p:grpSpPr>
          <a:xfrm>
            <a:off x="6334778" y="2047153"/>
            <a:ext cx="1723100" cy="2063157"/>
            <a:chOff x="3940614" y="4810602"/>
            <a:chExt cx="1723100" cy="206315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4129E9B-07F7-4415-A17F-A933DC443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7229" y="4810602"/>
              <a:ext cx="1349863" cy="1393103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0561A51-6AE4-4508-9CBF-0C0126055DAE}"/>
                </a:ext>
              </a:extLst>
            </p:cNvPr>
            <p:cNvSpPr/>
            <p:nvPr/>
          </p:nvSpPr>
          <p:spPr>
            <a:xfrm>
              <a:off x="3940614" y="6258206"/>
              <a:ext cx="1723100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642938">
                <a:defRPr/>
              </a:pPr>
              <a:r>
                <a:rPr lang="en-US" altLang="zh-CN" dirty="0">
                  <a:solidFill>
                    <a:prstClr val="black"/>
                  </a:solidFill>
                </a:rPr>
                <a:t>Fraud detection </a:t>
              </a:r>
            </a:p>
            <a:p>
              <a:pPr lvl="0" algn="ctr" defTabSz="642938">
                <a:defRPr/>
              </a:pPr>
              <a:r>
                <a:rPr lang="en-US" altLang="zh-CN" sz="1600" dirty="0">
                  <a:solidFill>
                    <a:prstClr val="black"/>
                  </a:solidFill>
                </a:rPr>
                <a:t>[B. </a:t>
              </a:r>
              <a:r>
                <a:rPr lang="en-US" altLang="zh-CN" sz="1600" dirty="0" err="1">
                  <a:solidFill>
                    <a:prstClr val="black"/>
                  </a:solidFill>
                </a:rPr>
                <a:t>Hooi</a:t>
              </a:r>
              <a:r>
                <a:rPr lang="en-US" altLang="zh-CN" sz="1600" dirty="0">
                  <a:solidFill>
                    <a:prstClr val="black"/>
                  </a:solidFill>
                </a:rPr>
                <a:t> et al’18]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A85D2B3-7764-4938-BC0A-CD244EBA5187}"/>
              </a:ext>
            </a:extLst>
          </p:cNvPr>
          <p:cNvGrpSpPr/>
          <p:nvPr/>
        </p:nvGrpSpPr>
        <p:grpSpPr>
          <a:xfrm>
            <a:off x="3386857" y="2027185"/>
            <a:ext cx="2226379" cy="2070099"/>
            <a:chOff x="3389962" y="2031745"/>
            <a:chExt cx="2226379" cy="207009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B2D1C8A-44E8-48C4-9715-281DD687EFA0}"/>
                </a:ext>
              </a:extLst>
            </p:cNvPr>
            <p:cNvSpPr/>
            <p:nvPr/>
          </p:nvSpPr>
          <p:spPr>
            <a:xfrm>
              <a:off x="3389962" y="3486291"/>
              <a:ext cx="2226379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Community detection</a:t>
              </a:r>
            </a:p>
            <a:p>
              <a:pPr algn="ctr"/>
              <a:r>
                <a:rPr lang="en-US" sz="1600" dirty="0">
                  <a:solidFill>
                    <a:srgbClr val="222222"/>
                  </a:solidFill>
                </a:rPr>
                <a:t>[</a:t>
              </a:r>
              <a:r>
                <a:rPr lang="en-US" sz="1600" dirty="0" err="1"/>
                <a:t>Miyauchi</a:t>
              </a:r>
              <a:r>
                <a:rPr lang="en-US" sz="1600" dirty="0">
                  <a:solidFill>
                    <a:srgbClr val="222222"/>
                  </a:solidFill>
                </a:rPr>
                <a:t> A. et al’18]</a:t>
              </a:r>
              <a:endParaRPr lang="en-US" sz="1600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849B2CC-D9D1-4EEB-9F18-3E00D72CEC8B}"/>
                </a:ext>
              </a:extLst>
            </p:cNvPr>
            <p:cNvGrpSpPr/>
            <p:nvPr/>
          </p:nvGrpSpPr>
          <p:grpSpPr>
            <a:xfrm>
              <a:off x="3778266" y="2031745"/>
              <a:ext cx="1538015" cy="1342890"/>
              <a:chOff x="436517" y="3886307"/>
              <a:chExt cx="2022261" cy="1875644"/>
            </a:xfrm>
          </p:grpSpPr>
          <p:sp>
            <p:nvSpPr>
              <p:cNvPr id="32" name="businessman_126354">
                <a:extLst>
                  <a:ext uri="{FF2B5EF4-FFF2-40B4-BE49-F238E27FC236}">
                    <a16:creationId xmlns:a16="http://schemas.microsoft.com/office/drawing/2014/main" id="{E8D9E8CB-432A-4CA6-A579-3CA9AF8858E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48637" y="3886307"/>
                <a:ext cx="609685" cy="608762"/>
              </a:xfrm>
              <a:custGeom>
                <a:avLst/>
                <a:gdLst>
                  <a:gd name="connsiteX0" fmla="*/ 296829 w 606086"/>
                  <a:gd name="connsiteY0" fmla="*/ 111836 h 605169"/>
                  <a:gd name="connsiteX1" fmla="*/ 345700 w 606086"/>
                  <a:gd name="connsiteY1" fmla="*/ 122069 h 605169"/>
                  <a:gd name="connsiteX2" fmla="*/ 369424 w 606086"/>
                  <a:gd name="connsiteY2" fmla="*/ 144052 h 605169"/>
                  <a:gd name="connsiteX3" fmla="*/ 395520 w 606086"/>
                  <a:gd name="connsiteY3" fmla="*/ 226770 h 605169"/>
                  <a:gd name="connsiteX4" fmla="*/ 392104 w 606086"/>
                  <a:gd name="connsiteY4" fmla="*/ 239561 h 605169"/>
                  <a:gd name="connsiteX5" fmla="*/ 400360 w 606086"/>
                  <a:gd name="connsiteY5" fmla="*/ 274430 h 605169"/>
                  <a:gd name="connsiteX6" fmla="*/ 383469 w 606086"/>
                  <a:gd name="connsiteY6" fmla="*/ 303708 h 605169"/>
                  <a:gd name="connsiteX7" fmla="*/ 324444 w 606086"/>
                  <a:gd name="connsiteY7" fmla="*/ 376666 h 605169"/>
                  <a:gd name="connsiteX8" fmla="*/ 281172 w 606086"/>
                  <a:gd name="connsiteY8" fmla="*/ 376761 h 605169"/>
                  <a:gd name="connsiteX9" fmla="*/ 222147 w 606086"/>
                  <a:gd name="connsiteY9" fmla="*/ 303708 h 605169"/>
                  <a:gd name="connsiteX10" fmla="*/ 205350 w 606086"/>
                  <a:gd name="connsiteY10" fmla="*/ 274430 h 605169"/>
                  <a:gd name="connsiteX11" fmla="*/ 213701 w 606086"/>
                  <a:gd name="connsiteY11" fmla="*/ 239656 h 605169"/>
                  <a:gd name="connsiteX12" fmla="*/ 210285 w 606086"/>
                  <a:gd name="connsiteY12" fmla="*/ 226959 h 605169"/>
                  <a:gd name="connsiteX13" fmla="*/ 210190 w 606086"/>
                  <a:gd name="connsiteY13" fmla="*/ 186216 h 605169"/>
                  <a:gd name="connsiteX14" fmla="*/ 233914 w 606086"/>
                  <a:gd name="connsiteY14" fmla="*/ 144715 h 605169"/>
                  <a:gd name="connsiteX15" fmla="*/ 255929 w 606086"/>
                  <a:gd name="connsiteY15" fmla="*/ 126523 h 605169"/>
                  <a:gd name="connsiteX16" fmla="*/ 277376 w 606086"/>
                  <a:gd name="connsiteY16" fmla="*/ 115531 h 605169"/>
                  <a:gd name="connsiteX17" fmla="*/ 296829 w 606086"/>
                  <a:gd name="connsiteY17" fmla="*/ 111836 h 605169"/>
                  <a:gd name="connsiteX18" fmla="*/ 304039 w 606086"/>
                  <a:gd name="connsiteY18" fmla="*/ 58271 h 605169"/>
                  <a:gd name="connsiteX19" fmla="*/ 59309 w 606086"/>
                  <a:gd name="connsiteY19" fmla="*/ 302537 h 605169"/>
                  <a:gd name="connsiteX20" fmla="*/ 113398 w 606086"/>
                  <a:gd name="connsiteY20" fmla="*/ 455559 h 605169"/>
                  <a:gd name="connsiteX21" fmla="*/ 149078 w 606086"/>
                  <a:gd name="connsiteY21" fmla="*/ 407331 h 605169"/>
                  <a:gd name="connsiteX22" fmla="*/ 236001 w 606086"/>
                  <a:gd name="connsiteY22" fmla="*/ 367725 h 605169"/>
                  <a:gd name="connsiteX23" fmla="*/ 272155 w 606086"/>
                  <a:gd name="connsiteY23" fmla="*/ 481804 h 605169"/>
                  <a:gd name="connsiteX24" fmla="*/ 277090 w 606086"/>
                  <a:gd name="connsiteY24" fmla="*/ 497249 h 605169"/>
                  <a:gd name="connsiteX25" fmla="*/ 293316 w 606086"/>
                  <a:gd name="connsiteY25" fmla="*/ 451484 h 605169"/>
                  <a:gd name="connsiteX26" fmla="*/ 304039 w 606086"/>
                  <a:gd name="connsiteY26" fmla="*/ 397193 h 605169"/>
                  <a:gd name="connsiteX27" fmla="*/ 314762 w 606086"/>
                  <a:gd name="connsiteY27" fmla="*/ 451484 h 605169"/>
                  <a:gd name="connsiteX28" fmla="*/ 330894 w 606086"/>
                  <a:gd name="connsiteY28" fmla="*/ 496965 h 605169"/>
                  <a:gd name="connsiteX29" fmla="*/ 335829 w 606086"/>
                  <a:gd name="connsiteY29" fmla="*/ 481710 h 605169"/>
                  <a:gd name="connsiteX30" fmla="*/ 335924 w 606086"/>
                  <a:gd name="connsiteY30" fmla="*/ 481994 h 605169"/>
                  <a:gd name="connsiteX31" fmla="*/ 341617 w 606086"/>
                  <a:gd name="connsiteY31" fmla="*/ 463897 h 605169"/>
                  <a:gd name="connsiteX32" fmla="*/ 371983 w 606086"/>
                  <a:gd name="connsiteY32" fmla="*/ 367915 h 605169"/>
                  <a:gd name="connsiteX33" fmla="*/ 458906 w 606086"/>
                  <a:gd name="connsiteY33" fmla="*/ 407426 h 605169"/>
                  <a:gd name="connsiteX34" fmla="*/ 494586 w 606086"/>
                  <a:gd name="connsiteY34" fmla="*/ 455653 h 605169"/>
                  <a:gd name="connsiteX35" fmla="*/ 548770 w 606086"/>
                  <a:gd name="connsiteY35" fmla="*/ 302537 h 605169"/>
                  <a:gd name="connsiteX36" fmla="*/ 304039 w 606086"/>
                  <a:gd name="connsiteY36" fmla="*/ 58271 h 605169"/>
                  <a:gd name="connsiteX37" fmla="*/ 302996 w 606086"/>
                  <a:gd name="connsiteY37" fmla="*/ 0 h 605169"/>
                  <a:gd name="connsiteX38" fmla="*/ 606086 w 606086"/>
                  <a:gd name="connsiteY38" fmla="*/ 302537 h 605169"/>
                  <a:gd name="connsiteX39" fmla="*/ 302996 w 606086"/>
                  <a:gd name="connsiteY39" fmla="*/ 605169 h 605169"/>
                  <a:gd name="connsiteX40" fmla="*/ 0 w 606086"/>
                  <a:gd name="connsiteY40" fmla="*/ 302537 h 605169"/>
                  <a:gd name="connsiteX41" fmla="*/ 302996 w 606086"/>
                  <a:gd name="connsiteY41" fmla="*/ 0 h 605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06086" h="605169">
                    <a:moveTo>
                      <a:pt x="296829" y="111836"/>
                    </a:moveTo>
                    <a:cubicBezTo>
                      <a:pt x="318086" y="109941"/>
                      <a:pt x="334123" y="115247"/>
                      <a:pt x="345700" y="122069"/>
                    </a:cubicBezTo>
                    <a:cubicBezTo>
                      <a:pt x="362876" y="131544"/>
                      <a:pt x="369424" y="144052"/>
                      <a:pt x="369424" y="144052"/>
                    </a:cubicBezTo>
                    <a:cubicBezTo>
                      <a:pt x="369424" y="144052"/>
                      <a:pt x="408806" y="146799"/>
                      <a:pt x="395520" y="226770"/>
                    </a:cubicBezTo>
                    <a:cubicBezTo>
                      <a:pt x="394761" y="231128"/>
                      <a:pt x="393622" y="235297"/>
                      <a:pt x="392104" y="239561"/>
                    </a:cubicBezTo>
                    <a:cubicBezTo>
                      <a:pt x="400075" y="238803"/>
                      <a:pt x="409280" y="243351"/>
                      <a:pt x="400360" y="274430"/>
                    </a:cubicBezTo>
                    <a:cubicBezTo>
                      <a:pt x="394002" y="297075"/>
                      <a:pt x="388023" y="303329"/>
                      <a:pt x="383469" y="303708"/>
                    </a:cubicBezTo>
                    <a:cubicBezTo>
                      <a:pt x="379293" y="330522"/>
                      <a:pt x="357942" y="364538"/>
                      <a:pt x="324444" y="376666"/>
                    </a:cubicBezTo>
                    <a:cubicBezTo>
                      <a:pt x="310494" y="381688"/>
                      <a:pt x="295026" y="381688"/>
                      <a:pt x="281172" y="376761"/>
                    </a:cubicBezTo>
                    <a:cubicBezTo>
                      <a:pt x="247009" y="364728"/>
                      <a:pt x="226322" y="330617"/>
                      <a:pt x="222147" y="303708"/>
                    </a:cubicBezTo>
                    <a:cubicBezTo>
                      <a:pt x="217782" y="303329"/>
                      <a:pt x="211803" y="297075"/>
                      <a:pt x="205350" y="274430"/>
                    </a:cubicBezTo>
                    <a:cubicBezTo>
                      <a:pt x="196525" y="243446"/>
                      <a:pt x="205825" y="238898"/>
                      <a:pt x="213701" y="239656"/>
                    </a:cubicBezTo>
                    <a:cubicBezTo>
                      <a:pt x="212183" y="235392"/>
                      <a:pt x="211044" y="231128"/>
                      <a:pt x="210285" y="226959"/>
                    </a:cubicBezTo>
                    <a:cubicBezTo>
                      <a:pt x="207533" y="212557"/>
                      <a:pt x="206774" y="199102"/>
                      <a:pt x="210190" y="186216"/>
                    </a:cubicBezTo>
                    <a:cubicBezTo>
                      <a:pt x="214176" y="169066"/>
                      <a:pt x="223475" y="155327"/>
                      <a:pt x="233914" y="144715"/>
                    </a:cubicBezTo>
                    <a:cubicBezTo>
                      <a:pt x="240556" y="137609"/>
                      <a:pt x="247958" y="131544"/>
                      <a:pt x="255929" y="126523"/>
                    </a:cubicBezTo>
                    <a:cubicBezTo>
                      <a:pt x="262382" y="121975"/>
                      <a:pt x="269499" y="118184"/>
                      <a:pt x="277376" y="115531"/>
                    </a:cubicBezTo>
                    <a:cubicBezTo>
                      <a:pt x="283544" y="113447"/>
                      <a:pt x="289997" y="112215"/>
                      <a:pt x="296829" y="111836"/>
                    </a:cubicBezTo>
                    <a:close/>
                    <a:moveTo>
                      <a:pt x="304039" y="58271"/>
                    </a:moveTo>
                    <a:cubicBezTo>
                      <a:pt x="168911" y="58271"/>
                      <a:pt x="59309" y="167613"/>
                      <a:pt x="59309" y="302537"/>
                    </a:cubicBezTo>
                    <a:cubicBezTo>
                      <a:pt x="59309" y="360524"/>
                      <a:pt x="79616" y="413774"/>
                      <a:pt x="113398" y="455559"/>
                    </a:cubicBezTo>
                    <a:cubicBezTo>
                      <a:pt x="115675" y="435851"/>
                      <a:pt x="124026" y="413584"/>
                      <a:pt x="149078" y="407331"/>
                    </a:cubicBezTo>
                    <a:cubicBezTo>
                      <a:pt x="196999" y="395203"/>
                      <a:pt x="236001" y="367725"/>
                      <a:pt x="236001" y="367725"/>
                    </a:cubicBezTo>
                    <a:lnTo>
                      <a:pt x="272155" y="481804"/>
                    </a:lnTo>
                    <a:lnTo>
                      <a:pt x="277090" y="497249"/>
                    </a:lnTo>
                    <a:lnTo>
                      <a:pt x="293316" y="451484"/>
                    </a:lnTo>
                    <a:cubicBezTo>
                      <a:pt x="252797" y="395013"/>
                      <a:pt x="304039" y="397193"/>
                      <a:pt x="304039" y="397193"/>
                    </a:cubicBezTo>
                    <a:cubicBezTo>
                      <a:pt x="304039" y="397193"/>
                      <a:pt x="355377" y="395013"/>
                      <a:pt x="314762" y="451484"/>
                    </a:cubicBezTo>
                    <a:lnTo>
                      <a:pt x="330894" y="496965"/>
                    </a:lnTo>
                    <a:lnTo>
                      <a:pt x="335829" y="481710"/>
                    </a:lnTo>
                    <a:lnTo>
                      <a:pt x="335924" y="481994"/>
                    </a:lnTo>
                    <a:lnTo>
                      <a:pt x="341617" y="463897"/>
                    </a:lnTo>
                    <a:lnTo>
                      <a:pt x="371983" y="367915"/>
                    </a:lnTo>
                    <a:cubicBezTo>
                      <a:pt x="371983" y="367915"/>
                      <a:pt x="410985" y="395298"/>
                      <a:pt x="458906" y="407426"/>
                    </a:cubicBezTo>
                    <a:cubicBezTo>
                      <a:pt x="483958" y="413774"/>
                      <a:pt x="492308" y="435945"/>
                      <a:pt x="494586" y="455653"/>
                    </a:cubicBezTo>
                    <a:cubicBezTo>
                      <a:pt x="528368" y="413774"/>
                      <a:pt x="548770" y="360524"/>
                      <a:pt x="548770" y="302537"/>
                    </a:cubicBezTo>
                    <a:cubicBezTo>
                      <a:pt x="548770" y="167613"/>
                      <a:pt x="439168" y="58271"/>
                      <a:pt x="304039" y="58271"/>
                    </a:cubicBezTo>
                    <a:close/>
                    <a:moveTo>
                      <a:pt x="302996" y="0"/>
                    </a:moveTo>
                    <a:cubicBezTo>
                      <a:pt x="470388" y="0"/>
                      <a:pt x="606086" y="135398"/>
                      <a:pt x="606086" y="302537"/>
                    </a:cubicBezTo>
                    <a:cubicBezTo>
                      <a:pt x="606086" y="469676"/>
                      <a:pt x="470388" y="605169"/>
                      <a:pt x="302996" y="605169"/>
                    </a:cubicBezTo>
                    <a:cubicBezTo>
                      <a:pt x="135603" y="605169"/>
                      <a:pt x="0" y="469676"/>
                      <a:pt x="0" y="302537"/>
                    </a:cubicBezTo>
                    <a:cubicBezTo>
                      <a:pt x="0" y="135398"/>
                      <a:pt x="135603" y="0"/>
                      <a:pt x="30299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</p:sp>
          <p:sp>
            <p:nvSpPr>
              <p:cNvPr id="33" name="Flowchart: Connector 32">
                <a:extLst>
                  <a:ext uri="{FF2B5EF4-FFF2-40B4-BE49-F238E27FC236}">
                    <a16:creationId xmlns:a16="http://schemas.microsoft.com/office/drawing/2014/main" id="{867D2B10-BCF2-4BC8-833B-DB73CD5B9949}"/>
                  </a:ext>
                </a:extLst>
              </p:cNvPr>
              <p:cNvSpPr/>
              <p:nvPr/>
            </p:nvSpPr>
            <p:spPr>
              <a:xfrm rot="1192589">
                <a:off x="436517" y="3989978"/>
                <a:ext cx="237744" cy="239386"/>
              </a:xfrm>
              <a:prstGeom prst="flowChartConnector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user_273942">
                <a:extLst>
                  <a:ext uri="{FF2B5EF4-FFF2-40B4-BE49-F238E27FC236}">
                    <a16:creationId xmlns:a16="http://schemas.microsoft.com/office/drawing/2014/main" id="{99DC24E6-E36B-4E45-B3C6-81A24EDE31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04055" y="4445046"/>
                <a:ext cx="609685" cy="608764"/>
              </a:xfrm>
              <a:custGeom>
                <a:avLst/>
                <a:gdLst>
                  <a:gd name="T0" fmla="*/ 3413 w 6827"/>
                  <a:gd name="T1" fmla="*/ 0 h 6827"/>
                  <a:gd name="T2" fmla="*/ 0 w 6827"/>
                  <a:gd name="T3" fmla="*/ 3413 h 6827"/>
                  <a:gd name="T4" fmla="*/ 3413 w 6827"/>
                  <a:gd name="T5" fmla="*/ 6827 h 6827"/>
                  <a:gd name="T6" fmla="*/ 3516 w 6827"/>
                  <a:gd name="T7" fmla="*/ 6822 h 6827"/>
                  <a:gd name="T8" fmla="*/ 3528 w 6827"/>
                  <a:gd name="T9" fmla="*/ 6824 h 6827"/>
                  <a:gd name="T10" fmla="*/ 3556 w 6827"/>
                  <a:gd name="T11" fmla="*/ 6827 h 6827"/>
                  <a:gd name="T12" fmla="*/ 3595 w 6827"/>
                  <a:gd name="T13" fmla="*/ 6821 h 6827"/>
                  <a:gd name="T14" fmla="*/ 3610 w 6827"/>
                  <a:gd name="T15" fmla="*/ 6817 h 6827"/>
                  <a:gd name="T16" fmla="*/ 6827 w 6827"/>
                  <a:gd name="T17" fmla="*/ 3413 h 6827"/>
                  <a:gd name="T18" fmla="*/ 3413 w 6827"/>
                  <a:gd name="T19" fmla="*/ 0 h 6827"/>
                  <a:gd name="T20" fmla="*/ 5442 w 6827"/>
                  <a:gd name="T21" fmla="*/ 5791 h 6827"/>
                  <a:gd name="T22" fmla="*/ 5355 w 6827"/>
                  <a:gd name="T23" fmla="*/ 5696 h 6827"/>
                  <a:gd name="T24" fmla="*/ 4606 w 6827"/>
                  <a:gd name="T25" fmla="*/ 5447 h 6827"/>
                  <a:gd name="T26" fmla="*/ 4194 w 6827"/>
                  <a:gd name="T27" fmla="*/ 4752 h 6827"/>
                  <a:gd name="T28" fmla="*/ 4567 w 6827"/>
                  <a:gd name="T29" fmla="*/ 4061 h 6827"/>
                  <a:gd name="T30" fmla="*/ 4586 w 6827"/>
                  <a:gd name="T31" fmla="*/ 3946 h 6827"/>
                  <a:gd name="T32" fmla="*/ 4683 w 6827"/>
                  <a:gd name="T33" fmla="*/ 3861 h 6827"/>
                  <a:gd name="T34" fmla="*/ 4820 w 6827"/>
                  <a:gd name="T35" fmla="*/ 3303 h 6827"/>
                  <a:gd name="T36" fmla="*/ 4816 w 6827"/>
                  <a:gd name="T37" fmla="*/ 3269 h 6827"/>
                  <a:gd name="T38" fmla="*/ 4693 w 6827"/>
                  <a:gd name="T39" fmla="*/ 3080 h 6827"/>
                  <a:gd name="T40" fmla="*/ 4693 w 6827"/>
                  <a:gd name="T41" fmla="*/ 2418 h 6827"/>
                  <a:gd name="T42" fmla="*/ 4437 w 6827"/>
                  <a:gd name="T43" fmla="*/ 1738 h 6827"/>
                  <a:gd name="T44" fmla="*/ 3413 w 6827"/>
                  <a:gd name="T45" fmla="*/ 1138 h 6827"/>
                  <a:gd name="T46" fmla="*/ 2133 w 6827"/>
                  <a:gd name="T47" fmla="*/ 2418 h 6827"/>
                  <a:gd name="T48" fmla="*/ 2133 w 6827"/>
                  <a:gd name="T49" fmla="*/ 3080 h 6827"/>
                  <a:gd name="T50" fmla="*/ 2011 w 6827"/>
                  <a:gd name="T51" fmla="*/ 3269 h 6827"/>
                  <a:gd name="T52" fmla="*/ 2007 w 6827"/>
                  <a:gd name="T53" fmla="*/ 3303 h 6827"/>
                  <a:gd name="T54" fmla="*/ 2143 w 6827"/>
                  <a:gd name="T55" fmla="*/ 3861 h 6827"/>
                  <a:gd name="T56" fmla="*/ 2227 w 6827"/>
                  <a:gd name="T57" fmla="*/ 3942 h 6827"/>
                  <a:gd name="T58" fmla="*/ 2260 w 6827"/>
                  <a:gd name="T59" fmla="*/ 4061 h 6827"/>
                  <a:gd name="T60" fmla="*/ 2632 w 6827"/>
                  <a:gd name="T61" fmla="*/ 4752 h 6827"/>
                  <a:gd name="T62" fmla="*/ 2230 w 6827"/>
                  <a:gd name="T63" fmla="*/ 5443 h 6827"/>
                  <a:gd name="T64" fmla="*/ 1472 w 6827"/>
                  <a:gd name="T65" fmla="*/ 5696 h 6827"/>
                  <a:gd name="T66" fmla="*/ 1383 w 6827"/>
                  <a:gd name="T67" fmla="*/ 5790 h 6827"/>
                  <a:gd name="T68" fmla="*/ 284 w 6827"/>
                  <a:gd name="T69" fmla="*/ 3413 h 6827"/>
                  <a:gd name="T70" fmla="*/ 3413 w 6827"/>
                  <a:gd name="T71" fmla="*/ 284 h 6827"/>
                  <a:gd name="T72" fmla="*/ 6542 w 6827"/>
                  <a:gd name="T73" fmla="*/ 3413 h 6827"/>
                  <a:gd name="T74" fmla="*/ 5442 w 6827"/>
                  <a:gd name="T75" fmla="*/ 5791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27" h="6827">
                    <a:moveTo>
                      <a:pt x="3413" y="0"/>
                    </a:moveTo>
                    <a:cubicBezTo>
                      <a:pt x="1531" y="0"/>
                      <a:pt x="0" y="1531"/>
                      <a:pt x="0" y="3413"/>
                    </a:cubicBezTo>
                    <a:cubicBezTo>
                      <a:pt x="0" y="5296"/>
                      <a:pt x="1531" y="6827"/>
                      <a:pt x="3413" y="6827"/>
                    </a:cubicBezTo>
                    <a:cubicBezTo>
                      <a:pt x="3448" y="6827"/>
                      <a:pt x="3481" y="6822"/>
                      <a:pt x="3516" y="6822"/>
                    </a:cubicBezTo>
                    <a:lnTo>
                      <a:pt x="3528" y="6824"/>
                    </a:lnTo>
                    <a:cubicBezTo>
                      <a:pt x="3537" y="6826"/>
                      <a:pt x="3546" y="6827"/>
                      <a:pt x="3556" y="6827"/>
                    </a:cubicBezTo>
                    <a:cubicBezTo>
                      <a:pt x="3569" y="6827"/>
                      <a:pt x="3582" y="6825"/>
                      <a:pt x="3595" y="6821"/>
                    </a:cubicBezTo>
                    <a:lnTo>
                      <a:pt x="3610" y="6817"/>
                    </a:lnTo>
                    <a:cubicBezTo>
                      <a:pt x="5401" y="6713"/>
                      <a:pt x="6827" y="5229"/>
                      <a:pt x="6827" y="3413"/>
                    </a:cubicBezTo>
                    <a:cubicBezTo>
                      <a:pt x="6827" y="1531"/>
                      <a:pt x="5296" y="0"/>
                      <a:pt x="3413" y="0"/>
                    </a:cubicBezTo>
                    <a:close/>
                    <a:moveTo>
                      <a:pt x="5442" y="5791"/>
                    </a:moveTo>
                    <a:cubicBezTo>
                      <a:pt x="5429" y="5747"/>
                      <a:pt x="5398" y="5711"/>
                      <a:pt x="5355" y="5696"/>
                    </a:cubicBezTo>
                    <a:lnTo>
                      <a:pt x="4606" y="5447"/>
                    </a:lnTo>
                    <a:cubicBezTo>
                      <a:pt x="4345" y="5338"/>
                      <a:pt x="4223" y="4920"/>
                      <a:pt x="4194" y="4752"/>
                    </a:cubicBezTo>
                    <a:cubicBezTo>
                      <a:pt x="4388" y="4572"/>
                      <a:pt x="4567" y="4304"/>
                      <a:pt x="4567" y="4061"/>
                    </a:cubicBezTo>
                    <a:cubicBezTo>
                      <a:pt x="4567" y="3979"/>
                      <a:pt x="4590" y="3947"/>
                      <a:pt x="4586" y="3946"/>
                    </a:cubicBezTo>
                    <a:cubicBezTo>
                      <a:pt x="4630" y="3935"/>
                      <a:pt x="4666" y="3904"/>
                      <a:pt x="4683" y="3861"/>
                    </a:cubicBezTo>
                    <a:cubicBezTo>
                      <a:pt x="4697" y="3826"/>
                      <a:pt x="4820" y="3514"/>
                      <a:pt x="4820" y="3303"/>
                    </a:cubicBezTo>
                    <a:cubicBezTo>
                      <a:pt x="4820" y="3291"/>
                      <a:pt x="4818" y="3280"/>
                      <a:pt x="4816" y="3269"/>
                    </a:cubicBezTo>
                    <a:cubicBezTo>
                      <a:pt x="4798" y="3197"/>
                      <a:pt x="4756" y="3125"/>
                      <a:pt x="4693" y="3080"/>
                    </a:cubicBezTo>
                    <a:lnTo>
                      <a:pt x="4693" y="2418"/>
                    </a:lnTo>
                    <a:cubicBezTo>
                      <a:pt x="4693" y="2009"/>
                      <a:pt x="4569" y="1837"/>
                      <a:pt x="4437" y="1738"/>
                    </a:cubicBezTo>
                    <a:cubicBezTo>
                      <a:pt x="4407" y="1534"/>
                      <a:pt x="4189" y="1138"/>
                      <a:pt x="3413" y="1138"/>
                    </a:cubicBezTo>
                    <a:cubicBezTo>
                      <a:pt x="2620" y="1138"/>
                      <a:pt x="2133" y="1884"/>
                      <a:pt x="2133" y="2418"/>
                    </a:cubicBezTo>
                    <a:lnTo>
                      <a:pt x="2133" y="3080"/>
                    </a:lnTo>
                    <a:cubicBezTo>
                      <a:pt x="2071" y="3125"/>
                      <a:pt x="2029" y="3197"/>
                      <a:pt x="2011" y="3269"/>
                    </a:cubicBezTo>
                    <a:cubicBezTo>
                      <a:pt x="2008" y="3280"/>
                      <a:pt x="2007" y="3292"/>
                      <a:pt x="2007" y="3303"/>
                    </a:cubicBezTo>
                    <a:cubicBezTo>
                      <a:pt x="2007" y="3514"/>
                      <a:pt x="2129" y="3826"/>
                      <a:pt x="2143" y="3861"/>
                    </a:cubicBezTo>
                    <a:cubicBezTo>
                      <a:pt x="2160" y="3904"/>
                      <a:pt x="2183" y="3931"/>
                      <a:pt x="2227" y="3942"/>
                    </a:cubicBezTo>
                    <a:cubicBezTo>
                      <a:pt x="2236" y="3947"/>
                      <a:pt x="2260" y="3979"/>
                      <a:pt x="2260" y="4061"/>
                    </a:cubicBezTo>
                    <a:cubicBezTo>
                      <a:pt x="2260" y="4304"/>
                      <a:pt x="2439" y="4572"/>
                      <a:pt x="2632" y="4752"/>
                    </a:cubicBezTo>
                    <a:cubicBezTo>
                      <a:pt x="2604" y="4919"/>
                      <a:pt x="2484" y="5338"/>
                      <a:pt x="2230" y="5443"/>
                    </a:cubicBezTo>
                    <a:lnTo>
                      <a:pt x="1472" y="5696"/>
                    </a:lnTo>
                    <a:cubicBezTo>
                      <a:pt x="1428" y="5711"/>
                      <a:pt x="1397" y="5747"/>
                      <a:pt x="1383" y="5790"/>
                    </a:cubicBezTo>
                    <a:cubicBezTo>
                      <a:pt x="712" y="5216"/>
                      <a:pt x="284" y="4364"/>
                      <a:pt x="284" y="3413"/>
                    </a:cubicBezTo>
                    <a:cubicBezTo>
                      <a:pt x="284" y="1688"/>
                      <a:pt x="1688" y="284"/>
                      <a:pt x="3413" y="284"/>
                    </a:cubicBezTo>
                    <a:cubicBezTo>
                      <a:pt x="5138" y="284"/>
                      <a:pt x="6542" y="1688"/>
                      <a:pt x="6542" y="3413"/>
                    </a:cubicBezTo>
                    <a:cubicBezTo>
                      <a:pt x="6542" y="4365"/>
                      <a:pt x="6114" y="5217"/>
                      <a:pt x="5442" y="579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</p:sp>
          <p:sp>
            <p:nvSpPr>
              <p:cNvPr id="37" name="Flowchart: Connector 36">
                <a:extLst>
                  <a:ext uri="{FF2B5EF4-FFF2-40B4-BE49-F238E27FC236}">
                    <a16:creationId xmlns:a16="http://schemas.microsoft.com/office/drawing/2014/main" id="{403230C8-8003-47FD-82C5-F1575FBF1B26}"/>
                  </a:ext>
                </a:extLst>
              </p:cNvPr>
              <p:cNvSpPr/>
              <p:nvPr/>
            </p:nvSpPr>
            <p:spPr>
              <a:xfrm rot="498817">
                <a:off x="1033418" y="3924829"/>
                <a:ext cx="237744" cy="239386"/>
              </a:xfrm>
              <a:prstGeom prst="flowChartConnector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id="{0ED00C8A-51DE-4AD2-B0A0-910A53319D50}"/>
                  </a:ext>
                </a:extLst>
              </p:cNvPr>
              <p:cNvSpPr/>
              <p:nvPr/>
            </p:nvSpPr>
            <p:spPr>
              <a:xfrm rot="928368">
                <a:off x="604055" y="5244112"/>
                <a:ext cx="237744" cy="239386"/>
              </a:xfrm>
              <a:prstGeom prst="flowChartConnector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lowchart: Connector 40">
                <a:extLst>
                  <a:ext uri="{FF2B5EF4-FFF2-40B4-BE49-F238E27FC236}">
                    <a16:creationId xmlns:a16="http://schemas.microsoft.com/office/drawing/2014/main" id="{F1EDE73C-855C-4C34-B308-1DA295B01DC5}"/>
                  </a:ext>
                </a:extLst>
              </p:cNvPr>
              <p:cNvSpPr/>
              <p:nvPr/>
            </p:nvSpPr>
            <p:spPr>
              <a:xfrm rot="20627605">
                <a:off x="1007310" y="5522565"/>
                <a:ext cx="237744" cy="239386"/>
              </a:xfrm>
              <a:prstGeom prst="flowChartConnector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lowchart: Connector 42">
                <a:extLst>
                  <a:ext uri="{FF2B5EF4-FFF2-40B4-BE49-F238E27FC236}">
                    <a16:creationId xmlns:a16="http://schemas.microsoft.com/office/drawing/2014/main" id="{0E1C6929-2CAA-442F-B474-1CCBD5DD1DD0}"/>
                  </a:ext>
                </a:extLst>
              </p:cNvPr>
              <p:cNvSpPr/>
              <p:nvPr/>
            </p:nvSpPr>
            <p:spPr>
              <a:xfrm>
                <a:off x="2221034" y="4814424"/>
                <a:ext cx="237744" cy="239386"/>
              </a:xfrm>
              <a:prstGeom prst="flowChartConnector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66FCCEC4-6BB2-41AA-9EDC-0F98E41238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8118" y="4264501"/>
                <a:ext cx="451278" cy="283964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1D73028E-8079-424E-91A6-770C743153EB}"/>
                  </a:ext>
                </a:extLst>
              </p:cNvPr>
              <p:cNvCxnSpPr>
                <a:cxnSpLocks/>
                <a:stCxn id="56" idx="35"/>
              </p:cNvCxnSpPr>
              <p:nvPr/>
            </p:nvCxnSpPr>
            <p:spPr>
              <a:xfrm flipV="1">
                <a:off x="1720592" y="4445046"/>
                <a:ext cx="63363" cy="697115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2927D43E-56E3-4B27-A9BA-BD98984E5C4A}"/>
                  </a:ext>
                </a:extLst>
              </p:cNvPr>
              <p:cNvCxnSpPr>
                <a:cxnSpLocks/>
                <a:endCxn id="34" idx="10"/>
              </p:cNvCxnSpPr>
              <p:nvPr/>
            </p:nvCxnSpPr>
            <p:spPr>
              <a:xfrm flipH="1" flipV="1">
                <a:off x="1090053" y="4961430"/>
                <a:ext cx="397590" cy="286907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64135E7-B895-4DF1-88D9-58CFA79DF598}"/>
                  </a:ext>
                </a:extLst>
              </p:cNvPr>
              <p:cNvCxnSpPr>
                <a:cxnSpLocks/>
                <a:stCxn id="43" idx="3"/>
              </p:cNvCxnSpPr>
              <p:nvPr/>
            </p:nvCxnSpPr>
            <p:spPr>
              <a:xfrm flipH="1">
                <a:off x="1952897" y="5018753"/>
                <a:ext cx="302954" cy="229584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DB55CAFE-D151-44F1-8D68-F3004720BE33}"/>
                  </a:ext>
                </a:extLst>
              </p:cNvPr>
              <p:cNvCxnSpPr>
                <a:cxnSpLocks/>
                <a:endCxn id="41" idx="6"/>
              </p:cNvCxnSpPr>
              <p:nvPr/>
            </p:nvCxnSpPr>
            <p:spPr>
              <a:xfrm flipH="1">
                <a:off x="1240330" y="5531645"/>
                <a:ext cx="198046" cy="77436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E3774CC-7CE6-4E2E-91B3-ACC3DA4EC2E1}"/>
                  </a:ext>
                </a:extLst>
              </p:cNvPr>
              <p:cNvCxnSpPr>
                <a:cxnSpLocks/>
                <a:endCxn id="38" idx="0"/>
              </p:cNvCxnSpPr>
              <p:nvPr/>
            </p:nvCxnSpPr>
            <p:spPr>
              <a:xfrm flipH="1">
                <a:off x="754859" y="5038394"/>
                <a:ext cx="72850" cy="210056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60953B3A-05B1-4F1F-A9B9-BCD506D09706}"/>
                  </a:ext>
                </a:extLst>
              </p:cNvPr>
              <p:cNvCxnSpPr>
                <a:cxnSpLocks/>
                <a:stCxn id="33" idx="5"/>
              </p:cNvCxnSpPr>
              <p:nvPr/>
            </p:nvCxnSpPr>
            <p:spPr>
              <a:xfrm>
                <a:off x="605661" y="4217843"/>
                <a:ext cx="149198" cy="265619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380945C-DDD8-4D8B-8C8B-ADC67265C9B2}"/>
                  </a:ext>
                </a:extLst>
              </p:cNvPr>
              <p:cNvCxnSpPr>
                <a:cxnSpLocks/>
                <a:stCxn id="37" idx="6"/>
              </p:cNvCxnSpPr>
              <p:nvPr/>
            </p:nvCxnSpPr>
            <p:spPr>
              <a:xfrm>
                <a:off x="1269913" y="4061710"/>
                <a:ext cx="333157" cy="93106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user_273942">
                <a:extLst>
                  <a:ext uri="{FF2B5EF4-FFF2-40B4-BE49-F238E27FC236}">
                    <a16:creationId xmlns:a16="http://schemas.microsoft.com/office/drawing/2014/main" id="{CAF15EB3-0DF5-4E2A-A84C-C99A03D8D1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15794" y="5116837"/>
                <a:ext cx="609685" cy="608764"/>
              </a:xfrm>
              <a:custGeom>
                <a:avLst/>
                <a:gdLst>
                  <a:gd name="T0" fmla="*/ 3413 w 6827"/>
                  <a:gd name="T1" fmla="*/ 0 h 6827"/>
                  <a:gd name="T2" fmla="*/ 0 w 6827"/>
                  <a:gd name="T3" fmla="*/ 3413 h 6827"/>
                  <a:gd name="T4" fmla="*/ 3413 w 6827"/>
                  <a:gd name="T5" fmla="*/ 6827 h 6827"/>
                  <a:gd name="T6" fmla="*/ 3516 w 6827"/>
                  <a:gd name="T7" fmla="*/ 6822 h 6827"/>
                  <a:gd name="T8" fmla="*/ 3528 w 6827"/>
                  <a:gd name="T9" fmla="*/ 6824 h 6827"/>
                  <a:gd name="T10" fmla="*/ 3556 w 6827"/>
                  <a:gd name="T11" fmla="*/ 6827 h 6827"/>
                  <a:gd name="T12" fmla="*/ 3595 w 6827"/>
                  <a:gd name="T13" fmla="*/ 6821 h 6827"/>
                  <a:gd name="T14" fmla="*/ 3610 w 6827"/>
                  <a:gd name="T15" fmla="*/ 6817 h 6827"/>
                  <a:gd name="T16" fmla="*/ 6827 w 6827"/>
                  <a:gd name="T17" fmla="*/ 3413 h 6827"/>
                  <a:gd name="T18" fmla="*/ 3413 w 6827"/>
                  <a:gd name="T19" fmla="*/ 0 h 6827"/>
                  <a:gd name="T20" fmla="*/ 5442 w 6827"/>
                  <a:gd name="T21" fmla="*/ 5791 h 6827"/>
                  <a:gd name="T22" fmla="*/ 5355 w 6827"/>
                  <a:gd name="T23" fmla="*/ 5696 h 6827"/>
                  <a:gd name="T24" fmla="*/ 4606 w 6827"/>
                  <a:gd name="T25" fmla="*/ 5447 h 6827"/>
                  <a:gd name="T26" fmla="*/ 4194 w 6827"/>
                  <a:gd name="T27" fmla="*/ 4752 h 6827"/>
                  <a:gd name="T28" fmla="*/ 4567 w 6827"/>
                  <a:gd name="T29" fmla="*/ 4061 h 6827"/>
                  <a:gd name="T30" fmla="*/ 4586 w 6827"/>
                  <a:gd name="T31" fmla="*/ 3946 h 6827"/>
                  <a:gd name="T32" fmla="*/ 4683 w 6827"/>
                  <a:gd name="T33" fmla="*/ 3861 h 6827"/>
                  <a:gd name="T34" fmla="*/ 4820 w 6827"/>
                  <a:gd name="T35" fmla="*/ 3303 h 6827"/>
                  <a:gd name="T36" fmla="*/ 4816 w 6827"/>
                  <a:gd name="T37" fmla="*/ 3269 h 6827"/>
                  <a:gd name="T38" fmla="*/ 4693 w 6827"/>
                  <a:gd name="T39" fmla="*/ 3080 h 6827"/>
                  <a:gd name="T40" fmla="*/ 4693 w 6827"/>
                  <a:gd name="T41" fmla="*/ 2418 h 6827"/>
                  <a:gd name="T42" fmla="*/ 4437 w 6827"/>
                  <a:gd name="T43" fmla="*/ 1738 h 6827"/>
                  <a:gd name="T44" fmla="*/ 3413 w 6827"/>
                  <a:gd name="T45" fmla="*/ 1138 h 6827"/>
                  <a:gd name="T46" fmla="*/ 2133 w 6827"/>
                  <a:gd name="T47" fmla="*/ 2418 h 6827"/>
                  <a:gd name="T48" fmla="*/ 2133 w 6827"/>
                  <a:gd name="T49" fmla="*/ 3080 h 6827"/>
                  <a:gd name="T50" fmla="*/ 2011 w 6827"/>
                  <a:gd name="T51" fmla="*/ 3269 h 6827"/>
                  <a:gd name="T52" fmla="*/ 2007 w 6827"/>
                  <a:gd name="T53" fmla="*/ 3303 h 6827"/>
                  <a:gd name="T54" fmla="*/ 2143 w 6827"/>
                  <a:gd name="T55" fmla="*/ 3861 h 6827"/>
                  <a:gd name="T56" fmla="*/ 2227 w 6827"/>
                  <a:gd name="T57" fmla="*/ 3942 h 6827"/>
                  <a:gd name="T58" fmla="*/ 2260 w 6827"/>
                  <a:gd name="T59" fmla="*/ 4061 h 6827"/>
                  <a:gd name="T60" fmla="*/ 2632 w 6827"/>
                  <a:gd name="T61" fmla="*/ 4752 h 6827"/>
                  <a:gd name="T62" fmla="*/ 2230 w 6827"/>
                  <a:gd name="T63" fmla="*/ 5443 h 6827"/>
                  <a:gd name="T64" fmla="*/ 1472 w 6827"/>
                  <a:gd name="T65" fmla="*/ 5696 h 6827"/>
                  <a:gd name="T66" fmla="*/ 1383 w 6827"/>
                  <a:gd name="T67" fmla="*/ 5790 h 6827"/>
                  <a:gd name="T68" fmla="*/ 284 w 6827"/>
                  <a:gd name="T69" fmla="*/ 3413 h 6827"/>
                  <a:gd name="T70" fmla="*/ 3413 w 6827"/>
                  <a:gd name="T71" fmla="*/ 284 h 6827"/>
                  <a:gd name="T72" fmla="*/ 6542 w 6827"/>
                  <a:gd name="T73" fmla="*/ 3413 h 6827"/>
                  <a:gd name="T74" fmla="*/ 5442 w 6827"/>
                  <a:gd name="T75" fmla="*/ 5791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27" h="6827">
                    <a:moveTo>
                      <a:pt x="3413" y="0"/>
                    </a:moveTo>
                    <a:cubicBezTo>
                      <a:pt x="1531" y="0"/>
                      <a:pt x="0" y="1531"/>
                      <a:pt x="0" y="3413"/>
                    </a:cubicBezTo>
                    <a:cubicBezTo>
                      <a:pt x="0" y="5296"/>
                      <a:pt x="1531" y="6827"/>
                      <a:pt x="3413" y="6827"/>
                    </a:cubicBezTo>
                    <a:cubicBezTo>
                      <a:pt x="3448" y="6827"/>
                      <a:pt x="3481" y="6822"/>
                      <a:pt x="3516" y="6822"/>
                    </a:cubicBezTo>
                    <a:lnTo>
                      <a:pt x="3528" y="6824"/>
                    </a:lnTo>
                    <a:cubicBezTo>
                      <a:pt x="3537" y="6826"/>
                      <a:pt x="3546" y="6827"/>
                      <a:pt x="3556" y="6827"/>
                    </a:cubicBezTo>
                    <a:cubicBezTo>
                      <a:pt x="3569" y="6827"/>
                      <a:pt x="3582" y="6825"/>
                      <a:pt x="3595" y="6821"/>
                    </a:cubicBezTo>
                    <a:lnTo>
                      <a:pt x="3610" y="6817"/>
                    </a:lnTo>
                    <a:cubicBezTo>
                      <a:pt x="5401" y="6713"/>
                      <a:pt x="6827" y="5229"/>
                      <a:pt x="6827" y="3413"/>
                    </a:cubicBezTo>
                    <a:cubicBezTo>
                      <a:pt x="6827" y="1531"/>
                      <a:pt x="5296" y="0"/>
                      <a:pt x="3413" y="0"/>
                    </a:cubicBezTo>
                    <a:close/>
                    <a:moveTo>
                      <a:pt x="5442" y="5791"/>
                    </a:moveTo>
                    <a:cubicBezTo>
                      <a:pt x="5429" y="5747"/>
                      <a:pt x="5398" y="5711"/>
                      <a:pt x="5355" y="5696"/>
                    </a:cubicBezTo>
                    <a:lnTo>
                      <a:pt x="4606" y="5447"/>
                    </a:lnTo>
                    <a:cubicBezTo>
                      <a:pt x="4345" y="5338"/>
                      <a:pt x="4223" y="4920"/>
                      <a:pt x="4194" y="4752"/>
                    </a:cubicBezTo>
                    <a:cubicBezTo>
                      <a:pt x="4388" y="4572"/>
                      <a:pt x="4567" y="4304"/>
                      <a:pt x="4567" y="4061"/>
                    </a:cubicBezTo>
                    <a:cubicBezTo>
                      <a:pt x="4567" y="3979"/>
                      <a:pt x="4590" y="3947"/>
                      <a:pt x="4586" y="3946"/>
                    </a:cubicBezTo>
                    <a:cubicBezTo>
                      <a:pt x="4630" y="3935"/>
                      <a:pt x="4666" y="3904"/>
                      <a:pt x="4683" y="3861"/>
                    </a:cubicBezTo>
                    <a:cubicBezTo>
                      <a:pt x="4697" y="3826"/>
                      <a:pt x="4820" y="3514"/>
                      <a:pt x="4820" y="3303"/>
                    </a:cubicBezTo>
                    <a:cubicBezTo>
                      <a:pt x="4820" y="3291"/>
                      <a:pt x="4818" y="3280"/>
                      <a:pt x="4816" y="3269"/>
                    </a:cubicBezTo>
                    <a:cubicBezTo>
                      <a:pt x="4798" y="3197"/>
                      <a:pt x="4756" y="3125"/>
                      <a:pt x="4693" y="3080"/>
                    </a:cubicBezTo>
                    <a:lnTo>
                      <a:pt x="4693" y="2418"/>
                    </a:lnTo>
                    <a:cubicBezTo>
                      <a:pt x="4693" y="2009"/>
                      <a:pt x="4569" y="1837"/>
                      <a:pt x="4437" y="1738"/>
                    </a:cubicBezTo>
                    <a:cubicBezTo>
                      <a:pt x="4407" y="1534"/>
                      <a:pt x="4189" y="1138"/>
                      <a:pt x="3413" y="1138"/>
                    </a:cubicBezTo>
                    <a:cubicBezTo>
                      <a:pt x="2620" y="1138"/>
                      <a:pt x="2133" y="1884"/>
                      <a:pt x="2133" y="2418"/>
                    </a:cubicBezTo>
                    <a:lnTo>
                      <a:pt x="2133" y="3080"/>
                    </a:lnTo>
                    <a:cubicBezTo>
                      <a:pt x="2071" y="3125"/>
                      <a:pt x="2029" y="3197"/>
                      <a:pt x="2011" y="3269"/>
                    </a:cubicBezTo>
                    <a:cubicBezTo>
                      <a:pt x="2008" y="3280"/>
                      <a:pt x="2007" y="3292"/>
                      <a:pt x="2007" y="3303"/>
                    </a:cubicBezTo>
                    <a:cubicBezTo>
                      <a:pt x="2007" y="3514"/>
                      <a:pt x="2129" y="3826"/>
                      <a:pt x="2143" y="3861"/>
                    </a:cubicBezTo>
                    <a:cubicBezTo>
                      <a:pt x="2160" y="3904"/>
                      <a:pt x="2183" y="3931"/>
                      <a:pt x="2227" y="3942"/>
                    </a:cubicBezTo>
                    <a:cubicBezTo>
                      <a:pt x="2236" y="3947"/>
                      <a:pt x="2260" y="3979"/>
                      <a:pt x="2260" y="4061"/>
                    </a:cubicBezTo>
                    <a:cubicBezTo>
                      <a:pt x="2260" y="4304"/>
                      <a:pt x="2439" y="4572"/>
                      <a:pt x="2632" y="4752"/>
                    </a:cubicBezTo>
                    <a:cubicBezTo>
                      <a:pt x="2604" y="4919"/>
                      <a:pt x="2484" y="5338"/>
                      <a:pt x="2230" y="5443"/>
                    </a:cubicBezTo>
                    <a:lnTo>
                      <a:pt x="1472" y="5696"/>
                    </a:lnTo>
                    <a:cubicBezTo>
                      <a:pt x="1428" y="5711"/>
                      <a:pt x="1397" y="5747"/>
                      <a:pt x="1383" y="5790"/>
                    </a:cubicBezTo>
                    <a:cubicBezTo>
                      <a:pt x="712" y="5216"/>
                      <a:pt x="284" y="4364"/>
                      <a:pt x="284" y="3413"/>
                    </a:cubicBezTo>
                    <a:cubicBezTo>
                      <a:pt x="284" y="1688"/>
                      <a:pt x="1688" y="284"/>
                      <a:pt x="3413" y="284"/>
                    </a:cubicBezTo>
                    <a:cubicBezTo>
                      <a:pt x="5138" y="284"/>
                      <a:pt x="6542" y="1688"/>
                      <a:pt x="6542" y="3413"/>
                    </a:cubicBezTo>
                    <a:cubicBezTo>
                      <a:pt x="6542" y="4365"/>
                      <a:pt x="6114" y="5217"/>
                      <a:pt x="5442" y="579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7AEB26B-4DA7-4B6B-B3C3-E953F7B9F8A1}"/>
              </a:ext>
            </a:extLst>
          </p:cNvPr>
          <p:cNvGrpSpPr/>
          <p:nvPr/>
        </p:nvGrpSpPr>
        <p:grpSpPr>
          <a:xfrm>
            <a:off x="5291120" y="4392457"/>
            <a:ext cx="3175946" cy="1383694"/>
            <a:chOff x="877755" y="1189891"/>
            <a:chExt cx="4598169" cy="2101948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1D369879-D4A5-4A3F-9AF2-E8613D8E4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7755" y="1189891"/>
              <a:ext cx="1987368" cy="1993189"/>
            </a:xfrm>
            <a:prstGeom prst="rect">
              <a:avLst/>
            </a:prstGeom>
          </p:spPr>
        </p:pic>
        <p:sp>
          <p:nvSpPr>
            <p:cNvPr id="59" name="Arrow: Right 58">
              <a:extLst>
                <a:ext uri="{FF2B5EF4-FFF2-40B4-BE49-F238E27FC236}">
                  <a16:creationId xmlns:a16="http://schemas.microsoft.com/office/drawing/2014/main" id="{C546AD75-890D-4B77-9CAB-B8A2207CBCAC}"/>
                </a:ext>
              </a:extLst>
            </p:cNvPr>
            <p:cNvSpPr/>
            <p:nvPr/>
          </p:nvSpPr>
          <p:spPr>
            <a:xfrm>
              <a:off x="3041287" y="1918301"/>
              <a:ext cx="326674" cy="60541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658A425E-FD06-4DF2-8791-0B8DBF796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18019" y="1272539"/>
              <a:ext cx="2057905" cy="20193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413F7E5-6516-4004-97B8-2949A2F3737A}"/>
              </a:ext>
            </a:extLst>
          </p:cNvPr>
          <p:cNvGrpSpPr/>
          <p:nvPr/>
        </p:nvGrpSpPr>
        <p:grpSpPr>
          <a:xfrm>
            <a:off x="971470" y="4432103"/>
            <a:ext cx="3342109" cy="1918283"/>
            <a:chOff x="971470" y="4432103"/>
            <a:chExt cx="3342109" cy="1918283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B9F4ECE-3096-4657-AB9B-212426EB2BBD}"/>
                </a:ext>
              </a:extLst>
            </p:cNvPr>
            <p:cNvGrpSpPr/>
            <p:nvPr/>
          </p:nvGrpSpPr>
          <p:grpSpPr>
            <a:xfrm>
              <a:off x="1118803" y="4432103"/>
              <a:ext cx="3194776" cy="1918283"/>
              <a:chOff x="566772" y="4548882"/>
              <a:chExt cx="3194776" cy="1918283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5DEAE252-C15A-47F5-A832-4B49E1A490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772" y="4548882"/>
                <a:ext cx="3194776" cy="1144318"/>
              </a:xfrm>
              <a:prstGeom prst="rect">
                <a:avLst/>
              </a:prstGeom>
            </p:spPr>
          </p:pic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AB131DA-57DA-4074-8AB9-C6B3A7E2139F}"/>
                  </a:ext>
                </a:extLst>
              </p:cNvPr>
              <p:cNvSpPr/>
              <p:nvPr/>
            </p:nvSpPr>
            <p:spPr>
              <a:xfrm>
                <a:off x="670505" y="5851612"/>
                <a:ext cx="2622962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642938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News hot topics discovery</a:t>
                </a:r>
              </a:p>
              <a:p>
                <a:pPr lvl="0" algn="ctr" defTabSz="642938"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[LY,  Chu et al’12]</a:t>
                </a:r>
              </a:p>
            </p:txBody>
          </p:sp>
        </p:grpSp>
        <p:pic>
          <p:nvPicPr>
            <p:cNvPr id="5122" name="Picture 2" descr="Hot Topic And Breaking News Symbol As The Word For Current Social ...">
              <a:extLst>
                <a:ext uri="{FF2B5EF4-FFF2-40B4-BE49-F238E27FC236}">
                  <a16:creationId xmlns:a16="http://schemas.microsoft.com/office/drawing/2014/main" id="{B030F79A-B79E-4667-923D-45427351C8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9" t="10000" r="4281" b="15734"/>
            <a:stretch/>
          </p:blipFill>
          <p:spPr bwMode="auto">
            <a:xfrm>
              <a:off x="971470" y="4871963"/>
              <a:ext cx="1041708" cy="775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BC919BD-E6C3-4A1A-9AD4-E0757BE213DC}"/>
              </a:ext>
            </a:extLst>
          </p:cNvPr>
          <p:cNvGrpSpPr/>
          <p:nvPr/>
        </p:nvGrpSpPr>
        <p:grpSpPr>
          <a:xfrm>
            <a:off x="2388818" y="2380471"/>
            <a:ext cx="4376248" cy="1469796"/>
            <a:chOff x="3381136" y="3236077"/>
            <a:chExt cx="4376248" cy="1469796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66EC9B3-C4B0-464F-B71E-08C19BB35B56}"/>
                </a:ext>
              </a:extLst>
            </p:cNvPr>
            <p:cNvSpPr/>
            <p:nvPr/>
          </p:nvSpPr>
          <p:spPr>
            <a:xfrm rot="19953919">
              <a:off x="3381136" y="3927193"/>
              <a:ext cx="4376248" cy="77868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rgbClr val="FFC000"/>
                  </a:solidFill>
                </a:rPr>
                <a:t>  unified formalization   </a:t>
              </a:r>
            </a:p>
          </p:txBody>
        </p:sp>
        <p:sp>
          <p:nvSpPr>
            <p:cNvPr id="44" name="iconfont-11607-6151162">
              <a:extLst>
                <a:ext uri="{FF2B5EF4-FFF2-40B4-BE49-F238E27FC236}">
                  <a16:creationId xmlns:a16="http://schemas.microsoft.com/office/drawing/2014/main" id="{3EA213A2-6293-4483-83C2-AA82EFFEAD00}"/>
                </a:ext>
              </a:extLst>
            </p:cNvPr>
            <p:cNvSpPr>
              <a:spLocks noChangeAspect="1"/>
            </p:cNvSpPr>
            <p:nvPr/>
          </p:nvSpPr>
          <p:spPr bwMode="auto">
            <a:xfrm rot="20055623">
              <a:off x="6757125" y="3236077"/>
              <a:ext cx="609685" cy="609685"/>
            </a:xfrm>
            <a:custGeom>
              <a:avLst/>
              <a:gdLst>
                <a:gd name="T0" fmla="*/ 6400 w 12800"/>
                <a:gd name="T1" fmla="*/ 12800 h 12800"/>
                <a:gd name="T2" fmla="*/ 1875 w 12800"/>
                <a:gd name="T3" fmla="*/ 10925 h 12800"/>
                <a:gd name="T4" fmla="*/ 0 w 12800"/>
                <a:gd name="T5" fmla="*/ 6400 h 12800"/>
                <a:gd name="T6" fmla="*/ 1875 w 12800"/>
                <a:gd name="T7" fmla="*/ 1875 h 12800"/>
                <a:gd name="T8" fmla="*/ 6400 w 12800"/>
                <a:gd name="T9" fmla="*/ 0 h 12800"/>
                <a:gd name="T10" fmla="*/ 10925 w 12800"/>
                <a:gd name="T11" fmla="*/ 1875 h 12800"/>
                <a:gd name="T12" fmla="*/ 12800 w 12800"/>
                <a:gd name="T13" fmla="*/ 6400 h 12800"/>
                <a:gd name="T14" fmla="*/ 10925 w 12800"/>
                <a:gd name="T15" fmla="*/ 10925 h 12800"/>
                <a:gd name="T16" fmla="*/ 6400 w 12800"/>
                <a:gd name="T17" fmla="*/ 12800 h 12800"/>
                <a:gd name="T18" fmla="*/ 5610 w 12800"/>
                <a:gd name="T19" fmla="*/ 8798 h 12800"/>
                <a:gd name="T20" fmla="*/ 5610 w 12800"/>
                <a:gd name="T21" fmla="*/ 10400 h 12800"/>
                <a:gd name="T22" fmla="*/ 7243 w 12800"/>
                <a:gd name="T23" fmla="*/ 10400 h 12800"/>
                <a:gd name="T24" fmla="*/ 7243 w 12800"/>
                <a:gd name="T25" fmla="*/ 8798 h 12800"/>
                <a:gd name="T26" fmla="*/ 5610 w 12800"/>
                <a:gd name="T27" fmla="*/ 8798 h 12800"/>
                <a:gd name="T28" fmla="*/ 3888 w 12800"/>
                <a:gd name="T29" fmla="*/ 5207 h 12800"/>
                <a:gd name="T30" fmla="*/ 5417 w 12800"/>
                <a:gd name="T31" fmla="*/ 5207 h 12800"/>
                <a:gd name="T32" fmla="*/ 5479 w 12800"/>
                <a:gd name="T33" fmla="*/ 4682 h 12800"/>
                <a:gd name="T34" fmla="*/ 5671 w 12800"/>
                <a:gd name="T35" fmla="*/ 4256 h 12800"/>
                <a:gd name="T36" fmla="*/ 6005 w 12800"/>
                <a:gd name="T37" fmla="*/ 3965 h 12800"/>
                <a:gd name="T38" fmla="*/ 6488 w 12800"/>
                <a:gd name="T39" fmla="*/ 3855 h 12800"/>
                <a:gd name="T40" fmla="*/ 7138 w 12800"/>
                <a:gd name="T41" fmla="*/ 4084 h 12800"/>
                <a:gd name="T42" fmla="*/ 7372 w 12800"/>
                <a:gd name="T43" fmla="*/ 4791 h 12800"/>
                <a:gd name="T44" fmla="*/ 7274 w 12800"/>
                <a:gd name="T45" fmla="*/ 5259 h 12800"/>
                <a:gd name="T46" fmla="*/ 6987 w 12800"/>
                <a:gd name="T47" fmla="*/ 5603 h 12800"/>
                <a:gd name="T48" fmla="*/ 6603 w 12800"/>
                <a:gd name="T49" fmla="*/ 5915 h 12800"/>
                <a:gd name="T50" fmla="*/ 6207 w 12800"/>
                <a:gd name="T51" fmla="*/ 6283 h 12800"/>
                <a:gd name="T52" fmla="*/ 5879 w 12800"/>
                <a:gd name="T53" fmla="*/ 6798 h 12800"/>
                <a:gd name="T54" fmla="*/ 5708 w 12800"/>
                <a:gd name="T55" fmla="*/ 7547 h 12800"/>
                <a:gd name="T56" fmla="*/ 5708 w 12800"/>
                <a:gd name="T57" fmla="*/ 8015 h 12800"/>
                <a:gd name="T58" fmla="*/ 7112 w 12800"/>
                <a:gd name="T59" fmla="*/ 8015 h 12800"/>
                <a:gd name="T60" fmla="*/ 7112 w 12800"/>
                <a:gd name="T61" fmla="*/ 7620 h 12800"/>
                <a:gd name="T62" fmla="*/ 7315 w 12800"/>
                <a:gd name="T63" fmla="*/ 7100 h 12800"/>
                <a:gd name="T64" fmla="*/ 7684 w 12800"/>
                <a:gd name="T65" fmla="*/ 6731 h 12800"/>
                <a:gd name="T66" fmla="*/ 8126 w 12800"/>
                <a:gd name="T67" fmla="*/ 6409 h 12800"/>
                <a:gd name="T68" fmla="*/ 8875 w 12800"/>
                <a:gd name="T69" fmla="*/ 5468 h 12800"/>
                <a:gd name="T70" fmla="*/ 9005 w 12800"/>
                <a:gd name="T71" fmla="*/ 4646 h 12800"/>
                <a:gd name="T72" fmla="*/ 8443 w 12800"/>
                <a:gd name="T73" fmla="*/ 3346 h 12800"/>
                <a:gd name="T74" fmla="*/ 7648 w 12800"/>
                <a:gd name="T75" fmla="*/ 2842 h 12800"/>
                <a:gd name="T76" fmla="*/ 6416 w 12800"/>
                <a:gd name="T77" fmla="*/ 2638 h 12800"/>
                <a:gd name="T78" fmla="*/ 5381 w 12800"/>
                <a:gd name="T79" fmla="*/ 2830 h 12800"/>
                <a:gd name="T80" fmla="*/ 4590 w 12800"/>
                <a:gd name="T81" fmla="*/ 3366 h 12800"/>
                <a:gd name="T82" fmla="*/ 4080 w 12800"/>
                <a:gd name="T83" fmla="*/ 4178 h 12800"/>
                <a:gd name="T84" fmla="*/ 3888 w 12800"/>
                <a:gd name="T85" fmla="*/ 5207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00" h="12800">
                  <a:moveTo>
                    <a:pt x="6400" y="12800"/>
                  </a:moveTo>
                  <a:cubicBezTo>
                    <a:pt x="4703" y="12800"/>
                    <a:pt x="3075" y="12126"/>
                    <a:pt x="1875" y="10925"/>
                  </a:cubicBezTo>
                  <a:cubicBezTo>
                    <a:pt x="674" y="9725"/>
                    <a:pt x="0" y="8097"/>
                    <a:pt x="0" y="6400"/>
                  </a:cubicBezTo>
                  <a:cubicBezTo>
                    <a:pt x="0" y="4703"/>
                    <a:pt x="674" y="3075"/>
                    <a:pt x="1875" y="1875"/>
                  </a:cubicBezTo>
                  <a:cubicBezTo>
                    <a:pt x="3075" y="674"/>
                    <a:pt x="4703" y="0"/>
                    <a:pt x="6400" y="0"/>
                  </a:cubicBezTo>
                  <a:cubicBezTo>
                    <a:pt x="8097" y="0"/>
                    <a:pt x="9725" y="674"/>
                    <a:pt x="10925" y="1875"/>
                  </a:cubicBezTo>
                  <a:cubicBezTo>
                    <a:pt x="12126" y="3075"/>
                    <a:pt x="12800" y="4703"/>
                    <a:pt x="12800" y="6400"/>
                  </a:cubicBezTo>
                  <a:cubicBezTo>
                    <a:pt x="12800" y="8097"/>
                    <a:pt x="12126" y="9725"/>
                    <a:pt x="10925" y="10925"/>
                  </a:cubicBezTo>
                  <a:cubicBezTo>
                    <a:pt x="9725" y="12126"/>
                    <a:pt x="8097" y="12800"/>
                    <a:pt x="6400" y="12800"/>
                  </a:cubicBezTo>
                  <a:close/>
                  <a:moveTo>
                    <a:pt x="5610" y="8798"/>
                  </a:moveTo>
                  <a:lnTo>
                    <a:pt x="5610" y="10400"/>
                  </a:lnTo>
                  <a:lnTo>
                    <a:pt x="7243" y="10400"/>
                  </a:lnTo>
                  <a:lnTo>
                    <a:pt x="7243" y="8798"/>
                  </a:lnTo>
                  <a:lnTo>
                    <a:pt x="5610" y="8798"/>
                  </a:lnTo>
                  <a:close/>
                  <a:moveTo>
                    <a:pt x="3888" y="5207"/>
                  </a:moveTo>
                  <a:lnTo>
                    <a:pt x="5417" y="5207"/>
                  </a:lnTo>
                  <a:cubicBezTo>
                    <a:pt x="5417" y="5020"/>
                    <a:pt x="5438" y="4845"/>
                    <a:pt x="5479" y="4682"/>
                  </a:cubicBezTo>
                  <a:cubicBezTo>
                    <a:pt x="5516" y="4530"/>
                    <a:pt x="5581" y="4385"/>
                    <a:pt x="5671" y="4256"/>
                  </a:cubicBezTo>
                  <a:cubicBezTo>
                    <a:pt x="5759" y="4134"/>
                    <a:pt x="5870" y="4038"/>
                    <a:pt x="6005" y="3965"/>
                  </a:cubicBezTo>
                  <a:cubicBezTo>
                    <a:pt x="6140" y="3892"/>
                    <a:pt x="6301" y="3855"/>
                    <a:pt x="6488" y="3855"/>
                  </a:cubicBezTo>
                  <a:cubicBezTo>
                    <a:pt x="6766" y="3855"/>
                    <a:pt x="6982" y="3931"/>
                    <a:pt x="7138" y="4084"/>
                  </a:cubicBezTo>
                  <a:cubicBezTo>
                    <a:pt x="7294" y="4236"/>
                    <a:pt x="7372" y="4472"/>
                    <a:pt x="7372" y="4791"/>
                  </a:cubicBezTo>
                  <a:cubicBezTo>
                    <a:pt x="7379" y="4978"/>
                    <a:pt x="7346" y="5135"/>
                    <a:pt x="7274" y="5259"/>
                  </a:cubicBezTo>
                  <a:cubicBezTo>
                    <a:pt x="7201" y="5384"/>
                    <a:pt x="7106" y="5499"/>
                    <a:pt x="6987" y="5603"/>
                  </a:cubicBezTo>
                  <a:cubicBezTo>
                    <a:pt x="6870" y="5707"/>
                    <a:pt x="6742" y="5811"/>
                    <a:pt x="6603" y="5915"/>
                  </a:cubicBezTo>
                  <a:cubicBezTo>
                    <a:pt x="6464" y="6019"/>
                    <a:pt x="6332" y="6142"/>
                    <a:pt x="6207" y="6283"/>
                  </a:cubicBezTo>
                  <a:cubicBezTo>
                    <a:pt x="6074" y="6438"/>
                    <a:pt x="5963" y="6612"/>
                    <a:pt x="5879" y="6798"/>
                  </a:cubicBezTo>
                  <a:cubicBezTo>
                    <a:pt x="5786" y="6999"/>
                    <a:pt x="5729" y="7249"/>
                    <a:pt x="5708" y="7547"/>
                  </a:cubicBezTo>
                  <a:lnTo>
                    <a:pt x="5708" y="8015"/>
                  </a:lnTo>
                  <a:lnTo>
                    <a:pt x="7112" y="8015"/>
                  </a:lnTo>
                  <a:lnTo>
                    <a:pt x="7112" y="7620"/>
                  </a:lnTo>
                  <a:cubicBezTo>
                    <a:pt x="7140" y="7412"/>
                    <a:pt x="7208" y="7238"/>
                    <a:pt x="7315" y="7100"/>
                  </a:cubicBezTo>
                  <a:cubicBezTo>
                    <a:pt x="7422" y="6962"/>
                    <a:pt x="7546" y="6838"/>
                    <a:pt x="7684" y="6731"/>
                  </a:cubicBezTo>
                  <a:cubicBezTo>
                    <a:pt x="7823" y="6623"/>
                    <a:pt x="7970" y="6516"/>
                    <a:pt x="8126" y="6409"/>
                  </a:cubicBezTo>
                  <a:cubicBezTo>
                    <a:pt x="8465" y="6178"/>
                    <a:pt x="8727" y="5850"/>
                    <a:pt x="8875" y="5468"/>
                  </a:cubicBezTo>
                  <a:cubicBezTo>
                    <a:pt x="8962" y="5252"/>
                    <a:pt x="9005" y="4978"/>
                    <a:pt x="9005" y="4646"/>
                  </a:cubicBezTo>
                  <a:cubicBezTo>
                    <a:pt x="8996" y="4155"/>
                    <a:pt x="8794" y="3688"/>
                    <a:pt x="8443" y="3346"/>
                  </a:cubicBezTo>
                  <a:cubicBezTo>
                    <a:pt x="8242" y="3145"/>
                    <a:pt x="7978" y="2977"/>
                    <a:pt x="7648" y="2842"/>
                  </a:cubicBezTo>
                  <a:cubicBezTo>
                    <a:pt x="7318" y="2706"/>
                    <a:pt x="6908" y="2638"/>
                    <a:pt x="6416" y="2638"/>
                  </a:cubicBezTo>
                  <a:cubicBezTo>
                    <a:pt x="6034" y="2638"/>
                    <a:pt x="5690" y="2702"/>
                    <a:pt x="5381" y="2830"/>
                  </a:cubicBezTo>
                  <a:cubicBezTo>
                    <a:pt x="5083" y="2952"/>
                    <a:pt x="4813" y="3134"/>
                    <a:pt x="4590" y="3366"/>
                  </a:cubicBezTo>
                  <a:cubicBezTo>
                    <a:pt x="4368" y="3600"/>
                    <a:pt x="4195" y="3876"/>
                    <a:pt x="4080" y="4178"/>
                  </a:cubicBezTo>
                  <a:cubicBezTo>
                    <a:pt x="3958" y="4490"/>
                    <a:pt x="3894" y="4834"/>
                    <a:pt x="3888" y="520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0031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6A538-5A61-4974-B880-DD329826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on 40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184CC-C30A-4CB3-B103-11CC037295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Baselines:</a:t>
                </a:r>
              </a:p>
              <a:p>
                <a:pPr lvl="1"/>
                <a:r>
                  <a:rPr lang="en-US" dirty="0"/>
                  <a:t>Greedy (</a:t>
                </a:r>
                <a:r>
                  <a:rPr lang="en-US" dirty="0" err="1"/>
                  <a:t>Charikar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 err="1"/>
                  <a:t>SpokEn</a:t>
                </a:r>
                <a:r>
                  <a:rPr lang="en-US" dirty="0"/>
                  <a:t> (SVD)</a:t>
                </a:r>
              </a:p>
              <a:p>
                <a:r>
                  <a:rPr lang="en-US" dirty="0"/>
                  <a:t>Parameter: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 for S</a:t>
                </a:r>
                <a:r>
                  <a:rPr lang="en-US" sz="2400" dirty="0"/>
                  <a:t>PEC</a:t>
                </a:r>
                <a:r>
                  <a:rPr lang="en-US" dirty="0"/>
                  <a:t>G</a:t>
                </a:r>
                <a:r>
                  <a:rPr lang="en-US" sz="2400" dirty="0"/>
                  <a:t>REEDY</a:t>
                </a:r>
                <a:endParaRPr lang="en-US" dirty="0"/>
              </a:p>
              <a:p>
                <a:r>
                  <a:rPr lang="en-US" dirty="0"/>
                  <a:t>Datasets:</a:t>
                </a:r>
              </a:p>
              <a:p>
                <a:pPr lvl="1"/>
                <a:r>
                  <a:rPr lang="en-US" b="1" dirty="0"/>
                  <a:t>40</a:t>
                </a:r>
                <a:r>
                  <a:rPr lang="en-US" dirty="0"/>
                  <a:t> real-world networks from </a:t>
                </a:r>
                <a:r>
                  <a:rPr lang="en-US" b="1" dirty="0"/>
                  <a:t>5</a:t>
                </a:r>
                <a:r>
                  <a:rPr lang="en-US" dirty="0"/>
                  <a:t> public dataset repos.</a:t>
                </a:r>
              </a:p>
              <a:p>
                <a:pPr lvl="1"/>
                <a:r>
                  <a:rPr lang="en-US" dirty="0"/>
                  <a:t>Stanford SNAP, </a:t>
                </a:r>
                <a:r>
                  <a:rPr lang="en-US" altLang="zh-CN" dirty="0"/>
                  <a:t>Network Repository, </a:t>
                </a:r>
                <a:r>
                  <a:rPr lang="en-US" altLang="zh-CN" dirty="0" err="1"/>
                  <a:t>AMiner</a:t>
                </a:r>
                <a:r>
                  <a:rPr lang="en-US" altLang="zh-CN" dirty="0"/>
                  <a:t> scholar, </a:t>
                </a:r>
                <a:br>
                  <a:rPr lang="en-US" altLang="zh-CN" dirty="0"/>
                </a:br>
                <a:r>
                  <a:rPr lang="en-US" altLang="zh-CN" dirty="0"/>
                  <a:t>ASU’ social computing, KONECT Network Collection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5184CC-C30A-4CB3-B103-11CC037295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496" t="-2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76F6B-BF56-4AE1-954E-E3F02905D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1CADE4">
                    <a:lumMod val="20000"/>
                    <a:lumOff val="80000"/>
                  </a:srgbClr>
                </a:solidFill>
              </a:rPr>
              <a:t>SpecGreedy: Unified Dense Subgraph Detection</a:t>
            </a:r>
            <a:endParaRPr lang="en-US" dirty="0">
              <a:solidFill>
                <a:srgbClr val="1CADE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0" name="TextBox 34">
            <a:extLst>
              <a:ext uri="{FF2B5EF4-FFF2-40B4-BE49-F238E27FC236}">
                <a16:creationId xmlns:a16="http://schemas.microsoft.com/office/drawing/2014/main" id="{55439839-284D-440D-9EEC-D814B3BAFE97}"/>
              </a:ext>
            </a:extLst>
          </p:cNvPr>
          <p:cNvSpPr txBox="1"/>
          <p:nvPr/>
        </p:nvSpPr>
        <p:spPr>
          <a:xfrm>
            <a:off x="408654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bg1">
                    <a:lumMod val="75000"/>
                  </a:schemeClr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/>
              <a:t>Introduction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7FFFCC9E-C0EC-4A64-81AC-90B69819D5CC}"/>
              </a:ext>
            </a:extLst>
          </p:cNvPr>
          <p:cNvSpPr txBox="1"/>
          <p:nvPr/>
        </p:nvSpPr>
        <p:spPr>
          <a:xfrm>
            <a:off x="4861661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accent2"/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/>
              <a:t>Experiments</a:t>
            </a:r>
          </a:p>
        </p:txBody>
      </p:sp>
      <p:sp>
        <p:nvSpPr>
          <p:cNvPr id="12" name="TextBox 37">
            <a:extLst>
              <a:ext uri="{FF2B5EF4-FFF2-40B4-BE49-F238E27FC236}">
                <a16:creationId xmlns:a16="http://schemas.microsoft.com/office/drawing/2014/main" id="{5B4E56DA-EBD5-401F-8ADE-364679AA56C1}"/>
              </a:ext>
            </a:extLst>
          </p:cNvPr>
          <p:cNvSpPr txBox="1"/>
          <p:nvPr/>
        </p:nvSpPr>
        <p:spPr>
          <a:xfrm>
            <a:off x="6762513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9D9EB296-4803-4FF3-B392-EEFB716A8132}"/>
              </a:ext>
            </a:extLst>
          </p:cNvPr>
          <p:cNvSpPr txBox="1"/>
          <p:nvPr/>
        </p:nvSpPr>
        <p:spPr>
          <a:xfrm>
            <a:off x="2309505" y="36909"/>
            <a:ext cx="2653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Proposed Method</a:t>
            </a:r>
          </a:p>
        </p:txBody>
      </p:sp>
      <p:pic>
        <p:nvPicPr>
          <p:cNvPr id="14" name="Picture 2" descr="AMiner-AI-Powered Academic Network Mining">
            <a:extLst>
              <a:ext uri="{FF2B5EF4-FFF2-40B4-BE49-F238E27FC236}">
                <a16:creationId xmlns:a16="http://schemas.microsoft.com/office/drawing/2014/main" id="{3C167F01-E23D-41BF-8466-E7AB13365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566" y="5087816"/>
            <a:ext cx="1755427" cy="8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NAP: Stanford Network Analysis Project">
            <a:extLst>
              <a:ext uri="{FF2B5EF4-FFF2-40B4-BE49-F238E27FC236}">
                <a16:creationId xmlns:a16="http://schemas.microsoft.com/office/drawing/2014/main" id="{58957F9D-CA20-4157-8DA9-95D0466B2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04" y="5059491"/>
            <a:ext cx="915481" cy="91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Network Repository - Home | Facebook">
            <a:extLst>
              <a:ext uri="{FF2B5EF4-FFF2-40B4-BE49-F238E27FC236}">
                <a16:creationId xmlns:a16="http://schemas.microsoft.com/office/drawing/2014/main" id="{01311768-84E6-448A-BD29-3332FBAFD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21" y="5065651"/>
            <a:ext cx="794048" cy="8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4F289D-E079-4B48-9156-A928CE2800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62" y="5112967"/>
            <a:ext cx="794048" cy="794048"/>
          </a:xfrm>
          <a:prstGeom prst="rect">
            <a:avLst/>
          </a:prstGeom>
        </p:spPr>
      </p:pic>
      <p:pic>
        <p:nvPicPr>
          <p:cNvPr id="18" name="Picture 22" descr="Tenure-Track Assistant Professor in Environmental Social Sciences ...">
            <a:extLst>
              <a:ext uri="{FF2B5EF4-FFF2-40B4-BE49-F238E27FC236}">
                <a16:creationId xmlns:a16="http://schemas.microsoft.com/office/drawing/2014/main" id="{F1163B30-5615-4400-9CA6-66FC1B57D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336" y="5131570"/>
            <a:ext cx="2569658" cy="71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62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AE37-1143-4D4E-8DA8-D9DB83843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Exp1. Quality-Speed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5EFBF-FDFC-4810-9B1D-0F54C22A5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density</a:t>
            </a:r>
            <a:r>
              <a:rPr lang="en-US" dirty="0"/>
              <a:t> of the detected densest subgraph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7F9E65-2235-4727-8A2A-47C966150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1CADE4">
                    <a:lumMod val="20000"/>
                    <a:lumOff val="80000"/>
                  </a:srgbClr>
                </a:solidFill>
              </a:rPr>
              <a:t>SpecGreedy: Unified Dense Subgraph Detection</a:t>
            </a:r>
            <a:endParaRPr lang="en-US" dirty="0">
              <a:solidFill>
                <a:srgbClr val="1CADE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TextBox 34">
            <a:extLst>
              <a:ext uri="{FF2B5EF4-FFF2-40B4-BE49-F238E27FC236}">
                <a16:creationId xmlns:a16="http://schemas.microsoft.com/office/drawing/2014/main" id="{799E1F9F-2094-4429-A5AC-715B87E1D7B7}"/>
              </a:ext>
            </a:extLst>
          </p:cNvPr>
          <p:cNvSpPr txBox="1"/>
          <p:nvPr/>
        </p:nvSpPr>
        <p:spPr>
          <a:xfrm>
            <a:off x="408654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bg1">
                    <a:lumMod val="75000"/>
                  </a:schemeClr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/>
              <a:t>Introduction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339BF47E-B812-4B83-B23C-9610545E3F03}"/>
              </a:ext>
            </a:extLst>
          </p:cNvPr>
          <p:cNvSpPr txBox="1"/>
          <p:nvPr/>
        </p:nvSpPr>
        <p:spPr>
          <a:xfrm>
            <a:off x="4861661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accent2"/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/>
              <a:t>Experiments</a:t>
            </a:r>
          </a:p>
        </p:txBody>
      </p:sp>
      <p:sp>
        <p:nvSpPr>
          <p:cNvPr id="7" name="TextBox 37">
            <a:extLst>
              <a:ext uri="{FF2B5EF4-FFF2-40B4-BE49-F238E27FC236}">
                <a16:creationId xmlns:a16="http://schemas.microsoft.com/office/drawing/2014/main" id="{AD5A72A6-B00C-4C0D-855D-9EF66182360E}"/>
              </a:ext>
            </a:extLst>
          </p:cNvPr>
          <p:cNvSpPr txBox="1"/>
          <p:nvPr/>
        </p:nvSpPr>
        <p:spPr>
          <a:xfrm>
            <a:off x="6762513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8" name="TextBox 38">
            <a:extLst>
              <a:ext uri="{FF2B5EF4-FFF2-40B4-BE49-F238E27FC236}">
                <a16:creationId xmlns:a16="http://schemas.microsoft.com/office/drawing/2014/main" id="{58761277-4A59-481E-8C7B-6DE70FCA2CF7}"/>
              </a:ext>
            </a:extLst>
          </p:cNvPr>
          <p:cNvSpPr txBox="1"/>
          <p:nvPr/>
        </p:nvSpPr>
        <p:spPr>
          <a:xfrm>
            <a:off x="2309505" y="36909"/>
            <a:ext cx="2653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Proposed Method</a:t>
            </a:r>
          </a:p>
        </p:txBody>
      </p:sp>
      <p:pic>
        <p:nvPicPr>
          <p:cNvPr id="14" name="Content Placeholder 6">
            <a:extLst>
              <a:ext uri="{FF2B5EF4-FFF2-40B4-BE49-F238E27FC236}">
                <a16:creationId xmlns:a16="http://schemas.microsoft.com/office/drawing/2014/main" id="{3E7FA12C-C274-47F2-B469-22E88CEE09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" t="3511" r="10186" b="3027"/>
          <a:stretch/>
        </p:blipFill>
        <p:spPr>
          <a:xfrm>
            <a:off x="1956391" y="2035487"/>
            <a:ext cx="4519596" cy="37383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935AD0-8307-41F9-86B5-AFF22E59780D}"/>
                  </a:ext>
                </a:extLst>
              </p:cNvPr>
              <p:cNvSpPr txBox="1"/>
              <p:nvPr/>
            </p:nvSpPr>
            <p:spPr>
              <a:xfrm rot="19384561">
                <a:off x="6247058" y="3612251"/>
                <a:ext cx="2299979" cy="954107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𝟕𝟕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denser</a:t>
                </a:r>
                <a:r>
                  <a:rPr lang="en-US" sz="2800" dirty="0">
                    <a:solidFill>
                      <a:schemeClr val="tx1"/>
                    </a:solidFill>
                  </a:rPr>
                  <a:t> than </a:t>
                </a:r>
                <a:r>
                  <a:rPr lang="en-US" sz="2800" b="1" dirty="0" err="1">
                    <a:solidFill>
                      <a:schemeClr val="tx1"/>
                    </a:solidFill>
                  </a:rPr>
                  <a:t>SpokEn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935AD0-8307-41F9-86B5-AFF22E597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84561">
                <a:off x="6247058" y="3612251"/>
                <a:ext cx="2299979" cy="954107"/>
              </a:xfrm>
              <a:prstGeom prst="rect">
                <a:avLst/>
              </a:prstGeom>
              <a:blipFill>
                <a:blip r:embed="rId4"/>
                <a:stretch>
                  <a:fillRect t="-557" r="-2233" b="-4457"/>
                </a:stretch>
              </a:blip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437004-895B-4DD3-9EE0-010102BA516E}"/>
                  </a:ext>
                </a:extLst>
              </p:cNvPr>
              <p:cNvSpPr txBox="1"/>
              <p:nvPr/>
            </p:nvSpPr>
            <p:spPr>
              <a:xfrm rot="19453367">
                <a:off x="6022488" y="2324489"/>
                <a:ext cx="2449612" cy="954107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𝟐𝟔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denser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than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Greedy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437004-895B-4DD3-9EE0-010102BA5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53367">
                <a:off x="6022488" y="2324489"/>
                <a:ext cx="2449612" cy="954107"/>
              </a:xfrm>
              <a:prstGeom prst="rect">
                <a:avLst/>
              </a:prstGeom>
              <a:blipFill>
                <a:blip r:embed="rId5"/>
                <a:stretch>
                  <a:fillRect t="-5691" b="-2168"/>
                </a:stretch>
              </a:blip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08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CEC49-2BCF-48D2-A65D-B16C9F90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Exp1. Quality-Speed Test (cont.)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11EED6-81CF-49D4-98B7-1BFC868A8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1CADE4">
                    <a:lumMod val="20000"/>
                    <a:lumOff val="80000"/>
                  </a:srgbClr>
                </a:solidFill>
              </a:rPr>
              <a:t>SpecGreedy: Unified Dense Subgraph Detection</a:t>
            </a:r>
            <a:endParaRPr lang="en-US" dirty="0">
              <a:solidFill>
                <a:srgbClr val="1CADE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E88268-3757-4A96-AC31-9228C61E6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" y="1340769"/>
            <a:ext cx="8061960" cy="4741054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speed-up</a:t>
            </a:r>
            <a:r>
              <a:rPr lang="en-US" dirty="0"/>
              <a:t> for detecting the densest subgraph</a:t>
            </a:r>
          </a:p>
          <a:p>
            <a:pPr lvl="1"/>
            <a:r>
              <a:rPr lang="en-US" dirty="0" err="1"/>
              <a:t>Spec</a:t>
            </a:r>
            <a:r>
              <a:rPr lang="en-US" altLang="zh-CN" dirty="0" err="1"/>
              <a:t>Greedy</a:t>
            </a:r>
            <a:r>
              <a:rPr lang="en-US" altLang="zh-CN" dirty="0"/>
              <a:t> vs. Greedy</a:t>
            </a:r>
            <a:r>
              <a:rPr lang="en-US" dirty="0"/>
              <a:t> </a:t>
            </a:r>
          </a:p>
        </p:txBody>
      </p:sp>
      <p:sp>
        <p:nvSpPr>
          <p:cNvPr id="10" name="TextBox 34">
            <a:extLst>
              <a:ext uri="{FF2B5EF4-FFF2-40B4-BE49-F238E27FC236}">
                <a16:creationId xmlns:a16="http://schemas.microsoft.com/office/drawing/2014/main" id="{378822DA-C013-4E40-8F7F-4F454F7C3AE3}"/>
              </a:ext>
            </a:extLst>
          </p:cNvPr>
          <p:cNvSpPr txBox="1"/>
          <p:nvPr/>
        </p:nvSpPr>
        <p:spPr>
          <a:xfrm>
            <a:off x="408654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bg1">
                    <a:lumMod val="75000"/>
                  </a:schemeClr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/>
              <a:t>Introduction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B202228C-7F75-4D3E-BE87-C61A995F44BE}"/>
              </a:ext>
            </a:extLst>
          </p:cNvPr>
          <p:cNvSpPr txBox="1"/>
          <p:nvPr/>
        </p:nvSpPr>
        <p:spPr>
          <a:xfrm>
            <a:off x="4861661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accent2"/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/>
              <a:t>Experiments</a:t>
            </a:r>
          </a:p>
        </p:txBody>
      </p:sp>
      <p:sp>
        <p:nvSpPr>
          <p:cNvPr id="12" name="TextBox 37">
            <a:extLst>
              <a:ext uri="{FF2B5EF4-FFF2-40B4-BE49-F238E27FC236}">
                <a16:creationId xmlns:a16="http://schemas.microsoft.com/office/drawing/2014/main" id="{5B70055E-59D7-46DC-B6F6-D07EAE336B3A}"/>
              </a:ext>
            </a:extLst>
          </p:cNvPr>
          <p:cNvSpPr txBox="1"/>
          <p:nvPr/>
        </p:nvSpPr>
        <p:spPr>
          <a:xfrm>
            <a:off x="6762513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5A767EA5-D8CC-4B16-9E22-E49D3AA42573}"/>
              </a:ext>
            </a:extLst>
          </p:cNvPr>
          <p:cNvSpPr txBox="1"/>
          <p:nvPr/>
        </p:nvSpPr>
        <p:spPr>
          <a:xfrm>
            <a:off x="2309505" y="36909"/>
            <a:ext cx="2653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Proposed Method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B9547A-46BA-4AFE-BC7E-E892C4481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288" y="2549310"/>
            <a:ext cx="3766936" cy="32415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FA1536-CFFF-489E-A6C5-AB6D70B6F3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5" r="13143"/>
          <a:stretch/>
        </p:blipFill>
        <p:spPr>
          <a:xfrm>
            <a:off x="630513" y="2549310"/>
            <a:ext cx="3560132" cy="32415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3B1E864-DFF0-41DD-B044-DF5942A0CDA9}"/>
                  </a:ext>
                </a:extLst>
              </p:cNvPr>
              <p:cNvSpPr txBox="1"/>
              <p:nvPr/>
            </p:nvSpPr>
            <p:spPr>
              <a:xfrm>
                <a:off x="2848039" y="3337514"/>
                <a:ext cx="3656499" cy="523220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𝟓𝟖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faster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3B1E864-DFF0-41DD-B044-DF5942A0C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039" y="3337514"/>
                <a:ext cx="3656499" cy="523220"/>
              </a:xfrm>
              <a:prstGeom prst="rect">
                <a:avLst/>
              </a:prstGeom>
              <a:blipFill>
                <a:blip r:embed="rId5"/>
                <a:stretch>
                  <a:fillRect t="-6522" b="-27174"/>
                </a:stretch>
              </a:blip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AD8A91B-7319-41AC-89AE-F966F12AB1A4}"/>
              </a:ext>
            </a:extLst>
          </p:cNvPr>
          <p:cNvSpPr/>
          <p:nvPr/>
        </p:nvSpPr>
        <p:spPr>
          <a:xfrm>
            <a:off x="7590971" y="2549310"/>
            <a:ext cx="922516" cy="145663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5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CEC49-2BCF-48D2-A65D-B16C9F90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Exp2. Parameter Test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E88268-3757-4A96-AC31-9228C61E6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Optimal graph spectral for the densest subgraph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11EED6-81CF-49D4-98B7-1BFC868A8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1CADE4">
                    <a:lumMod val="20000"/>
                    <a:lumOff val="80000"/>
                  </a:srgbClr>
                </a:solidFill>
              </a:rPr>
              <a:t>SpecGreedy: Unified Dense Subgraph Detection</a:t>
            </a:r>
            <a:endParaRPr lang="en-US" dirty="0">
              <a:solidFill>
                <a:srgbClr val="1CADE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0" name="TextBox 34">
            <a:extLst>
              <a:ext uri="{FF2B5EF4-FFF2-40B4-BE49-F238E27FC236}">
                <a16:creationId xmlns:a16="http://schemas.microsoft.com/office/drawing/2014/main" id="{378822DA-C013-4E40-8F7F-4F454F7C3AE3}"/>
              </a:ext>
            </a:extLst>
          </p:cNvPr>
          <p:cNvSpPr txBox="1"/>
          <p:nvPr/>
        </p:nvSpPr>
        <p:spPr>
          <a:xfrm>
            <a:off x="408654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bg1">
                    <a:lumMod val="75000"/>
                  </a:schemeClr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/>
              <a:t>Introduction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B202228C-7F75-4D3E-BE87-C61A995F44BE}"/>
              </a:ext>
            </a:extLst>
          </p:cNvPr>
          <p:cNvSpPr txBox="1"/>
          <p:nvPr/>
        </p:nvSpPr>
        <p:spPr>
          <a:xfrm>
            <a:off x="4861661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accent2"/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/>
              <a:t>Experiments</a:t>
            </a:r>
          </a:p>
        </p:txBody>
      </p:sp>
      <p:sp>
        <p:nvSpPr>
          <p:cNvPr id="12" name="TextBox 37">
            <a:extLst>
              <a:ext uri="{FF2B5EF4-FFF2-40B4-BE49-F238E27FC236}">
                <a16:creationId xmlns:a16="http://schemas.microsoft.com/office/drawing/2014/main" id="{5B70055E-59D7-46DC-B6F6-D07EAE336B3A}"/>
              </a:ext>
            </a:extLst>
          </p:cNvPr>
          <p:cNvSpPr txBox="1"/>
          <p:nvPr/>
        </p:nvSpPr>
        <p:spPr>
          <a:xfrm>
            <a:off x="6762513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5A767EA5-D8CC-4B16-9E22-E49D3AA42573}"/>
              </a:ext>
            </a:extLst>
          </p:cNvPr>
          <p:cNvSpPr txBox="1"/>
          <p:nvPr/>
        </p:nvSpPr>
        <p:spPr>
          <a:xfrm>
            <a:off x="2309505" y="36909"/>
            <a:ext cx="2653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Proposed Method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8FE7CD-1EDD-43F7-8BBE-4362F7F64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79" y="1995727"/>
            <a:ext cx="5337307" cy="401137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0511DF4-6056-4800-8D00-4FDE8C4BFD28}"/>
              </a:ext>
            </a:extLst>
          </p:cNvPr>
          <p:cNvCxnSpPr>
            <a:cxnSpLocks/>
          </p:cNvCxnSpPr>
          <p:nvPr/>
        </p:nvCxnSpPr>
        <p:spPr>
          <a:xfrm flipH="1">
            <a:off x="3657834" y="4066932"/>
            <a:ext cx="964498" cy="81948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1A5F0D6-A98D-40A6-9C77-E5FAAC5F78AF}"/>
              </a:ext>
            </a:extLst>
          </p:cNvPr>
          <p:cNvCxnSpPr>
            <a:cxnSpLocks/>
          </p:cNvCxnSpPr>
          <p:nvPr/>
        </p:nvCxnSpPr>
        <p:spPr>
          <a:xfrm flipH="1" flipV="1">
            <a:off x="6531086" y="4870286"/>
            <a:ext cx="543482" cy="37548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141C566-15CC-44E0-B5E9-D1BDAC84231F}"/>
                  </a:ext>
                </a:extLst>
              </p:cNvPr>
              <p:cNvSpPr/>
              <p:nvPr/>
            </p:nvSpPr>
            <p:spPr>
              <a:xfrm>
                <a:off x="7050592" y="4897659"/>
                <a:ext cx="175182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Algo. Parameter: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141C566-15CC-44E0-B5E9-D1BDAC8423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592" y="4897659"/>
                <a:ext cx="1751826" cy="646331"/>
              </a:xfrm>
              <a:prstGeom prst="rect">
                <a:avLst/>
              </a:prstGeom>
              <a:blipFill>
                <a:blip r:embed="rId4"/>
                <a:stretch>
                  <a:fillRect l="-3136" t="-4717"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9D567D-2974-4BE1-A1C9-949437052C83}"/>
                  </a:ext>
                </a:extLst>
              </p:cNvPr>
              <p:cNvSpPr txBox="1"/>
              <p:nvPr/>
            </p:nvSpPr>
            <p:spPr>
              <a:xfrm>
                <a:off x="5705449" y="2801112"/>
                <a:ext cx="18556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9D567D-2974-4BE1-A1C9-949437052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449" y="2801112"/>
                <a:ext cx="185564" cy="276999"/>
              </a:xfrm>
              <a:prstGeom prst="rect">
                <a:avLst/>
              </a:prstGeom>
              <a:blipFill>
                <a:blip r:embed="rId5"/>
                <a:stretch>
                  <a:fillRect l="-33333" r="-30000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27AE78E-BC08-44F7-81FD-A98AE2B102C4}"/>
              </a:ext>
            </a:extLst>
          </p:cNvPr>
          <p:cNvSpPr txBox="1"/>
          <p:nvPr/>
        </p:nvSpPr>
        <p:spPr>
          <a:xfrm rot="20253263">
            <a:off x="4650006" y="2771929"/>
            <a:ext cx="4077972" cy="9541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Few top-</a:t>
            </a:r>
            <a:r>
              <a:rPr lang="en-US" sz="2800" b="1" dirty="0">
                <a:solidFill>
                  <a:srgbClr val="C00000"/>
                </a:solidFill>
              </a:rPr>
              <a:t>k</a:t>
            </a:r>
            <a:r>
              <a:rPr lang="en-US" sz="2800" b="1" dirty="0">
                <a:solidFill>
                  <a:schemeClr val="tx1"/>
                </a:solidFill>
              </a:rPr>
              <a:t> singular vectors for most networks </a:t>
            </a:r>
          </a:p>
        </p:txBody>
      </p:sp>
    </p:spTree>
    <p:extLst>
      <p:ext uri="{BB962C8B-B14F-4D97-AF65-F5344CB8AC3E}">
        <p14:creationId xmlns:p14="http://schemas.microsoft.com/office/powerpoint/2010/main" val="171015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CEC49-2BCF-48D2-A65D-B16C9F90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Exp3. Effectiveness Test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E88268-3757-4A96-AC31-9228C61E6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Contrast dense </a:t>
            </a:r>
            <a:r>
              <a:rPr lang="en-US" dirty="0"/>
              <a:t>subgraphs in dynamic graph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11EED6-81CF-49D4-98B7-1BFC868A8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1CADE4">
                    <a:lumMod val="20000"/>
                    <a:lumOff val="80000"/>
                  </a:srgbClr>
                </a:solidFill>
              </a:rPr>
              <a:t>SpecGreedy: Unified Dense Subgraph Detection</a:t>
            </a:r>
            <a:endParaRPr lang="en-US" dirty="0">
              <a:solidFill>
                <a:srgbClr val="1CADE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0" name="TextBox 34">
            <a:extLst>
              <a:ext uri="{FF2B5EF4-FFF2-40B4-BE49-F238E27FC236}">
                <a16:creationId xmlns:a16="http://schemas.microsoft.com/office/drawing/2014/main" id="{378822DA-C013-4E40-8F7F-4F454F7C3AE3}"/>
              </a:ext>
            </a:extLst>
          </p:cNvPr>
          <p:cNvSpPr txBox="1"/>
          <p:nvPr/>
        </p:nvSpPr>
        <p:spPr>
          <a:xfrm>
            <a:off x="408654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bg1">
                    <a:lumMod val="75000"/>
                  </a:schemeClr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/>
              <a:t>Introduction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B202228C-7F75-4D3E-BE87-C61A995F44BE}"/>
              </a:ext>
            </a:extLst>
          </p:cNvPr>
          <p:cNvSpPr txBox="1"/>
          <p:nvPr/>
        </p:nvSpPr>
        <p:spPr>
          <a:xfrm>
            <a:off x="4861661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accent2"/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/>
              <a:t>Experiments</a:t>
            </a:r>
          </a:p>
        </p:txBody>
      </p:sp>
      <p:sp>
        <p:nvSpPr>
          <p:cNvPr id="12" name="TextBox 37">
            <a:extLst>
              <a:ext uri="{FF2B5EF4-FFF2-40B4-BE49-F238E27FC236}">
                <a16:creationId xmlns:a16="http://schemas.microsoft.com/office/drawing/2014/main" id="{5B70055E-59D7-46DC-B6F6-D07EAE336B3A}"/>
              </a:ext>
            </a:extLst>
          </p:cNvPr>
          <p:cNvSpPr txBox="1"/>
          <p:nvPr/>
        </p:nvSpPr>
        <p:spPr>
          <a:xfrm>
            <a:off x="6762513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5A767EA5-D8CC-4B16-9E22-E49D3AA42573}"/>
              </a:ext>
            </a:extLst>
          </p:cNvPr>
          <p:cNvSpPr txBox="1"/>
          <p:nvPr/>
        </p:nvSpPr>
        <p:spPr>
          <a:xfrm>
            <a:off x="2309505" y="36909"/>
            <a:ext cx="2653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Proposed Method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C80F0-281D-4448-893D-C21DAC1CD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48" y="1983755"/>
            <a:ext cx="4773911" cy="39436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19BACD6-87C3-44C6-BFB7-D78DAD88F3A1}"/>
              </a:ext>
            </a:extLst>
          </p:cNvPr>
          <p:cNvSpPr/>
          <p:nvPr/>
        </p:nvSpPr>
        <p:spPr>
          <a:xfrm>
            <a:off x="5303234" y="4144758"/>
            <a:ext cx="3461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HelveticaNeue-CondensedBold"/>
              </a:rPr>
              <a:t>Brain network and Disease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08A236-6E91-4A86-84A6-C01165F19DCC}"/>
              </a:ext>
            </a:extLst>
          </p:cNvPr>
          <p:cNvSpPr/>
          <p:nvPr/>
        </p:nvSpPr>
        <p:spPr>
          <a:xfrm>
            <a:off x="4861661" y="1847269"/>
            <a:ext cx="2877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HelveticaNeue-CondensedBold"/>
              </a:rPr>
              <a:t>Neurology &amp; Medicine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7" name="Picture 2" descr="“DBLP”的图片搜索结果">
            <a:extLst>
              <a:ext uri="{FF2B5EF4-FFF2-40B4-BE49-F238E27FC236}">
                <a16:creationId xmlns:a16="http://schemas.microsoft.com/office/drawing/2014/main" id="{15355D46-3A8E-429F-8DDD-571AC9988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0" y="2155859"/>
            <a:ext cx="656631" cy="65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62A4F2-3BA5-4B7C-A09A-7262F6986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4469" y="4573124"/>
            <a:ext cx="2681066" cy="171726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6244E5-EEAA-44FE-8341-4AF78C74C0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469" y="2303009"/>
            <a:ext cx="2613612" cy="176127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D62E50-991A-402B-AA62-4D85532552C8}"/>
              </a:ext>
            </a:extLst>
          </p:cNvPr>
          <p:cNvSpPr/>
          <p:nvPr/>
        </p:nvSpPr>
        <p:spPr>
          <a:xfrm>
            <a:off x="2730611" y="3183644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HelveticaNeue-CondensedBold"/>
              </a:rPr>
              <a:t>Physics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2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CEC49-2BCF-48D2-A65D-B16C9F90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Exp4. Scalability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AEE88268-3757-4A96-AC31-9228C61E67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Time complexity: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altLang="zh-CN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r>
                              <a:rPr lang="en-US" altLang="zh-CN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altLang="zh-CN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en-US" altLang="zh-CN" sz="24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240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40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d>
                            <m:func>
                              <m:funcPr>
                                <m:ctrlPr>
                                  <a:rPr lang="en-US" altLang="zh-CN" sz="2400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400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2400" i="1" dirty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CN" sz="240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400" i="1" dirty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 lang="en-US" altLang="zh-CN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Linear scalable with the size of the graph </a:t>
                </a: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AEE88268-3757-4A96-AC31-9228C61E6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496" t="-1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11EED6-81CF-49D4-98B7-1BFC868A8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1CADE4">
                    <a:lumMod val="20000"/>
                    <a:lumOff val="80000"/>
                  </a:srgbClr>
                </a:solidFill>
              </a:rPr>
              <a:t>SpecGreedy: Unified Dense Subgraph Detection</a:t>
            </a:r>
            <a:endParaRPr lang="en-US" dirty="0">
              <a:solidFill>
                <a:srgbClr val="1CADE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0" name="TextBox 34">
            <a:extLst>
              <a:ext uri="{FF2B5EF4-FFF2-40B4-BE49-F238E27FC236}">
                <a16:creationId xmlns:a16="http://schemas.microsoft.com/office/drawing/2014/main" id="{378822DA-C013-4E40-8F7F-4F454F7C3AE3}"/>
              </a:ext>
            </a:extLst>
          </p:cNvPr>
          <p:cNvSpPr txBox="1"/>
          <p:nvPr/>
        </p:nvSpPr>
        <p:spPr>
          <a:xfrm>
            <a:off x="408654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bg1">
                    <a:lumMod val="75000"/>
                  </a:schemeClr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/>
              <a:t>Introduction</a:t>
            </a: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B202228C-7F75-4D3E-BE87-C61A995F44BE}"/>
              </a:ext>
            </a:extLst>
          </p:cNvPr>
          <p:cNvSpPr txBox="1"/>
          <p:nvPr/>
        </p:nvSpPr>
        <p:spPr>
          <a:xfrm>
            <a:off x="4861661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accent2"/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/>
              <a:t>Experiments</a:t>
            </a:r>
          </a:p>
        </p:txBody>
      </p:sp>
      <p:sp>
        <p:nvSpPr>
          <p:cNvPr id="12" name="TextBox 37">
            <a:extLst>
              <a:ext uri="{FF2B5EF4-FFF2-40B4-BE49-F238E27FC236}">
                <a16:creationId xmlns:a16="http://schemas.microsoft.com/office/drawing/2014/main" id="{5B70055E-59D7-46DC-B6F6-D07EAE336B3A}"/>
              </a:ext>
            </a:extLst>
          </p:cNvPr>
          <p:cNvSpPr txBox="1"/>
          <p:nvPr/>
        </p:nvSpPr>
        <p:spPr>
          <a:xfrm>
            <a:off x="6762513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5A767EA5-D8CC-4B16-9E22-E49D3AA42573}"/>
              </a:ext>
            </a:extLst>
          </p:cNvPr>
          <p:cNvSpPr txBox="1"/>
          <p:nvPr/>
        </p:nvSpPr>
        <p:spPr>
          <a:xfrm>
            <a:off x="2309505" y="36909"/>
            <a:ext cx="2653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Proposed Method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157344-2225-47F4-92F5-F1136EFE33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80899"/>
            <a:ext cx="3486150" cy="29992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257973-4DDF-4CDD-BE82-436AFE5D91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48" y="2580900"/>
            <a:ext cx="3531851" cy="299922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0165130-FE5E-4476-9118-B21F7C0F672D}"/>
              </a:ext>
            </a:extLst>
          </p:cNvPr>
          <p:cNvGrpSpPr/>
          <p:nvPr/>
        </p:nvGrpSpPr>
        <p:grpSpPr>
          <a:xfrm>
            <a:off x="6863586" y="5914979"/>
            <a:ext cx="1528732" cy="462139"/>
            <a:chOff x="7030771" y="5875972"/>
            <a:chExt cx="1811206" cy="568764"/>
          </a:xfrm>
        </p:grpSpPr>
        <p:pic>
          <p:nvPicPr>
            <p:cNvPr id="16" name="Picture 2" descr="AMiner-AI-Powered Academic Network Mining">
              <a:extLst>
                <a:ext uri="{FF2B5EF4-FFF2-40B4-BE49-F238E27FC236}">
                  <a16:creationId xmlns:a16="http://schemas.microsoft.com/office/drawing/2014/main" id="{8C5BBB18-66E1-4DE4-A304-4C79DC193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771" y="5875972"/>
              <a:ext cx="1218780" cy="568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E9FB121-9843-4B39-AB24-57F0D56A4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66162" y="5886835"/>
              <a:ext cx="575815" cy="45127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3BE0389-7CAF-4BE8-A1CB-EE239DD499F3}"/>
                  </a:ext>
                </a:extLst>
              </p:cNvPr>
              <p:cNvSpPr/>
              <p:nvPr/>
            </p:nvSpPr>
            <p:spPr>
              <a:xfrm>
                <a:off x="542763" y="5949045"/>
                <a:ext cx="3658694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/>
                  <a:t>: max-size candidate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altLang="zh-CN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altLang="zh-CN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altLang="zh-CN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altLang="zh-CN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zh-CN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3BE0389-7CAF-4BE8-A1CB-EE239DD499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63" y="5949045"/>
                <a:ext cx="3658694" cy="404983"/>
              </a:xfrm>
              <a:prstGeom prst="rect">
                <a:avLst/>
              </a:prstGeom>
              <a:blipFill>
                <a:blip r:embed="rId8"/>
                <a:stretch>
                  <a:fillRect t="-3030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804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0881C-082A-4EE7-9CBB-2BD287C1E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64E2AC-25B1-4ACC-9660-1F744A61A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1CADE4">
                    <a:lumMod val="20000"/>
                    <a:lumOff val="80000"/>
                  </a:srgbClr>
                </a:solidFill>
              </a:rPr>
              <a:t>SpecGreedy: Unified Dense Subgraph Detection</a:t>
            </a:r>
            <a:endParaRPr lang="en-US" dirty="0">
              <a:solidFill>
                <a:srgbClr val="1CADE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TextBox 34">
            <a:extLst>
              <a:ext uri="{FF2B5EF4-FFF2-40B4-BE49-F238E27FC236}">
                <a16:creationId xmlns:a16="http://schemas.microsoft.com/office/drawing/2014/main" id="{0E404836-468C-4D84-81AF-5EA1FD614150}"/>
              </a:ext>
            </a:extLst>
          </p:cNvPr>
          <p:cNvSpPr txBox="1"/>
          <p:nvPr/>
        </p:nvSpPr>
        <p:spPr>
          <a:xfrm>
            <a:off x="408654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bg1">
                    <a:lumMod val="75000"/>
                  </a:schemeClr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/>
              <a:t>Introduction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26BE2EBD-4670-4E13-B724-68131EE99F4B}"/>
              </a:ext>
            </a:extLst>
          </p:cNvPr>
          <p:cNvSpPr txBox="1"/>
          <p:nvPr/>
        </p:nvSpPr>
        <p:spPr>
          <a:xfrm>
            <a:off x="4861661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accent2"/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/>
              <a:t>Experiments</a:t>
            </a:r>
          </a:p>
        </p:txBody>
      </p:sp>
      <p:sp>
        <p:nvSpPr>
          <p:cNvPr id="7" name="TextBox 37">
            <a:extLst>
              <a:ext uri="{FF2B5EF4-FFF2-40B4-BE49-F238E27FC236}">
                <a16:creationId xmlns:a16="http://schemas.microsoft.com/office/drawing/2014/main" id="{08C82184-8557-480D-9CA8-7084BA695DB4}"/>
              </a:ext>
            </a:extLst>
          </p:cNvPr>
          <p:cNvSpPr txBox="1"/>
          <p:nvPr/>
        </p:nvSpPr>
        <p:spPr>
          <a:xfrm>
            <a:off x="6762513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8" name="TextBox 38">
            <a:extLst>
              <a:ext uri="{FF2B5EF4-FFF2-40B4-BE49-F238E27FC236}">
                <a16:creationId xmlns:a16="http://schemas.microsoft.com/office/drawing/2014/main" id="{F63BA3D7-6442-45BB-84C9-E908559CFA26}"/>
              </a:ext>
            </a:extLst>
          </p:cNvPr>
          <p:cNvSpPr txBox="1"/>
          <p:nvPr/>
        </p:nvSpPr>
        <p:spPr>
          <a:xfrm>
            <a:off x="2309505" y="36909"/>
            <a:ext cx="2653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Proposed Method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95E10FF-2D09-4747-AE3F-ABBC00493D83}"/>
              </a:ext>
            </a:extLst>
          </p:cNvPr>
          <p:cNvGrpSpPr/>
          <p:nvPr/>
        </p:nvGrpSpPr>
        <p:grpSpPr>
          <a:xfrm>
            <a:off x="1105557" y="1801586"/>
            <a:ext cx="7185688" cy="2768599"/>
            <a:chOff x="888144" y="1816100"/>
            <a:chExt cx="7185688" cy="276859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B567E4-6D3E-4B62-997A-B6F8A12EE676}"/>
                </a:ext>
              </a:extLst>
            </p:cNvPr>
            <p:cNvSpPr/>
            <p:nvPr/>
          </p:nvSpPr>
          <p:spPr>
            <a:xfrm>
              <a:off x="888144" y="1816100"/>
              <a:ext cx="7185687" cy="2766798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23F6B00-29CA-4799-B1D0-B7039E647CEF}"/>
                </a:ext>
              </a:extLst>
            </p:cNvPr>
            <p:cNvGrpSpPr/>
            <p:nvPr/>
          </p:nvGrpSpPr>
          <p:grpSpPr>
            <a:xfrm>
              <a:off x="990559" y="1915446"/>
              <a:ext cx="7083273" cy="2669253"/>
              <a:chOff x="1074910" y="1500556"/>
              <a:chExt cx="6866272" cy="2599480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8B7EEF-677D-49AD-BA06-D16120BC3F28}"/>
                  </a:ext>
                </a:extLst>
              </p:cNvPr>
              <p:cNvSpPr txBox="1"/>
              <p:nvPr/>
            </p:nvSpPr>
            <p:spPr>
              <a:xfrm>
                <a:off x="1514326" y="2007155"/>
                <a:ext cx="6426856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2600" b="1" i="1" dirty="0">
                    <a:solidFill>
                      <a:srgbClr val="C00000"/>
                    </a:solidFill>
                    <a:latin typeface="Calibri" panose="020F0502020204030204"/>
                  </a:rPr>
                  <a:t>Faster</a:t>
                </a:r>
                <a:r>
                  <a:rPr lang="en-US" sz="2600" b="1" i="1" dirty="0">
                    <a:solidFill>
                      <a:prstClr val="black"/>
                    </a:solidFill>
                    <a:latin typeface="Calibri" panose="020F0502020204030204"/>
                  </a:rPr>
                  <a:t>: 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detects </a:t>
                </a:r>
                <a:r>
                  <a:rPr lang="en-US" sz="2600" dirty="0">
                    <a:solidFill>
                      <a:prstClr val="black"/>
                    </a:solidFill>
                  </a:rPr>
                  <a:t>the 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high-quality the </a:t>
                </a:r>
                <a:r>
                  <a:rPr lang="en-US" sz="2600" dirty="0">
                    <a:solidFill>
                      <a:prstClr val="black"/>
                    </a:solidFill>
                    <a:latin typeface="Calibri" panose="020F0502020204030204"/>
                  </a:rPr>
                  <a:t>densest subgraphs faster than the Greedy algo.</a:t>
                </a:r>
                <a:endParaRPr kumimoji="0" lang="en-US" sz="2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>
                  <a:defRPr/>
                </a:pPr>
                <a:r>
                  <a:rPr kumimoji="0" lang="en-US" sz="2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Effective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detects the contrast </a:t>
                </a:r>
                <a:r>
                  <a:rPr lang="en-US" sz="2600" dirty="0">
                    <a:solidFill>
                      <a:prstClr val="black"/>
                    </a:solidFill>
                    <a:latin typeface="Calibri" panose="020F0502020204030204"/>
                  </a:rPr>
                  <a:t>dense subgraph </a:t>
                </a:r>
                <a:r>
                  <a:rPr lang="en-US" sz="2600" dirty="0">
                    <a:solidFill>
                      <a:prstClr val="black"/>
                    </a:solidFill>
                  </a:rPr>
                  <a:t>pattern</a:t>
                </a:r>
                <a:r>
                  <a:rPr lang="en-US" sz="2600" dirty="0">
                    <a:solidFill>
                      <a:prstClr val="black"/>
                    </a:solidFill>
                    <a:latin typeface="Calibri" panose="020F0502020204030204"/>
                  </a:rPr>
                  <a:t> in scholar co-authorship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600" b="1" i="1" dirty="0">
                    <a:solidFill>
                      <a:srgbClr val="C00000"/>
                    </a:solidFill>
                    <a:latin typeface="Calibri" panose="020F0502020204030204"/>
                  </a:rPr>
                  <a:t>Scalable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runs linearly w.r.t graph size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105F39F-8162-434A-96D2-E211D998DCC9}"/>
                  </a:ext>
                </a:extLst>
              </p:cNvPr>
              <p:cNvGrpSpPr/>
              <p:nvPr/>
            </p:nvGrpSpPr>
            <p:grpSpPr>
              <a:xfrm>
                <a:off x="1236735" y="2111186"/>
                <a:ext cx="305887" cy="1860128"/>
                <a:chOff x="1236735" y="2111186"/>
                <a:chExt cx="305887" cy="186012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7133468-50A2-48DA-969E-D6086C7B5322}"/>
                    </a:ext>
                  </a:extLst>
                </p:cNvPr>
                <p:cNvSpPr/>
                <p:nvPr/>
              </p:nvSpPr>
              <p:spPr>
                <a:xfrm>
                  <a:off x="1239417" y="2910939"/>
                  <a:ext cx="292528" cy="30970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C49E35D-2744-4778-AFFE-81C3AAEB3B2B}"/>
                    </a:ext>
                  </a:extLst>
                </p:cNvPr>
                <p:cNvSpPr/>
                <p:nvPr/>
              </p:nvSpPr>
              <p:spPr>
                <a:xfrm>
                  <a:off x="1250094" y="2111186"/>
                  <a:ext cx="292528" cy="30970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04FDB103-40F5-4C44-ABAA-94862F030DCE}"/>
                    </a:ext>
                  </a:extLst>
                </p:cNvPr>
                <p:cNvSpPr/>
                <p:nvPr/>
              </p:nvSpPr>
              <p:spPr>
                <a:xfrm>
                  <a:off x="1236735" y="3661612"/>
                  <a:ext cx="292528" cy="30970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FED11B-0266-4B46-A2C1-49A11584A7AA}"/>
                  </a:ext>
                </a:extLst>
              </p:cNvPr>
              <p:cNvSpPr txBox="1"/>
              <p:nvPr/>
            </p:nvSpPr>
            <p:spPr>
              <a:xfrm>
                <a:off x="1074910" y="1500556"/>
                <a:ext cx="6866271" cy="47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Properties of </a:t>
                </a:r>
                <a:r>
                  <a:rPr kumimoji="0" 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PEC</a:t>
                </a:r>
                <a:r>
                  <a:rPr kumimoji="0" 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REEDY</a:t>
                </a:r>
                <a:r>
                  <a:rPr kumimoji="0" 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</p:txBody>
          </p:sp>
        </p:grpSp>
        <p:pic>
          <p:nvPicPr>
            <p:cNvPr id="18" name="Picture 4" descr="Image result for checkmark">
              <a:extLst>
                <a:ext uri="{FF2B5EF4-FFF2-40B4-BE49-F238E27FC236}">
                  <a16:creationId xmlns:a16="http://schemas.microsoft.com/office/drawing/2014/main" id="{03C4947F-964A-4213-91D1-E1A4E3CF80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679" y="2451139"/>
              <a:ext cx="409996" cy="388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Image result for checkmark">
              <a:extLst>
                <a:ext uri="{FF2B5EF4-FFF2-40B4-BE49-F238E27FC236}">
                  <a16:creationId xmlns:a16="http://schemas.microsoft.com/office/drawing/2014/main" id="{5C77E439-995F-482C-971F-EA678B3A69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889" y="3233312"/>
              <a:ext cx="409996" cy="388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Image result for checkmark">
              <a:extLst>
                <a:ext uri="{FF2B5EF4-FFF2-40B4-BE49-F238E27FC236}">
                  <a16:creationId xmlns:a16="http://schemas.microsoft.com/office/drawing/2014/main" id="{17A677BB-37CD-4CE9-98AF-1D3AA9840A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889" y="4037012"/>
              <a:ext cx="409996" cy="388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8119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1E00-59F1-4D10-94C4-68F9140CD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23B52-DD3A-4077-B57F-DDD9915EB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Introduction</a:t>
            </a:r>
          </a:p>
          <a:p>
            <a:r>
              <a:rPr lang="en-US" sz="3200" dirty="0"/>
              <a:t>Proposed Method:</a:t>
            </a:r>
          </a:p>
          <a:p>
            <a:pPr lvl="1"/>
            <a:r>
              <a:rPr lang="en-US" sz="2800" dirty="0"/>
              <a:t>Unified Formulation: G</a:t>
            </a:r>
            <a:r>
              <a:rPr lang="en-US" dirty="0"/>
              <a:t>EN</a:t>
            </a:r>
            <a:r>
              <a:rPr lang="en-US" sz="2800" dirty="0"/>
              <a:t>DS</a:t>
            </a:r>
          </a:p>
          <a:p>
            <a:pPr lvl="1"/>
            <a:r>
              <a:rPr lang="en-US" sz="2800" dirty="0"/>
              <a:t>Algorithm: S</a:t>
            </a:r>
            <a:r>
              <a:rPr lang="en-US" dirty="0"/>
              <a:t>PEC</a:t>
            </a:r>
            <a:r>
              <a:rPr lang="en-US" sz="2800" dirty="0"/>
              <a:t>G</a:t>
            </a:r>
            <a:r>
              <a:rPr lang="en-US" dirty="0"/>
              <a:t>REEDY</a:t>
            </a:r>
            <a:endParaRPr lang="en-US" sz="2800" dirty="0"/>
          </a:p>
          <a:p>
            <a:r>
              <a:rPr lang="en-US" sz="3200" dirty="0"/>
              <a:t>Experiments</a:t>
            </a:r>
          </a:p>
          <a:p>
            <a:r>
              <a:rPr lang="en-US" sz="3200" dirty="0">
                <a:solidFill>
                  <a:srgbClr val="C00000"/>
                </a:solidFill>
              </a:rPr>
              <a:t>Conclusion &lt;&lt;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585424-71E0-436E-B485-7E716CD80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1CADE4">
                    <a:lumMod val="20000"/>
                    <a:lumOff val="80000"/>
                  </a:srgbClr>
                </a:solidFill>
              </a:rPr>
              <a:t>SpecGreedy: Unified Dense Subgraph Detection</a:t>
            </a:r>
            <a:endParaRPr lang="en-US" dirty="0">
              <a:solidFill>
                <a:srgbClr val="1CADE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51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6A538-5A61-4974-B880-DD329826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184CC-C30A-4CB3-B103-11CC03729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</a:t>
            </a:r>
            <a:r>
              <a:rPr lang="en-US" sz="2400" b="1" dirty="0"/>
              <a:t>PEC</a:t>
            </a:r>
            <a:r>
              <a:rPr lang="en-US" b="1" dirty="0"/>
              <a:t>G</a:t>
            </a:r>
            <a:r>
              <a:rPr lang="en-US" sz="2400" b="1" dirty="0"/>
              <a:t>REEDY</a:t>
            </a:r>
            <a:r>
              <a:rPr lang="en-US" dirty="0"/>
              <a:t>: Unified Dense Subgraph Detection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76F6B-BF56-4AE1-954E-E3F02905D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>
                <a:solidFill>
                  <a:srgbClr val="1CADE4">
                    <a:lumMod val="20000"/>
                    <a:lumOff val="80000"/>
                  </a:srgbClr>
                </a:solidFill>
              </a:rPr>
              <a:t>SpecGreedy</a:t>
            </a:r>
            <a:r>
              <a:rPr lang="en-US" dirty="0">
                <a:solidFill>
                  <a:srgbClr val="1CADE4">
                    <a:lumMod val="20000"/>
                    <a:lumOff val="80000"/>
                  </a:srgbClr>
                </a:solidFill>
              </a:rPr>
              <a:t>: Unified Dense Subgraph Detection</a:t>
            </a:r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id="{0B7ED0BE-EA31-4FBC-8EFD-375847818D49}"/>
              </a:ext>
            </a:extLst>
          </p:cNvPr>
          <p:cNvSpPr txBox="1"/>
          <p:nvPr/>
        </p:nvSpPr>
        <p:spPr>
          <a:xfrm>
            <a:off x="408654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bg1">
                    <a:lumMod val="75000"/>
                  </a:schemeClr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/>
              <a:t>Introduction</a:t>
            </a: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DD5F6963-729A-44BE-B622-17608D56FA43}"/>
              </a:ext>
            </a:extLst>
          </p:cNvPr>
          <p:cNvSpPr txBox="1"/>
          <p:nvPr/>
        </p:nvSpPr>
        <p:spPr>
          <a:xfrm>
            <a:off x="4861661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accent2"/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Experiments</a:t>
            </a:r>
          </a:p>
        </p:txBody>
      </p:sp>
      <p:sp>
        <p:nvSpPr>
          <p:cNvPr id="8" name="TextBox 37">
            <a:extLst>
              <a:ext uri="{FF2B5EF4-FFF2-40B4-BE49-F238E27FC236}">
                <a16:creationId xmlns:a16="http://schemas.microsoft.com/office/drawing/2014/main" id="{5ACAB053-8EF4-4201-839F-1BD9B552F730}"/>
              </a:ext>
            </a:extLst>
          </p:cNvPr>
          <p:cNvSpPr txBox="1"/>
          <p:nvPr/>
        </p:nvSpPr>
        <p:spPr>
          <a:xfrm>
            <a:off x="6762513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Conclusion</a:t>
            </a:r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42D811BB-299B-443E-80AF-47BD98A17443}"/>
              </a:ext>
            </a:extLst>
          </p:cNvPr>
          <p:cNvSpPr txBox="1"/>
          <p:nvPr/>
        </p:nvSpPr>
        <p:spPr>
          <a:xfrm>
            <a:off x="2309505" y="36909"/>
            <a:ext cx="2653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Proposed Method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7DE74CE-6754-4545-AD90-87215F838DCF}"/>
              </a:ext>
            </a:extLst>
          </p:cNvPr>
          <p:cNvGrpSpPr/>
          <p:nvPr/>
        </p:nvGrpSpPr>
        <p:grpSpPr>
          <a:xfrm>
            <a:off x="1433149" y="2027117"/>
            <a:ext cx="3220882" cy="1802548"/>
            <a:chOff x="873307" y="2017785"/>
            <a:chExt cx="3220882" cy="18025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A58EC25-F0CF-420A-B022-A41260C279F4}"/>
                </a:ext>
              </a:extLst>
            </p:cNvPr>
            <p:cNvGrpSpPr/>
            <p:nvPr/>
          </p:nvGrpSpPr>
          <p:grpSpPr>
            <a:xfrm>
              <a:off x="932486" y="2017785"/>
              <a:ext cx="3112649" cy="1319115"/>
              <a:chOff x="932486" y="2017785"/>
              <a:chExt cx="3112649" cy="131911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22E308D-C9CC-484E-9D1C-A90A4E50B2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2486" y="2017785"/>
                <a:ext cx="3112649" cy="1319115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DD6D5CB-1A02-4198-AB7C-089CB6A5C210}"/>
                  </a:ext>
                </a:extLst>
              </p:cNvPr>
              <p:cNvSpPr/>
              <p:nvPr/>
            </p:nvSpPr>
            <p:spPr>
              <a:xfrm>
                <a:off x="1117600" y="3143250"/>
                <a:ext cx="469900" cy="14605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D1D8EDC-237E-4AE1-9D21-223D29D7A8C7}"/>
                </a:ext>
              </a:extLst>
            </p:cNvPr>
            <p:cNvSpPr/>
            <p:nvPr/>
          </p:nvSpPr>
          <p:spPr>
            <a:xfrm>
              <a:off x="873307" y="3420223"/>
              <a:ext cx="32208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prstClr val="black"/>
                  </a:solidFill>
                </a:rPr>
                <a:t>Unified formulation (</a:t>
              </a:r>
              <a:r>
                <a:rPr lang="en-US" sz="2000" b="1" dirty="0" err="1">
                  <a:solidFill>
                    <a:prstClr val="black"/>
                  </a:solidFill>
                </a:rPr>
                <a:t>GenDS</a:t>
              </a:r>
              <a:r>
                <a:rPr lang="en-US" sz="2000" b="1" dirty="0">
                  <a:solidFill>
                    <a:prstClr val="black"/>
                  </a:solidFill>
                </a:rPr>
                <a:t>)</a:t>
              </a:r>
              <a:endParaRPr lang="en-US" sz="2000" b="1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A45DA667-07CC-4143-B371-BE113191A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48" y="3919207"/>
            <a:ext cx="2256286" cy="1941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B16C3B-2F92-4A93-A60B-918D8919D8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625" y="3981600"/>
            <a:ext cx="2350371" cy="19416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1CC851-AA0D-4220-ADDD-F740EDED2E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63" y="4100224"/>
            <a:ext cx="2002164" cy="172251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74D50A5-8E40-4EA8-9BFE-034DB9658CF1}"/>
              </a:ext>
            </a:extLst>
          </p:cNvPr>
          <p:cNvGrpSpPr/>
          <p:nvPr/>
        </p:nvGrpSpPr>
        <p:grpSpPr>
          <a:xfrm>
            <a:off x="1380113" y="5926141"/>
            <a:ext cx="1428662" cy="422704"/>
            <a:chOff x="3727907" y="2476372"/>
            <a:chExt cx="1428662" cy="42270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1309F71-435A-451D-9222-97CF02B2F556}"/>
                </a:ext>
              </a:extLst>
            </p:cNvPr>
            <p:cNvSpPr txBox="1"/>
            <p:nvPr/>
          </p:nvSpPr>
          <p:spPr>
            <a:xfrm>
              <a:off x="4169580" y="2476372"/>
              <a:ext cx="985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Faster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485A9D1-708D-4D28-BB3E-F624DBB4F5FF}"/>
                </a:ext>
              </a:extLst>
            </p:cNvPr>
            <p:cNvSpPr/>
            <p:nvPr/>
          </p:nvSpPr>
          <p:spPr>
            <a:xfrm>
              <a:off x="3845059" y="2563080"/>
              <a:ext cx="305743" cy="2610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Picture 4" descr="Image result for checkmark">
              <a:extLst>
                <a:ext uri="{FF2B5EF4-FFF2-40B4-BE49-F238E27FC236}">
                  <a16:creationId xmlns:a16="http://schemas.microsoft.com/office/drawing/2014/main" id="{2E4BF802-8786-4959-98F8-42CFA39CB3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1928" y="2516001"/>
              <a:ext cx="303622" cy="287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AEA0E41-99B1-461A-A667-3FA010FF7DE9}"/>
                </a:ext>
              </a:extLst>
            </p:cNvPr>
            <p:cNvSpPr/>
            <p:nvPr/>
          </p:nvSpPr>
          <p:spPr>
            <a:xfrm>
              <a:off x="3727907" y="2476372"/>
              <a:ext cx="1428662" cy="422704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0D753E5-B741-4A0E-9B0E-6751F1D1F3C1}"/>
              </a:ext>
            </a:extLst>
          </p:cNvPr>
          <p:cNvGrpSpPr/>
          <p:nvPr/>
        </p:nvGrpSpPr>
        <p:grpSpPr>
          <a:xfrm>
            <a:off x="3857832" y="5909682"/>
            <a:ext cx="1661005" cy="437944"/>
            <a:chOff x="3527100" y="5923601"/>
            <a:chExt cx="1661005" cy="43794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2E64FBA-4C6A-49FD-B11D-CCB84D81D14D}"/>
                </a:ext>
              </a:extLst>
            </p:cNvPr>
            <p:cNvSpPr txBox="1"/>
            <p:nvPr/>
          </p:nvSpPr>
          <p:spPr>
            <a:xfrm>
              <a:off x="3970626" y="5923601"/>
              <a:ext cx="1217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Effective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E48F77C-ED8A-4E88-A0B1-6122EF67844C}"/>
                </a:ext>
              </a:extLst>
            </p:cNvPr>
            <p:cNvSpPr/>
            <p:nvPr/>
          </p:nvSpPr>
          <p:spPr>
            <a:xfrm>
              <a:off x="3646105" y="6025549"/>
              <a:ext cx="305743" cy="28761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0" name="Picture 4" descr="Image result for checkmark">
              <a:extLst>
                <a:ext uri="{FF2B5EF4-FFF2-40B4-BE49-F238E27FC236}">
                  <a16:creationId xmlns:a16="http://schemas.microsoft.com/office/drawing/2014/main" id="{D662636B-55AE-45A0-9980-43221C31F1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551" y="5990610"/>
              <a:ext cx="303622" cy="287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9B356DE-50C9-4372-A3CF-03CDBC676C62}"/>
                </a:ext>
              </a:extLst>
            </p:cNvPr>
            <p:cNvSpPr/>
            <p:nvPr/>
          </p:nvSpPr>
          <p:spPr>
            <a:xfrm>
              <a:off x="3527100" y="5938841"/>
              <a:ext cx="1571418" cy="422704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148AAE9-ABAF-48D1-A340-B43B78191695}"/>
              </a:ext>
            </a:extLst>
          </p:cNvPr>
          <p:cNvGrpSpPr/>
          <p:nvPr/>
        </p:nvGrpSpPr>
        <p:grpSpPr>
          <a:xfrm>
            <a:off x="6553332" y="5898991"/>
            <a:ext cx="1519723" cy="437944"/>
            <a:chOff x="3527100" y="5923601"/>
            <a:chExt cx="1519723" cy="43794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225E34B-4EB1-4482-9229-561604FFA2C4}"/>
                </a:ext>
              </a:extLst>
            </p:cNvPr>
            <p:cNvSpPr txBox="1"/>
            <p:nvPr/>
          </p:nvSpPr>
          <p:spPr>
            <a:xfrm>
              <a:off x="3970626" y="5923601"/>
              <a:ext cx="10761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Scalable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54B9359-CA73-4CEF-A5CC-4007C6FD8795}"/>
                </a:ext>
              </a:extLst>
            </p:cNvPr>
            <p:cNvSpPr/>
            <p:nvPr/>
          </p:nvSpPr>
          <p:spPr>
            <a:xfrm>
              <a:off x="3646105" y="6025549"/>
              <a:ext cx="305743" cy="28761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6" name="Picture 4" descr="Image result for checkmark">
              <a:extLst>
                <a:ext uri="{FF2B5EF4-FFF2-40B4-BE49-F238E27FC236}">
                  <a16:creationId xmlns:a16="http://schemas.microsoft.com/office/drawing/2014/main" id="{DC3086C4-7B89-4F4B-A6B2-F8D3F0B114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551" y="5990610"/>
              <a:ext cx="303622" cy="287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88C474A-F83F-470E-BF34-B7D5A514F67E}"/>
                </a:ext>
              </a:extLst>
            </p:cNvPr>
            <p:cNvSpPr/>
            <p:nvPr/>
          </p:nvSpPr>
          <p:spPr>
            <a:xfrm>
              <a:off x="3527100" y="5938841"/>
              <a:ext cx="1519723" cy="422704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9061FF-8B2B-4D64-A535-49CC690D79A2}"/>
              </a:ext>
            </a:extLst>
          </p:cNvPr>
          <p:cNvGrpSpPr/>
          <p:nvPr/>
        </p:nvGrpSpPr>
        <p:grpSpPr>
          <a:xfrm>
            <a:off x="5321641" y="1994147"/>
            <a:ext cx="2736583" cy="1835518"/>
            <a:chOff x="5321641" y="1994147"/>
            <a:chExt cx="2736583" cy="183551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B0196A1-1E64-4323-9AE1-F69ED0234E0B}"/>
                </a:ext>
              </a:extLst>
            </p:cNvPr>
            <p:cNvSpPr/>
            <p:nvPr/>
          </p:nvSpPr>
          <p:spPr>
            <a:xfrm>
              <a:off x="5321641" y="3429555"/>
              <a:ext cx="27365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prstClr val="black"/>
                  </a:solidFill>
                </a:rPr>
                <a:t>Graph spectral guaranty</a:t>
              </a:r>
              <a:endParaRPr lang="en-US" sz="2000" b="1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DA0CD3E-51C5-42C0-B606-F5B8BC79D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84682" y="1994147"/>
              <a:ext cx="1936090" cy="1523619"/>
            </a:xfrm>
            <a:prstGeom prst="rect">
              <a:avLst/>
            </a:prstGeom>
          </p:spPr>
        </p:pic>
        <p:sp>
          <p:nvSpPr>
            <p:cNvPr id="50" name="twitter_146806">
              <a:extLst>
                <a:ext uri="{FF2B5EF4-FFF2-40B4-BE49-F238E27FC236}">
                  <a16:creationId xmlns:a16="http://schemas.microsoft.com/office/drawing/2014/main" id="{4C66E7D2-A475-44FA-9A44-BB0929E140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64307" y="2001032"/>
              <a:ext cx="402091" cy="275996"/>
            </a:xfrm>
            <a:custGeom>
              <a:avLst/>
              <a:gdLst>
                <a:gd name="T0" fmla="*/ 1068 w 1071"/>
                <a:gd name="T1" fmla="*/ 392 h 736"/>
                <a:gd name="T2" fmla="*/ 1043 w 1071"/>
                <a:gd name="T3" fmla="*/ 374 h 736"/>
                <a:gd name="T4" fmla="*/ 869 w 1071"/>
                <a:gd name="T5" fmla="*/ 417 h 736"/>
                <a:gd name="T6" fmla="*/ 842 w 1071"/>
                <a:gd name="T7" fmla="*/ 410 h 736"/>
                <a:gd name="T8" fmla="*/ 966 w 1071"/>
                <a:gd name="T9" fmla="*/ 202 h 736"/>
                <a:gd name="T10" fmla="*/ 922 w 1071"/>
                <a:gd name="T11" fmla="*/ 174 h 736"/>
                <a:gd name="T12" fmla="*/ 832 w 1071"/>
                <a:gd name="T13" fmla="*/ 215 h 736"/>
                <a:gd name="T14" fmla="*/ 834 w 1071"/>
                <a:gd name="T15" fmla="*/ 15 h 736"/>
                <a:gd name="T16" fmla="*/ 560 w 1071"/>
                <a:gd name="T17" fmla="*/ 208 h 736"/>
                <a:gd name="T18" fmla="*/ 535 w 1071"/>
                <a:gd name="T19" fmla="*/ 215 h 736"/>
                <a:gd name="T20" fmla="*/ 273 w 1071"/>
                <a:gd name="T21" fmla="*/ 30 h 736"/>
                <a:gd name="T22" fmla="*/ 88 w 1071"/>
                <a:gd name="T23" fmla="*/ 257 h 736"/>
                <a:gd name="T24" fmla="*/ 13 w 1071"/>
                <a:gd name="T25" fmla="*/ 282 h 736"/>
                <a:gd name="T26" fmla="*/ 1 w 1071"/>
                <a:gd name="T27" fmla="*/ 302 h 736"/>
                <a:gd name="T28" fmla="*/ 77 w 1071"/>
                <a:gd name="T29" fmla="*/ 349 h 736"/>
                <a:gd name="T30" fmla="*/ 24 w 1071"/>
                <a:gd name="T31" fmla="*/ 399 h 736"/>
                <a:gd name="T32" fmla="*/ 34 w 1071"/>
                <a:gd name="T33" fmla="*/ 422 h 736"/>
                <a:gd name="T34" fmla="*/ 117 w 1071"/>
                <a:gd name="T35" fmla="*/ 414 h 736"/>
                <a:gd name="T36" fmla="*/ 261 w 1071"/>
                <a:gd name="T37" fmla="*/ 470 h 736"/>
                <a:gd name="T38" fmla="*/ 343 w 1071"/>
                <a:gd name="T39" fmla="*/ 601 h 736"/>
                <a:gd name="T40" fmla="*/ 666 w 1071"/>
                <a:gd name="T41" fmla="*/ 731 h 736"/>
                <a:gd name="T42" fmla="*/ 1069 w 1071"/>
                <a:gd name="T43" fmla="*/ 393 h 736"/>
                <a:gd name="T44" fmla="*/ 1068 w 1071"/>
                <a:gd name="T45" fmla="*/ 392 h 736"/>
                <a:gd name="T46" fmla="*/ 136 w 1071"/>
                <a:gd name="T47" fmla="*/ 171 h 736"/>
                <a:gd name="T48" fmla="*/ 124 w 1071"/>
                <a:gd name="T49" fmla="*/ 184 h 736"/>
                <a:gd name="T50" fmla="*/ 144 w 1071"/>
                <a:gd name="T51" fmla="*/ 142 h 736"/>
                <a:gd name="T52" fmla="*/ 136 w 1071"/>
                <a:gd name="T53" fmla="*/ 171 h 736"/>
                <a:gd name="T54" fmla="*/ 187 w 1071"/>
                <a:gd name="T55" fmla="*/ 130 h 736"/>
                <a:gd name="T56" fmla="*/ 183 w 1071"/>
                <a:gd name="T57" fmla="*/ 133 h 736"/>
                <a:gd name="T58" fmla="*/ 233 w 1071"/>
                <a:gd name="T59" fmla="*/ 82 h 736"/>
                <a:gd name="T60" fmla="*/ 285 w 1071"/>
                <a:gd name="T61" fmla="*/ 75 h 736"/>
                <a:gd name="T62" fmla="*/ 187 w 1071"/>
                <a:gd name="T63" fmla="*/ 130 h 736"/>
                <a:gd name="T64" fmla="*/ 282 w 1071"/>
                <a:gd name="T65" fmla="*/ 437 h 736"/>
                <a:gd name="T66" fmla="*/ 279 w 1071"/>
                <a:gd name="T67" fmla="*/ 428 h 736"/>
                <a:gd name="T68" fmla="*/ 285 w 1071"/>
                <a:gd name="T69" fmla="*/ 429 h 736"/>
                <a:gd name="T70" fmla="*/ 440 w 1071"/>
                <a:gd name="T71" fmla="*/ 267 h 736"/>
                <a:gd name="T72" fmla="*/ 433 w 1071"/>
                <a:gd name="T73" fmla="*/ 256 h 736"/>
                <a:gd name="T74" fmla="*/ 433 w 1071"/>
                <a:gd name="T75" fmla="*/ 252 h 736"/>
                <a:gd name="T76" fmla="*/ 443 w 1071"/>
                <a:gd name="T77" fmla="*/ 243 h 736"/>
                <a:gd name="T78" fmla="*/ 447 w 1071"/>
                <a:gd name="T79" fmla="*/ 260 h 736"/>
                <a:gd name="T80" fmla="*/ 282 w 1071"/>
                <a:gd name="T81" fmla="*/ 437 h 736"/>
                <a:gd name="T82" fmla="*/ 481 w 1071"/>
                <a:gd name="T83" fmla="*/ 154 h 736"/>
                <a:gd name="T84" fmla="*/ 478 w 1071"/>
                <a:gd name="T85" fmla="*/ 156 h 736"/>
                <a:gd name="T86" fmla="*/ 476 w 1071"/>
                <a:gd name="T87" fmla="*/ 153 h 736"/>
                <a:gd name="T88" fmla="*/ 466 w 1071"/>
                <a:gd name="T89" fmla="*/ 126 h 736"/>
                <a:gd name="T90" fmla="*/ 486 w 1071"/>
                <a:gd name="T91" fmla="*/ 152 h 736"/>
                <a:gd name="T92" fmla="*/ 481 w 1071"/>
                <a:gd name="T93" fmla="*/ 154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1" h="736">
                  <a:moveTo>
                    <a:pt x="1068" y="392"/>
                  </a:moveTo>
                  <a:cubicBezTo>
                    <a:pt x="1071" y="380"/>
                    <a:pt x="1058" y="367"/>
                    <a:pt x="1043" y="374"/>
                  </a:cubicBezTo>
                  <a:cubicBezTo>
                    <a:pt x="986" y="404"/>
                    <a:pt x="936" y="430"/>
                    <a:pt x="869" y="417"/>
                  </a:cubicBezTo>
                  <a:cubicBezTo>
                    <a:pt x="860" y="416"/>
                    <a:pt x="851" y="413"/>
                    <a:pt x="842" y="410"/>
                  </a:cubicBezTo>
                  <a:cubicBezTo>
                    <a:pt x="921" y="381"/>
                    <a:pt x="972" y="241"/>
                    <a:pt x="966" y="202"/>
                  </a:cubicBezTo>
                  <a:cubicBezTo>
                    <a:pt x="962" y="181"/>
                    <a:pt x="944" y="167"/>
                    <a:pt x="922" y="174"/>
                  </a:cubicBezTo>
                  <a:cubicBezTo>
                    <a:pt x="907" y="178"/>
                    <a:pt x="838" y="211"/>
                    <a:pt x="832" y="215"/>
                  </a:cubicBezTo>
                  <a:cubicBezTo>
                    <a:pt x="878" y="141"/>
                    <a:pt x="849" y="0"/>
                    <a:pt x="834" y="15"/>
                  </a:cubicBezTo>
                  <a:cubicBezTo>
                    <a:pt x="754" y="96"/>
                    <a:pt x="665" y="181"/>
                    <a:pt x="560" y="208"/>
                  </a:cubicBezTo>
                  <a:cubicBezTo>
                    <a:pt x="552" y="210"/>
                    <a:pt x="543" y="212"/>
                    <a:pt x="535" y="215"/>
                  </a:cubicBezTo>
                  <a:cubicBezTo>
                    <a:pt x="483" y="130"/>
                    <a:pt x="471" y="17"/>
                    <a:pt x="273" y="30"/>
                  </a:cubicBezTo>
                  <a:cubicBezTo>
                    <a:pt x="127" y="40"/>
                    <a:pt x="77" y="175"/>
                    <a:pt x="88" y="257"/>
                  </a:cubicBezTo>
                  <a:cubicBezTo>
                    <a:pt x="86" y="264"/>
                    <a:pt x="35" y="277"/>
                    <a:pt x="13" y="282"/>
                  </a:cubicBezTo>
                  <a:cubicBezTo>
                    <a:pt x="4" y="284"/>
                    <a:pt x="0" y="294"/>
                    <a:pt x="1" y="302"/>
                  </a:cubicBezTo>
                  <a:cubicBezTo>
                    <a:pt x="10" y="336"/>
                    <a:pt x="46" y="341"/>
                    <a:pt x="77" y="349"/>
                  </a:cubicBezTo>
                  <a:cubicBezTo>
                    <a:pt x="56" y="363"/>
                    <a:pt x="35" y="377"/>
                    <a:pt x="24" y="399"/>
                  </a:cubicBezTo>
                  <a:cubicBezTo>
                    <a:pt x="19" y="409"/>
                    <a:pt x="23" y="420"/>
                    <a:pt x="34" y="422"/>
                  </a:cubicBezTo>
                  <a:cubicBezTo>
                    <a:pt x="62" y="430"/>
                    <a:pt x="90" y="423"/>
                    <a:pt x="117" y="414"/>
                  </a:cubicBezTo>
                  <a:cubicBezTo>
                    <a:pt x="151" y="451"/>
                    <a:pt x="207" y="467"/>
                    <a:pt x="261" y="470"/>
                  </a:cubicBezTo>
                  <a:cubicBezTo>
                    <a:pt x="279" y="518"/>
                    <a:pt x="304" y="562"/>
                    <a:pt x="343" y="601"/>
                  </a:cubicBezTo>
                  <a:cubicBezTo>
                    <a:pt x="426" y="683"/>
                    <a:pt x="548" y="728"/>
                    <a:pt x="666" y="731"/>
                  </a:cubicBezTo>
                  <a:cubicBezTo>
                    <a:pt x="867" y="736"/>
                    <a:pt x="1069" y="590"/>
                    <a:pt x="1069" y="393"/>
                  </a:cubicBezTo>
                  <a:cubicBezTo>
                    <a:pt x="1069" y="393"/>
                    <a:pt x="1068" y="392"/>
                    <a:pt x="1068" y="392"/>
                  </a:cubicBezTo>
                  <a:close/>
                  <a:moveTo>
                    <a:pt x="136" y="171"/>
                  </a:moveTo>
                  <a:cubicBezTo>
                    <a:pt x="132" y="176"/>
                    <a:pt x="128" y="180"/>
                    <a:pt x="124" y="184"/>
                  </a:cubicBezTo>
                  <a:cubicBezTo>
                    <a:pt x="129" y="170"/>
                    <a:pt x="135" y="155"/>
                    <a:pt x="144" y="142"/>
                  </a:cubicBezTo>
                  <a:cubicBezTo>
                    <a:pt x="141" y="152"/>
                    <a:pt x="138" y="161"/>
                    <a:pt x="136" y="171"/>
                  </a:cubicBezTo>
                  <a:close/>
                  <a:moveTo>
                    <a:pt x="187" y="130"/>
                  </a:moveTo>
                  <a:cubicBezTo>
                    <a:pt x="186" y="131"/>
                    <a:pt x="184" y="132"/>
                    <a:pt x="183" y="133"/>
                  </a:cubicBezTo>
                  <a:cubicBezTo>
                    <a:pt x="194" y="114"/>
                    <a:pt x="210" y="96"/>
                    <a:pt x="233" y="82"/>
                  </a:cubicBezTo>
                  <a:cubicBezTo>
                    <a:pt x="249" y="78"/>
                    <a:pt x="267" y="76"/>
                    <a:pt x="285" y="75"/>
                  </a:cubicBezTo>
                  <a:cubicBezTo>
                    <a:pt x="244" y="82"/>
                    <a:pt x="199" y="100"/>
                    <a:pt x="187" y="130"/>
                  </a:cubicBezTo>
                  <a:close/>
                  <a:moveTo>
                    <a:pt x="282" y="437"/>
                  </a:moveTo>
                  <a:cubicBezTo>
                    <a:pt x="281" y="434"/>
                    <a:pt x="280" y="431"/>
                    <a:pt x="279" y="428"/>
                  </a:cubicBezTo>
                  <a:cubicBezTo>
                    <a:pt x="281" y="429"/>
                    <a:pt x="283" y="429"/>
                    <a:pt x="285" y="429"/>
                  </a:cubicBezTo>
                  <a:cubicBezTo>
                    <a:pt x="384" y="438"/>
                    <a:pt x="452" y="358"/>
                    <a:pt x="440" y="267"/>
                  </a:cubicBezTo>
                  <a:cubicBezTo>
                    <a:pt x="439" y="262"/>
                    <a:pt x="437" y="259"/>
                    <a:pt x="433" y="256"/>
                  </a:cubicBezTo>
                  <a:cubicBezTo>
                    <a:pt x="433" y="255"/>
                    <a:pt x="433" y="253"/>
                    <a:pt x="433" y="252"/>
                  </a:cubicBezTo>
                  <a:cubicBezTo>
                    <a:pt x="433" y="249"/>
                    <a:pt x="436" y="246"/>
                    <a:pt x="443" y="243"/>
                  </a:cubicBezTo>
                  <a:cubicBezTo>
                    <a:pt x="445" y="248"/>
                    <a:pt x="446" y="254"/>
                    <a:pt x="447" y="260"/>
                  </a:cubicBezTo>
                  <a:cubicBezTo>
                    <a:pt x="461" y="367"/>
                    <a:pt x="376" y="433"/>
                    <a:pt x="282" y="437"/>
                  </a:cubicBezTo>
                  <a:close/>
                  <a:moveTo>
                    <a:pt x="481" y="154"/>
                  </a:moveTo>
                  <a:cubicBezTo>
                    <a:pt x="480" y="154"/>
                    <a:pt x="479" y="155"/>
                    <a:pt x="478" y="156"/>
                  </a:cubicBezTo>
                  <a:cubicBezTo>
                    <a:pt x="477" y="155"/>
                    <a:pt x="477" y="154"/>
                    <a:pt x="476" y="153"/>
                  </a:cubicBezTo>
                  <a:cubicBezTo>
                    <a:pt x="474" y="144"/>
                    <a:pt x="471" y="135"/>
                    <a:pt x="466" y="126"/>
                  </a:cubicBezTo>
                  <a:cubicBezTo>
                    <a:pt x="473" y="134"/>
                    <a:pt x="480" y="143"/>
                    <a:pt x="486" y="152"/>
                  </a:cubicBezTo>
                  <a:cubicBezTo>
                    <a:pt x="484" y="153"/>
                    <a:pt x="483" y="153"/>
                    <a:pt x="481" y="1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006625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8D105D5-AC69-4841-A49C-D97CF1BAA701}"/>
              </a:ext>
            </a:extLst>
          </p:cNvPr>
          <p:cNvGrpSpPr/>
          <p:nvPr/>
        </p:nvGrpSpPr>
        <p:grpSpPr>
          <a:xfrm>
            <a:off x="7206331" y="4346425"/>
            <a:ext cx="1166606" cy="1644552"/>
            <a:chOff x="7042812" y="4309220"/>
            <a:chExt cx="1166606" cy="1644552"/>
          </a:xfrm>
        </p:grpSpPr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960B5385-FBAA-486A-9867-8619BE91BE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812" y="4787166"/>
              <a:ext cx="1166606" cy="116660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7CC6C04-1875-4AF6-A8C2-408828B97BA0}"/>
                </a:ext>
              </a:extLst>
            </p:cNvPr>
            <p:cNvSpPr/>
            <p:nvPr/>
          </p:nvSpPr>
          <p:spPr>
            <a:xfrm>
              <a:off x="7188383" y="4309220"/>
              <a:ext cx="8675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code </a:t>
              </a:r>
              <a:endParaRPr lang="en-US" sz="2400" b="1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D336FE2-A65C-44F0-844B-E787CD6B5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40" y="189748"/>
            <a:ext cx="2038970" cy="11025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660BBA-B193-4FBF-A199-D3AFB82ED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7482" y="204179"/>
            <a:ext cx="1127861" cy="108822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4522FFC-CB64-40DB-97F5-53C50A958679}"/>
              </a:ext>
            </a:extLst>
          </p:cNvPr>
          <p:cNvGrpSpPr/>
          <p:nvPr/>
        </p:nvGrpSpPr>
        <p:grpSpPr>
          <a:xfrm>
            <a:off x="5573925" y="4346425"/>
            <a:ext cx="1180520" cy="1644552"/>
            <a:chOff x="6822383" y="4462645"/>
            <a:chExt cx="1180520" cy="164455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CFEB210-2F83-4EAB-81AD-6F4D1FB603B9}"/>
                </a:ext>
              </a:extLst>
            </p:cNvPr>
            <p:cNvSpPr/>
            <p:nvPr/>
          </p:nvSpPr>
          <p:spPr>
            <a:xfrm>
              <a:off x="6857833" y="4462645"/>
              <a:ext cx="10550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papers</a:t>
              </a:r>
              <a:endParaRPr lang="en-US" sz="2400" b="1" dirty="0"/>
            </a:p>
          </p:txBody>
        </p:sp>
        <p:pic>
          <p:nvPicPr>
            <p:cNvPr id="7172" name="Picture 4">
              <a:extLst>
                <a:ext uri="{FF2B5EF4-FFF2-40B4-BE49-F238E27FC236}">
                  <a16:creationId xmlns:a16="http://schemas.microsoft.com/office/drawing/2014/main" id="{E4E2E963-E7A6-44E3-898A-E3C3AEB7DA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2383" y="4926677"/>
              <a:ext cx="1180520" cy="11805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A04921C-AC70-45DA-A6AB-6ED97AD29CD1}"/>
              </a:ext>
            </a:extLst>
          </p:cNvPr>
          <p:cNvSpPr/>
          <p:nvPr/>
        </p:nvSpPr>
        <p:spPr>
          <a:xfrm>
            <a:off x="794701" y="5136342"/>
            <a:ext cx="45622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 Rounded MT Bold"/>
                <a:cs typeface="Arial Rounded MT Bold"/>
              </a:rPr>
              <a:t>Questions: </a:t>
            </a:r>
          </a:p>
          <a:p>
            <a:r>
              <a:rPr lang="en-US" sz="2400" u="sng" dirty="0">
                <a:solidFill>
                  <a:prstClr val="black"/>
                </a:solidFill>
                <a:latin typeface="Arial Rounded MT Bold"/>
                <a:cs typeface="Arial Rounded MT Bold"/>
              </a:rPr>
              <a:t>wenchiehfeng.us@gmail.com</a:t>
            </a:r>
            <a:endParaRPr lang="en-US" sz="2400" u="sng" dirty="0"/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881FE15F-4F25-4351-B5DA-6D7292688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069" y="1689299"/>
            <a:ext cx="7543800" cy="2067156"/>
          </a:xfrm>
        </p:spPr>
        <p:txBody>
          <a:bodyPr/>
          <a:lstStyle/>
          <a:p>
            <a:r>
              <a:rPr lang="en-US" sz="7200" dirty="0">
                <a:latin typeface="Arial Rounded MT Bold" panose="020F0704030504030204" pitchFamily="34" charset="0"/>
              </a:rPr>
              <a:t>Thank You!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181EFB-4FD4-4789-B226-46C0A174F021}"/>
              </a:ext>
            </a:extLst>
          </p:cNvPr>
          <p:cNvSpPr/>
          <p:nvPr/>
        </p:nvSpPr>
        <p:spPr>
          <a:xfrm>
            <a:off x="4015276" y="3774059"/>
            <a:ext cx="4439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Visit our paper to learn more</a:t>
            </a:r>
            <a:endParaRPr lang="en-US" sz="2400" b="1" i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18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D70589-84AE-443B-BC8F-76AC02B2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Motivation: </a:t>
            </a:r>
            <a:r>
              <a:rPr lang="en-US" altLang="zh-CN" dirty="0"/>
              <a:t>Densest Subgraph Detection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DDA7555-3AF1-4794-924B-28DF638A3E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Polynomial-time methods</a:t>
                </a:r>
              </a:p>
              <a:p>
                <a:pPr lvl="1"/>
                <a:r>
                  <a:rPr lang="en-US" b="1" dirty="0"/>
                  <a:t>Exact solution</a:t>
                </a:r>
                <a:r>
                  <a:rPr lang="en-US" dirty="0"/>
                  <a:t>: maximum flows based algo.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⋅|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Approx. solution</a:t>
                </a:r>
                <a:r>
                  <a:rPr lang="en-US" dirty="0"/>
                  <a:t>: Greedy Peeling algo.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-optimal)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DDA7555-3AF1-4794-924B-28DF638A3E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496" t="-2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8B329-B477-489B-AC1B-BB82C11AB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1CADE4">
                    <a:lumMod val="20000"/>
                    <a:lumOff val="80000"/>
                  </a:srgbClr>
                </a:solidFill>
              </a:rPr>
              <a:t>SpecGreedy: Unified Dense Subgraph Detection</a:t>
            </a:r>
            <a:endParaRPr lang="en-US" dirty="0">
              <a:solidFill>
                <a:srgbClr val="1CADE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3D92FB07-8108-4757-8166-0C7C062D8C73}"/>
              </a:ext>
            </a:extLst>
          </p:cNvPr>
          <p:cNvSpPr txBox="1"/>
          <p:nvPr/>
        </p:nvSpPr>
        <p:spPr>
          <a:xfrm>
            <a:off x="408654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bg1">
                    <a:lumMod val="75000"/>
                  </a:schemeClr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>
                <a:solidFill>
                  <a:schemeClr val="accent2"/>
                </a:solidFill>
              </a:rPr>
              <a:t>Introduction</a:t>
            </a:r>
          </a:p>
        </p:txBody>
      </p:sp>
      <p:sp>
        <p:nvSpPr>
          <p:cNvPr id="15" name="TextBox 36">
            <a:extLst>
              <a:ext uri="{FF2B5EF4-FFF2-40B4-BE49-F238E27FC236}">
                <a16:creationId xmlns:a16="http://schemas.microsoft.com/office/drawing/2014/main" id="{03A0E15E-6BEF-4EA7-8746-26539002B584}"/>
              </a:ext>
            </a:extLst>
          </p:cNvPr>
          <p:cNvSpPr txBox="1"/>
          <p:nvPr/>
        </p:nvSpPr>
        <p:spPr>
          <a:xfrm>
            <a:off x="4861661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2000" b="1">
                <a:solidFill>
                  <a:schemeClr val="accent2"/>
                </a:solidFill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Experiments</a:t>
            </a:r>
          </a:p>
        </p:txBody>
      </p:sp>
      <p:sp>
        <p:nvSpPr>
          <p:cNvPr id="16" name="TextBox 37">
            <a:extLst>
              <a:ext uri="{FF2B5EF4-FFF2-40B4-BE49-F238E27FC236}">
                <a16:creationId xmlns:a16="http://schemas.microsoft.com/office/drawing/2014/main" id="{5F812C0D-E4F9-4155-8395-65E3FC49324B}"/>
              </a:ext>
            </a:extLst>
          </p:cNvPr>
          <p:cNvSpPr txBox="1"/>
          <p:nvPr/>
        </p:nvSpPr>
        <p:spPr>
          <a:xfrm>
            <a:off x="6762513" y="36909"/>
            <a:ext cx="200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17" name="TextBox 38">
            <a:extLst>
              <a:ext uri="{FF2B5EF4-FFF2-40B4-BE49-F238E27FC236}">
                <a16:creationId xmlns:a16="http://schemas.microsoft.com/office/drawing/2014/main" id="{0B92B54A-52E1-44DE-8702-C7DBCFCAE49D}"/>
              </a:ext>
            </a:extLst>
          </p:cNvPr>
          <p:cNvSpPr txBox="1"/>
          <p:nvPr/>
        </p:nvSpPr>
        <p:spPr>
          <a:xfrm>
            <a:off x="2309505" y="36909"/>
            <a:ext cx="2653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Proposed Method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0069B0-5849-4292-9990-57D6DF986E46}"/>
              </a:ext>
            </a:extLst>
          </p:cNvPr>
          <p:cNvGrpSpPr/>
          <p:nvPr/>
        </p:nvGrpSpPr>
        <p:grpSpPr>
          <a:xfrm>
            <a:off x="1243222" y="3826044"/>
            <a:ext cx="2201153" cy="2481543"/>
            <a:chOff x="846892" y="4547221"/>
            <a:chExt cx="2000676" cy="219610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034F082-6CC7-4CE1-9368-52E260FF31BF}"/>
                </a:ext>
              </a:extLst>
            </p:cNvPr>
            <p:cNvSpPr/>
            <p:nvPr/>
          </p:nvSpPr>
          <p:spPr>
            <a:xfrm>
              <a:off x="846892" y="6096995"/>
              <a:ext cx="200067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/>
                <a:t>Max-flow exact DS</a:t>
              </a:r>
            </a:p>
            <a:p>
              <a:pPr algn="ctr"/>
              <a:r>
                <a:rPr lang="en-US" altLang="zh-CN" dirty="0"/>
                <a:t>[Goldberg’84]</a:t>
              </a:r>
              <a:endParaRPr lang="en-US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CFEC43D-D010-45ED-AE80-2280ADC75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6892" y="4547221"/>
              <a:ext cx="1937829" cy="1475807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69A53C-B857-463E-9C55-BDEE9277D0A2}"/>
              </a:ext>
            </a:extLst>
          </p:cNvPr>
          <p:cNvGrpSpPr/>
          <p:nvPr/>
        </p:nvGrpSpPr>
        <p:grpSpPr>
          <a:xfrm>
            <a:off x="5640606" y="3755756"/>
            <a:ext cx="2646374" cy="2495248"/>
            <a:chOff x="4952687" y="3866233"/>
            <a:chExt cx="2646374" cy="249524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730DD15-73FB-49FC-BB34-5E193E848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52687" y="3866233"/>
              <a:ext cx="2646374" cy="1848917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4F7EEEC-D051-45E9-B154-E984348E1C9E}"/>
                </a:ext>
              </a:extLst>
            </p:cNvPr>
            <p:cNvSpPr/>
            <p:nvPr/>
          </p:nvSpPr>
          <p:spPr>
            <a:xfrm>
              <a:off x="5295670" y="5715150"/>
              <a:ext cx="19604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/>
                <a:t>Greedy approx. DS</a:t>
              </a:r>
            </a:p>
            <a:p>
              <a:pPr algn="ctr"/>
              <a:r>
                <a:rPr lang="en-US" altLang="zh-CN" dirty="0"/>
                <a:t>[</a:t>
              </a:r>
              <a:r>
                <a:rPr lang="en-US" dirty="0">
                  <a:solidFill>
                    <a:srgbClr val="222222"/>
                  </a:solidFill>
                </a:rPr>
                <a:t>Charikar,M.’00</a:t>
              </a:r>
              <a:r>
                <a:rPr lang="en-US" altLang="zh-CN" dirty="0"/>
                <a:t>]</a:t>
              </a:r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58D1E70-7BC2-43C0-9647-3773E40AE1ED}"/>
              </a:ext>
            </a:extLst>
          </p:cNvPr>
          <p:cNvGrpSpPr/>
          <p:nvPr/>
        </p:nvGrpSpPr>
        <p:grpSpPr>
          <a:xfrm>
            <a:off x="2853657" y="3596977"/>
            <a:ext cx="3737756" cy="1305307"/>
            <a:chOff x="2853657" y="3596977"/>
            <a:chExt cx="3737756" cy="1305307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CE3DDA7-3EEB-4235-BF5E-F0B9661C14F9}"/>
                </a:ext>
              </a:extLst>
            </p:cNvPr>
            <p:cNvSpPr/>
            <p:nvPr/>
          </p:nvSpPr>
          <p:spPr>
            <a:xfrm rot="1574397">
              <a:off x="2853657" y="3596977"/>
              <a:ext cx="3737756" cy="836544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rgbClr val="FFC000"/>
                  </a:solidFill>
                </a:rPr>
                <a:t>   faster algorithm</a:t>
              </a:r>
              <a:r>
                <a:rPr lang="en-US" sz="2800" dirty="0">
                  <a:solidFill>
                    <a:srgbClr val="FFC000"/>
                  </a:solidFill>
                </a:rPr>
                <a:t>  </a:t>
              </a:r>
            </a:p>
          </p:txBody>
        </p:sp>
        <p:sp>
          <p:nvSpPr>
            <p:cNvPr id="21" name="iconfont-11607-6151162">
              <a:extLst>
                <a:ext uri="{FF2B5EF4-FFF2-40B4-BE49-F238E27FC236}">
                  <a16:creationId xmlns:a16="http://schemas.microsoft.com/office/drawing/2014/main" id="{16C04A0C-6D95-4D1B-AD1D-7F2053F90E99}"/>
                </a:ext>
              </a:extLst>
            </p:cNvPr>
            <p:cNvSpPr>
              <a:spLocks noChangeAspect="1"/>
            </p:cNvSpPr>
            <p:nvPr/>
          </p:nvSpPr>
          <p:spPr bwMode="auto">
            <a:xfrm rot="1371521">
              <a:off x="5610966" y="4292599"/>
              <a:ext cx="609685" cy="609685"/>
            </a:xfrm>
            <a:custGeom>
              <a:avLst/>
              <a:gdLst>
                <a:gd name="T0" fmla="*/ 6400 w 12800"/>
                <a:gd name="T1" fmla="*/ 12800 h 12800"/>
                <a:gd name="T2" fmla="*/ 1875 w 12800"/>
                <a:gd name="T3" fmla="*/ 10925 h 12800"/>
                <a:gd name="T4" fmla="*/ 0 w 12800"/>
                <a:gd name="T5" fmla="*/ 6400 h 12800"/>
                <a:gd name="T6" fmla="*/ 1875 w 12800"/>
                <a:gd name="T7" fmla="*/ 1875 h 12800"/>
                <a:gd name="T8" fmla="*/ 6400 w 12800"/>
                <a:gd name="T9" fmla="*/ 0 h 12800"/>
                <a:gd name="T10" fmla="*/ 10925 w 12800"/>
                <a:gd name="T11" fmla="*/ 1875 h 12800"/>
                <a:gd name="T12" fmla="*/ 12800 w 12800"/>
                <a:gd name="T13" fmla="*/ 6400 h 12800"/>
                <a:gd name="T14" fmla="*/ 10925 w 12800"/>
                <a:gd name="T15" fmla="*/ 10925 h 12800"/>
                <a:gd name="T16" fmla="*/ 6400 w 12800"/>
                <a:gd name="T17" fmla="*/ 12800 h 12800"/>
                <a:gd name="T18" fmla="*/ 5610 w 12800"/>
                <a:gd name="T19" fmla="*/ 8798 h 12800"/>
                <a:gd name="T20" fmla="*/ 5610 w 12800"/>
                <a:gd name="T21" fmla="*/ 10400 h 12800"/>
                <a:gd name="T22" fmla="*/ 7243 w 12800"/>
                <a:gd name="T23" fmla="*/ 10400 h 12800"/>
                <a:gd name="T24" fmla="*/ 7243 w 12800"/>
                <a:gd name="T25" fmla="*/ 8798 h 12800"/>
                <a:gd name="T26" fmla="*/ 5610 w 12800"/>
                <a:gd name="T27" fmla="*/ 8798 h 12800"/>
                <a:gd name="T28" fmla="*/ 3888 w 12800"/>
                <a:gd name="T29" fmla="*/ 5207 h 12800"/>
                <a:gd name="T30" fmla="*/ 5417 w 12800"/>
                <a:gd name="T31" fmla="*/ 5207 h 12800"/>
                <a:gd name="T32" fmla="*/ 5479 w 12800"/>
                <a:gd name="T33" fmla="*/ 4682 h 12800"/>
                <a:gd name="T34" fmla="*/ 5671 w 12800"/>
                <a:gd name="T35" fmla="*/ 4256 h 12800"/>
                <a:gd name="T36" fmla="*/ 6005 w 12800"/>
                <a:gd name="T37" fmla="*/ 3965 h 12800"/>
                <a:gd name="T38" fmla="*/ 6488 w 12800"/>
                <a:gd name="T39" fmla="*/ 3855 h 12800"/>
                <a:gd name="T40" fmla="*/ 7138 w 12800"/>
                <a:gd name="T41" fmla="*/ 4084 h 12800"/>
                <a:gd name="T42" fmla="*/ 7372 w 12800"/>
                <a:gd name="T43" fmla="*/ 4791 h 12800"/>
                <a:gd name="T44" fmla="*/ 7274 w 12800"/>
                <a:gd name="T45" fmla="*/ 5259 h 12800"/>
                <a:gd name="T46" fmla="*/ 6987 w 12800"/>
                <a:gd name="T47" fmla="*/ 5603 h 12800"/>
                <a:gd name="T48" fmla="*/ 6603 w 12800"/>
                <a:gd name="T49" fmla="*/ 5915 h 12800"/>
                <a:gd name="T50" fmla="*/ 6207 w 12800"/>
                <a:gd name="T51" fmla="*/ 6283 h 12800"/>
                <a:gd name="T52" fmla="*/ 5879 w 12800"/>
                <a:gd name="T53" fmla="*/ 6798 h 12800"/>
                <a:gd name="T54" fmla="*/ 5708 w 12800"/>
                <a:gd name="T55" fmla="*/ 7547 h 12800"/>
                <a:gd name="T56" fmla="*/ 5708 w 12800"/>
                <a:gd name="T57" fmla="*/ 8015 h 12800"/>
                <a:gd name="T58" fmla="*/ 7112 w 12800"/>
                <a:gd name="T59" fmla="*/ 8015 h 12800"/>
                <a:gd name="T60" fmla="*/ 7112 w 12800"/>
                <a:gd name="T61" fmla="*/ 7620 h 12800"/>
                <a:gd name="T62" fmla="*/ 7315 w 12800"/>
                <a:gd name="T63" fmla="*/ 7100 h 12800"/>
                <a:gd name="T64" fmla="*/ 7684 w 12800"/>
                <a:gd name="T65" fmla="*/ 6731 h 12800"/>
                <a:gd name="T66" fmla="*/ 8126 w 12800"/>
                <a:gd name="T67" fmla="*/ 6409 h 12800"/>
                <a:gd name="T68" fmla="*/ 8875 w 12800"/>
                <a:gd name="T69" fmla="*/ 5468 h 12800"/>
                <a:gd name="T70" fmla="*/ 9005 w 12800"/>
                <a:gd name="T71" fmla="*/ 4646 h 12800"/>
                <a:gd name="T72" fmla="*/ 8443 w 12800"/>
                <a:gd name="T73" fmla="*/ 3346 h 12800"/>
                <a:gd name="T74" fmla="*/ 7648 w 12800"/>
                <a:gd name="T75" fmla="*/ 2842 h 12800"/>
                <a:gd name="T76" fmla="*/ 6416 w 12800"/>
                <a:gd name="T77" fmla="*/ 2638 h 12800"/>
                <a:gd name="T78" fmla="*/ 5381 w 12800"/>
                <a:gd name="T79" fmla="*/ 2830 h 12800"/>
                <a:gd name="T80" fmla="*/ 4590 w 12800"/>
                <a:gd name="T81" fmla="*/ 3366 h 12800"/>
                <a:gd name="T82" fmla="*/ 4080 w 12800"/>
                <a:gd name="T83" fmla="*/ 4178 h 12800"/>
                <a:gd name="T84" fmla="*/ 3888 w 12800"/>
                <a:gd name="T85" fmla="*/ 5207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00" h="12800">
                  <a:moveTo>
                    <a:pt x="6400" y="12800"/>
                  </a:moveTo>
                  <a:cubicBezTo>
                    <a:pt x="4703" y="12800"/>
                    <a:pt x="3075" y="12126"/>
                    <a:pt x="1875" y="10925"/>
                  </a:cubicBezTo>
                  <a:cubicBezTo>
                    <a:pt x="674" y="9725"/>
                    <a:pt x="0" y="8097"/>
                    <a:pt x="0" y="6400"/>
                  </a:cubicBezTo>
                  <a:cubicBezTo>
                    <a:pt x="0" y="4703"/>
                    <a:pt x="674" y="3075"/>
                    <a:pt x="1875" y="1875"/>
                  </a:cubicBezTo>
                  <a:cubicBezTo>
                    <a:pt x="3075" y="674"/>
                    <a:pt x="4703" y="0"/>
                    <a:pt x="6400" y="0"/>
                  </a:cubicBezTo>
                  <a:cubicBezTo>
                    <a:pt x="8097" y="0"/>
                    <a:pt x="9725" y="674"/>
                    <a:pt x="10925" y="1875"/>
                  </a:cubicBezTo>
                  <a:cubicBezTo>
                    <a:pt x="12126" y="3075"/>
                    <a:pt x="12800" y="4703"/>
                    <a:pt x="12800" y="6400"/>
                  </a:cubicBezTo>
                  <a:cubicBezTo>
                    <a:pt x="12800" y="8097"/>
                    <a:pt x="12126" y="9725"/>
                    <a:pt x="10925" y="10925"/>
                  </a:cubicBezTo>
                  <a:cubicBezTo>
                    <a:pt x="9725" y="12126"/>
                    <a:pt x="8097" y="12800"/>
                    <a:pt x="6400" y="12800"/>
                  </a:cubicBezTo>
                  <a:close/>
                  <a:moveTo>
                    <a:pt x="5610" y="8798"/>
                  </a:moveTo>
                  <a:lnTo>
                    <a:pt x="5610" y="10400"/>
                  </a:lnTo>
                  <a:lnTo>
                    <a:pt x="7243" y="10400"/>
                  </a:lnTo>
                  <a:lnTo>
                    <a:pt x="7243" y="8798"/>
                  </a:lnTo>
                  <a:lnTo>
                    <a:pt x="5610" y="8798"/>
                  </a:lnTo>
                  <a:close/>
                  <a:moveTo>
                    <a:pt x="3888" y="5207"/>
                  </a:moveTo>
                  <a:lnTo>
                    <a:pt x="5417" y="5207"/>
                  </a:lnTo>
                  <a:cubicBezTo>
                    <a:pt x="5417" y="5020"/>
                    <a:pt x="5438" y="4845"/>
                    <a:pt x="5479" y="4682"/>
                  </a:cubicBezTo>
                  <a:cubicBezTo>
                    <a:pt x="5516" y="4530"/>
                    <a:pt x="5581" y="4385"/>
                    <a:pt x="5671" y="4256"/>
                  </a:cubicBezTo>
                  <a:cubicBezTo>
                    <a:pt x="5759" y="4134"/>
                    <a:pt x="5870" y="4038"/>
                    <a:pt x="6005" y="3965"/>
                  </a:cubicBezTo>
                  <a:cubicBezTo>
                    <a:pt x="6140" y="3892"/>
                    <a:pt x="6301" y="3855"/>
                    <a:pt x="6488" y="3855"/>
                  </a:cubicBezTo>
                  <a:cubicBezTo>
                    <a:pt x="6766" y="3855"/>
                    <a:pt x="6982" y="3931"/>
                    <a:pt x="7138" y="4084"/>
                  </a:cubicBezTo>
                  <a:cubicBezTo>
                    <a:pt x="7294" y="4236"/>
                    <a:pt x="7372" y="4472"/>
                    <a:pt x="7372" y="4791"/>
                  </a:cubicBezTo>
                  <a:cubicBezTo>
                    <a:pt x="7379" y="4978"/>
                    <a:pt x="7346" y="5135"/>
                    <a:pt x="7274" y="5259"/>
                  </a:cubicBezTo>
                  <a:cubicBezTo>
                    <a:pt x="7201" y="5384"/>
                    <a:pt x="7106" y="5499"/>
                    <a:pt x="6987" y="5603"/>
                  </a:cubicBezTo>
                  <a:cubicBezTo>
                    <a:pt x="6870" y="5707"/>
                    <a:pt x="6742" y="5811"/>
                    <a:pt x="6603" y="5915"/>
                  </a:cubicBezTo>
                  <a:cubicBezTo>
                    <a:pt x="6464" y="6019"/>
                    <a:pt x="6332" y="6142"/>
                    <a:pt x="6207" y="6283"/>
                  </a:cubicBezTo>
                  <a:cubicBezTo>
                    <a:pt x="6074" y="6438"/>
                    <a:pt x="5963" y="6612"/>
                    <a:pt x="5879" y="6798"/>
                  </a:cubicBezTo>
                  <a:cubicBezTo>
                    <a:pt x="5786" y="6999"/>
                    <a:pt x="5729" y="7249"/>
                    <a:pt x="5708" y="7547"/>
                  </a:cubicBezTo>
                  <a:lnTo>
                    <a:pt x="5708" y="8015"/>
                  </a:lnTo>
                  <a:lnTo>
                    <a:pt x="7112" y="8015"/>
                  </a:lnTo>
                  <a:lnTo>
                    <a:pt x="7112" y="7620"/>
                  </a:lnTo>
                  <a:cubicBezTo>
                    <a:pt x="7140" y="7412"/>
                    <a:pt x="7208" y="7238"/>
                    <a:pt x="7315" y="7100"/>
                  </a:cubicBezTo>
                  <a:cubicBezTo>
                    <a:pt x="7422" y="6962"/>
                    <a:pt x="7546" y="6838"/>
                    <a:pt x="7684" y="6731"/>
                  </a:cubicBezTo>
                  <a:cubicBezTo>
                    <a:pt x="7823" y="6623"/>
                    <a:pt x="7970" y="6516"/>
                    <a:pt x="8126" y="6409"/>
                  </a:cubicBezTo>
                  <a:cubicBezTo>
                    <a:pt x="8465" y="6178"/>
                    <a:pt x="8727" y="5850"/>
                    <a:pt x="8875" y="5468"/>
                  </a:cubicBezTo>
                  <a:cubicBezTo>
                    <a:pt x="8962" y="5252"/>
                    <a:pt x="9005" y="4978"/>
                    <a:pt x="9005" y="4646"/>
                  </a:cubicBezTo>
                  <a:cubicBezTo>
                    <a:pt x="8996" y="4155"/>
                    <a:pt x="8794" y="3688"/>
                    <a:pt x="8443" y="3346"/>
                  </a:cubicBezTo>
                  <a:cubicBezTo>
                    <a:pt x="8242" y="3145"/>
                    <a:pt x="7978" y="2977"/>
                    <a:pt x="7648" y="2842"/>
                  </a:cubicBezTo>
                  <a:cubicBezTo>
                    <a:pt x="7318" y="2706"/>
                    <a:pt x="6908" y="2638"/>
                    <a:pt x="6416" y="2638"/>
                  </a:cubicBezTo>
                  <a:cubicBezTo>
                    <a:pt x="6034" y="2638"/>
                    <a:pt x="5690" y="2702"/>
                    <a:pt x="5381" y="2830"/>
                  </a:cubicBezTo>
                  <a:cubicBezTo>
                    <a:pt x="5083" y="2952"/>
                    <a:pt x="4813" y="3134"/>
                    <a:pt x="4590" y="3366"/>
                  </a:cubicBezTo>
                  <a:cubicBezTo>
                    <a:pt x="4368" y="3600"/>
                    <a:pt x="4195" y="3876"/>
                    <a:pt x="4080" y="4178"/>
                  </a:cubicBezTo>
                  <a:cubicBezTo>
                    <a:pt x="3958" y="4490"/>
                    <a:pt x="3894" y="4834"/>
                    <a:pt x="3888" y="520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2377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39411C-34FD-4621-9730-EF55D9397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6731BB-2673-4EC5-B1D0-3ECEE9BDE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" y="1340768"/>
            <a:ext cx="8061960" cy="4921809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4500" dirty="0"/>
              <a:t>Bryan </a:t>
            </a:r>
            <a:r>
              <a:rPr lang="en-US" sz="4500" dirty="0" err="1"/>
              <a:t>Hooi</a:t>
            </a:r>
            <a:r>
              <a:rPr lang="en-US" sz="4500" dirty="0"/>
              <a:t>, Hyun Ah Song, Alex </a:t>
            </a:r>
            <a:r>
              <a:rPr lang="en-US" sz="4500" dirty="0" err="1"/>
              <a:t>Beutel</a:t>
            </a:r>
            <a:r>
              <a:rPr lang="en-US" sz="4500" dirty="0"/>
              <a:t>, Neil Shah, </a:t>
            </a:r>
            <a:r>
              <a:rPr lang="en-US" sz="4500" dirty="0" err="1"/>
              <a:t>Kijung</a:t>
            </a:r>
            <a:r>
              <a:rPr lang="en-US" sz="4500" dirty="0"/>
              <a:t> Shin, and Christos </a:t>
            </a:r>
            <a:r>
              <a:rPr lang="en-US" sz="4500" dirty="0" err="1"/>
              <a:t>Faloutsos</a:t>
            </a:r>
            <a:r>
              <a:rPr lang="en-US" sz="4500" dirty="0"/>
              <a:t>. FRAUDAR: bounding graph fraud in the face of camouflage. KDD 2016.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4500" dirty="0"/>
              <a:t>C. E. </a:t>
            </a:r>
            <a:r>
              <a:rPr lang="en-US" sz="4500" dirty="0" err="1"/>
              <a:t>Tsourakakis</a:t>
            </a:r>
            <a:r>
              <a:rPr lang="en-US" sz="4500" dirty="0"/>
              <a:t>, T. Chen, N. </a:t>
            </a:r>
            <a:r>
              <a:rPr lang="en-US" sz="4500" dirty="0" err="1"/>
              <a:t>Kakimura</a:t>
            </a:r>
            <a:r>
              <a:rPr lang="en-US" sz="4500" dirty="0"/>
              <a:t>, and J. W. </a:t>
            </a:r>
            <a:r>
              <a:rPr lang="en-US" sz="4500" dirty="0" err="1"/>
              <a:t>Pachocki</a:t>
            </a:r>
            <a:r>
              <a:rPr lang="en-US" sz="4500" dirty="0"/>
              <a:t>. Novel dense subgraph discovery primitives: risk aversion and exclusion queries. ECML-PKDD, 2019.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4500" dirty="0"/>
              <a:t>Fan. R. K. Chung. Spectral graph theory[B]. American mathematical soc., 1996.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4500" dirty="0"/>
              <a:t>M. </a:t>
            </a:r>
            <a:r>
              <a:rPr lang="en-US" sz="4500" dirty="0" err="1"/>
              <a:t>Charikar</a:t>
            </a:r>
            <a:r>
              <a:rPr lang="en-US" sz="4500" dirty="0"/>
              <a:t>. Greedy approximation algorithms for finding dense components in a graph. In APPROX, 2000.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4500" dirty="0" err="1"/>
              <a:t>Miyauchi</a:t>
            </a:r>
            <a:r>
              <a:rPr lang="en-US" sz="4500" dirty="0"/>
              <a:t>, Atsushi, and </a:t>
            </a:r>
            <a:r>
              <a:rPr lang="en-US" sz="4500" dirty="0" err="1"/>
              <a:t>Naonori</a:t>
            </a:r>
            <a:r>
              <a:rPr lang="en-US" sz="4500" dirty="0"/>
              <a:t> </a:t>
            </a:r>
            <a:r>
              <a:rPr lang="en-US" sz="4500" dirty="0" err="1"/>
              <a:t>Kakimura</a:t>
            </a:r>
            <a:r>
              <a:rPr lang="en-US" sz="4500" dirty="0"/>
              <a:t>. "Finding a dense subgraph with sparse cut.“, CIKM. 2018.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4500" dirty="0"/>
              <a:t>R. Andersen and K. </a:t>
            </a:r>
            <a:r>
              <a:rPr lang="en-US" sz="4500" dirty="0" err="1"/>
              <a:t>Chellapilla</a:t>
            </a:r>
            <a:r>
              <a:rPr lang="en-US" sz="4500" dirty="0"/>
              <a:t>. Finding dense subgraphs with size bounds. In WAW, 2009.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4400" dirty="0"/>
              <a:t>S. Liu, B. </a:t>
            </a:r>
            <a:r>
              <a:rPr lang="en-US" sz="4400" dirty="0" err="1"/>
              <a:t>Hooi</a:t>
            </a:r>
            <a:r>
              <a:rPr lang="en-US" sz="4400" dirty="0"/>
              <a:t>, and C. </a:t>
            </a:r>
            <a:r>
              <a:rPr lang="en-US" sz="4400" dirty="0" err="1"/>
              <a:t>Faloutsos</a:t>
            </a:r>
            <a:r>
              <a:rPr lang="en-US" sz="4400" dirty="0"/>
              <a:t>. A contrast metric for fraud detection in rich graphs. TKDE, 2018.</a:t>
            </a:r>
            <a:endParaRPr lang="en-US" sz="4500" dirty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4500" dirty="0"/>
              <a:t>Y. Yang, L. Chu, Y. Zhang, Z. Wang, J. Pei, and E. Chen. Mining density contrast subgraphs. In ICDE, IEEE, 2018.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4500" dirty="0"/>
              <a:t>Y. </a:t>
            </a:r>
            <a:r>
              <a:rPr lang="en-US" sz="4500" dirty="0" err="1"/>
              <a:t>Asahiro</a:t>
            </a:r>
            <a:r>
              <a:rPr lang="en-US" sz="4500" dirty="0"/>
              <a:t>, K. </a:t>
            </a:r>
            <a:r>
              <a:rPr lang="en-US" sz="4500" dirty="0" err="1"/>
              <a:t>Iwama</a:t>
            </a:r>
            <a:r>
              <a:rPr lang="en-US" sz="4500" dirty="0"/>
              <a:t>, H. Tamaki, and T. Tokuyama. Greedily finding a dense subgraph. Journal of Algorithms, 2000.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30906-3EC1-4D6D-93A6-D096F1CFC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1CADE4">
                    <a:lumMod val="20000"/>
                    <a:lumOff val="80000"/>
                  </a:srgbClr>
                </a:solidFill>
              </a:rPr>
              <a:t>SpecGreedy: Unified Dense Subgraph Detection</a:t>
            </a:r>
            <a:endParaRPr lang="en-US" dirty="0">
              <a:solidFill>
                <a:srgbClr val="1CADE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15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422312-9D7D-4E02-9398-A33277535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304" y="835378"/>
            <a:ext cx="7543800" cy="47864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dirty="0">
                <a:latin typeface="Arial Narrow" panose="020B0606020202030204" pitchFamily="34" charset="0"/>
              </a:rPr>
              <a:t>How can we </a:t>
            </a:r>
            <a:br>
              <a:rPr lang="en-US" sz="5400" dirty="0">
                <a:latin typeface="Arial Narrow" panose="020B0606020202030204" pitchFamily="34" charset="0"/>
              </a:rPr>
            </a:br>
            <a:r>
              <a:rPr lang="en-US" sz="5400" dirty="0">
                <a:solidFill>
                  <a:srgbClr val="C00000"/>
                </a:solidFill>
                <a:latin typeface="Arial Narrow" panose="020B0606020202030204" pitchFamily="34" charset="0"/>
              </a:rPr>
              <a:t>unify </a:t>
            </a:r>
            <a:r>
              <a:rPr lang="en-US" sz="5400" dirty="0">
                <a:latin typeface="Arial Narrow" panose="020B0606020202030204" pitchFamily="34" charset="0"/>
              </a:rPr>
              <a:t>and </a:t>
            </a:r>
            <a:r>
              <a:rPr lang="en-US" sz="5400" dirty="0">
                <a:solidFill>
                  <a:srgbClr val="C00000"/>
                </a:solidFill>
                <a:latin typeface="Arial Narrow" panose="020B0606020202030204" pitchFamily="34" charset="0"/>
              </a:rPr>
              <a:t>fast detect</a:t>
            </a:r>
            <a:r>
              <a:rPr lang="en-US" sz="5400" dirty="0">
                <a:latin typeface="Arial Narrow" panose="020B0606020202030204" pitchFamily="34" charset="0"/>
              </a:rPr>
              <a:t> </a:t>
            </a:r>
            <a:br>
              <a:rPr lang="en-US" sz="5400" dirty="0">
                <a:latin typeface="Arial Narrow" panose="020B0606020202030204" pitchFamily="34" charset="0"/>
              </a:rPr>
            </a:br>
            <a:r>
              <a:rPr lang="en-US" sz="5400" dirty="0">
                <a:latin typeface="Arial Narrow" panose="020B0606020202030204" pitchFamily="34" charset="0"/>
              </a:rPr>
              <a:t>those various different </a:t>
            </a:r>
            <a:br>
              <a:rPr lang="en-US" sz="5400" dirty="0">
                <a:latin typeface="Arial Narrow" panose="020B0606020202030204" pitchFamily="34" charset="0"/>
              </a:rPr>
            </a:br>
            <a:r>
              <a:rPr lang="en-US" sz="5400" dirty="0">
                <a:solidFill>
                  <a:srgbClr val="C00000"/>
                </a:solidFill>
                <a:latin typeface="Arial Narrow" panose="020B0606020202030204" pitchFamily="34" charset="0"/>
              </a:rPr>
              <a:t>dense subgraph patterns </a:t>
            </a:r>
            <a:br>
              <a:rPr lang="en-US" sz="5400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en-US" sz="5400" dirty="0">
                <a:latin typeface="Arial Narrow" panose="020B0606020202030204" pitchFamily="34" charset="0"/>
              </a:rPr>
              <a:t>in large graphs?</a:t>
            </a:r>
            <a:endParaRPr lang="en-US" sz="5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E14847-9184-4A47-9227-7DC57315E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1CADE4">
                    <a:lumMod val="20000"/>
                    <a:lumOff val="80000"/>
                  </a:srgbClr>
                </a:solidFill>
              </a:rPr>
              <a:t>SpecGreedy: Unified Dense Subgraph Detection</a:t>
            </a:r>
            <a:endParaRPr lang="en-US" dirty="0">
              <a:solidFill>
                <a:srgbClr val="1CADE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1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822FA4F-19F2-4E20-81DD-C705678C6E57}"/>
              </a:ext>
            </a:extLst>
          </p:cNvPr>
          <p:cNvSpPr/>
          <p:nvPr/>
        </p:nvSpPr>
        <p:spPr>
          <a:xfrm>
            <a:off x="927778" y="4250708"/>
            <a:ext cx="7363467" cy="169965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0EEDB5-EB8E-4FF9-A923-5A8147C2C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OVERVIEW-METHOD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929449-C717-4FDB-909F-F582278B3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Comic Sans MS" panose="030F0702030302020204" pitchFamily="66" charset="0"/>
              </a:rPr>
              <a:t>G</a:t>
            </a:r>
            <a:r>
              <a:rPr lang="en-US" sz="2000" b="1" dirty="0">
                <a:latin typeface="Comic Sans MS" panose="030F0702030302020204" pitchFamily="66" charset="0"/>
              </a:rPr>
              <a:t>EN</a:t>
            </a:r>
            <a:r>
              <a:rPr lang="en-US" sz="2400" b="1" dirty="0">
                <a:latin typeface="Comic Sans MS" panose="030F0702030302020204" pitchFamily="66" charset="0"/>
              </a:rPr>
              <a:t>DS</a:t>
            </a:r>
            <a:r>
              <a:rPr lang="en-US" dirty="0"/>
              <a:t>: a unified problem framework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CE504-F7A8-46C9-B891-7B87E9E1C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1CADE4">
                    <a:lumMod val="20000"/>
                    <a:lumOff val="80000"/>
                  </a:srgbClr>
                </a:solidFill>
              </a:rPr>
              <a:t>SpecGreedy: Unified Dense Subgraph Detection</a:t>
            </a:r>
            <a:endParaRPr lang="en-US" dirty="0">
              <a:solidFill>
                <a:srgbClr val="1CADE4">
                  <a:lumMod val="20000"/>
                  <a:lumOff val="80000"/>
                </a:srgbClr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751ACA1-ED46-4632-BE41-7B36C3D82213}"/>
              </a:ext>
            </a:extLst>
          </p:cNvPr>
          <p:cNvGrpSpPr/>
          <p:nvPr/>
        </p:nvGrpSpPr>
        <p:grpSpPr>
          <a:xfrm>
            <a:off x="1364239" y="1979307"/>
            <a:ext cx="6415522" cy="1462392"/>
            <a:chOff x="1086447" y="2749272"/>
            <a:chExt cx="6415522" cy="146239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26742A3-F175-44BF-867F-978EFE670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6447" y="2749272"/>
              <a:ext cx="6415522" cy="89770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D2C53F5-9908-4163-9865-A776BCF3F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7852" y="3853594"/>
              <a:ext cx="1997731" cy="34537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387B952-1918-4CF2-A746-8FD47A258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5927" y="3819984"/>
              <a:ext cx="1769094" cy="391680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3E52AAF0-307A-44F5-A8A6-B0850C2EB901}"/>
              </a:ext>
            </a:extLst>
          </p:cNvPr>
          <p:cNvSpPr/>
          <p:nvPr/>
        </p:nvSpPr>
        <p:spPr>
          <a:xfrm>
            <a:off x="3411483" y="5101182"/>
            <a:ext cx="168821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 err="1"/>
              <a:t>Charikar</a:t>
            </a:r>
            <a:endParaRPr lang="en-US" sz="2000" b="1" i="1" dirty="0"/>
          </a:p>
          <a:p>
            <a:r>
              <a:rPr lang="en-US" dirty="0"/>
              <a:t>[</a:t>
            </a:r>
            <a:r>
              <a:rPr lang="en-US" dirty="0" err="1">
                <a:solidFill>
                  <a:srgbClr val="222222"/>
                </a:solidFill>
              </a:rPr>
              <a:t>Charikar</a:t>
            </a:r>
            <a:r>
              <a:rPr lang="en-US" dirty="0">
                <a:solidFill>
                  <a:srgbClr val="222222"/>
                </a:solidFill>
              </a:rPr>
              <a:t> M.’00</a:t>
            </a:r>
            <a:r>
              <a:rPr lang="en-US" dirty="0"/>
              <a:t>]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14E041-A5F5-4FAB-A6B4-AFEEAD5C2ADD}"/>
              </a:ext>
            </a:extLst>
          </p:cNvPr>
          <p:cNvSpPr/>
          <p:nvPr/>
        </p:nvSpPr>
        <p:spPr>
          <a:xfrm>
            <a:off x="1181239" y="5101079"/>
            <a:ext cx="175439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 err="1"/>
              <a:t>Fraudar</a:t>
            </a:r>
            <a:endParaRPr lang="en-US" sz="2000" b="1" i="1" dirty="0"/>
          </a:p>
          <a:p>
            <a:pPr algn="ctr"/>
            <a:r>
              <a:rPr lang="en-US" altLang="zh-CN" dirty="0">
                <a:solidFill>
                  <a:prstClr val="black"/>
                </a:solidFill>
              </a:rPr>
              <a:t>[B. </a:t>
            </a:r>
            <a:r>
              <a:rPr lang="en-US" altLang="zh-CN" dirty="0" err="1">
                <a:solidFill>
                  <a:prstClr val="black"/>
                </a:solidFill>
              </a:rPr>
              <a:t>Hooi</a:t>
            </a:r>
            <a:r>
              <a:rPr lang="en-US" altLang="zh-CN" dirty="0">
                <a:solidFill>
                  <a:prstClr val="black"/>
                </a:solidFill>
              </a:rPr>
              <a:t> et al’18]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AA68D7-D3FA-459C-9F96-EF6926711178}"/>
              </a:ext>
            </a:extLst>
          </p:cNvPr>
          <p:cNvSpPr/>
          <p:nvPr/>
        </p:nvSpPr>
        <p:spPr>
          <a:xfrm>
            <a:off x="3344617" y="4371516"/>
            <a:ext cx="217867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 err="1"/>
              <a:t>SparseCutDS</a:t>
            </a:r>
            <a:endParaRPr lang="en-US" sz="2000" b="1" i="1" dirty="0"/>
          </a:p>
          <a:p>
            <a:pPr algn="ctr"/>
            <a:r>
              <a:rPr lang="en-US" dirty="0">
                <a:solidFill>
                  <a:srgbClr val="222222"/>
                </a:solidFill>
              </a:rPr>
              <a:t>[</a:t>
            </a:r>
            <a:r>
              <a:rPr lang="en-US" dirty="0" err="1"/>
              <a:t>Miyauchi</a:t>
            </a:r>
            <a:r>
              <a:rPr lang="en-US" dirty="0">
                <a:solidFill>
                  <a:srgbClr val="222222"/>
                </a:solidFill>
              </a:rPr>
              <a:t> A. et al’18]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C0F7AF3-7B53-4930-B05E-F7B976F9F954}"/>
              </a:ext>
            </a:extLst>
          </p:cNvPr>
          <p:cNvSpPr/>
          <p:nvPr/>
        </p:nvSpPr>
        <p:spPr>
          <a:xfrm>
            <a:off x="5799384" y="4360478"/>
            <a:ext cx="202485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 err="1"/>
              <a:t>TempDS</a:t>
            </a:r>
            <a:endParaRPr lang="en-US" sz="2000" b="1" i="1" dirty="0"/>
          </a:p>
          <a:p>
            <a:r>
              <a:rPr lang="en-US" dirty="0">
                <a:solidFill>
                  <a:prstClr val="black"/>
                </a:solidFill>
              </a:rPr>
              <a:t>[</a:t>
            </a:r>
            <a:r>
              <a:rPr lang="en-US" dirty="0">
                <a:solidFill>
                  <a:srgbClr val="222222"/>
                </a:solidFill>
              </a:rPr>
              <a:t>Wong S. W e al’18</a:t>
            </a:r>
            <a:r>
              <a:rPr lang="en-US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831260-7554-4749-B5FB-9AF81D635C25}"/>
              </a:ext>
            </a:extLst>
          </p:cNvPr>
          <p:cNvSpPr/>
          <p:nvPr/>
        </p:nvSpPr>
        <p:spPr>
          <a:xfrm>
            <a:off x="5575555" y="5111954"/>
            <a:ext cx="260686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/>
              <a:t>Risk-averse DS</a:t>
            </a:r>
            <a:endParaRPr lang="en-US" b="1" i="1" dirty="0"/>
          </a:p>
          <a:p>
            <a:pPr algn="ctr"/>
            <a:r>
              <a:rPr lang="en-US" dirty="0">
                <a:solidFill>
                  <a:srgbClr val="222222"/>
                </a:solidFill>
              </a:rPr>
              <a:t>[</a:t>
            </a:r>
            <a:r>
              <a:rPr lang="en-US" dirty="0"/>
              <a:t>C. E. </a:t>
            </a:r>
            <a:r>
              <a:rPr lang="en-US" dirty="0" err="1"/>
              <a:t>Tsourakakis</a:t>
            </a:r>
            <a:r>
              <a:rPr lang="en-US" dirty="0">
                <a:solidFill>
                  <a:srgbClr val="222222"/>
                </a:solidFill>
              </a:rPr>
              <a:t> et al’19]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78536E-7E98-4E87-A911-B742A0A9E5F9}"/>
              </a:ext>
            </a:extLst>
          </p:cNvPr>
          <p:cNvSpPr/>
          <p:nvPr/>
        </p:nvSpPr>
        <p:spPr>
          <a:xfrm>
            <a:off x="1071579" y="4385875"/>
            <a:ext cx="195617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 err="1"/>
              <a:t>MinQuotientCut</a:t>
            </a:r>
            <a:endParaRPr lang="en-US" sz="2000" b="1" i="1" dirty="0"/>
          </a:p>
          <a:p>
            <a:pPr algn="ctr"/>
            <a:r>
              <a:rPr lang="en-US" altLang="zh-CN" dirty="0">
                <a:solidFill>
                  <a:prstClr val="black"/>
                </a:solidFill>
              </a:rPr>
              <a:t>[Chung RK. Fan’96]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1943BD64-FDBA-40DD-AB87-33AD07568E80}"/>
              </a:ext>
            </a:extLst>
          </p:cNvPr>
          <p:cNvSpPr/>
          <p:nvPr/>
        </p:nvSpPr>
        <p:spPr>
          <a:xfrm rot="5400000">
            <a:off x="4431160" y="394328"/>
            <a:ext cx="391680" cy="7110843"/>
          </a:xfrm>
          <a:prstGeom prst="leftBrace">
            <a:avLst>
              <a:gd name="adj1" fmla="val 14751"/>
              <a:gd name="adj2" fmla="val 50000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93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8426C-0B54-476F-8F51-84DC89170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OVERVIEW-METHOD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57208-41F5-4889-906E-47A4405DB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</a:t>
            </a:r>
            <a:r>
              <a:rPr lang="en-US" sz="2400" b="1" dirty="0"/>
              <a:t>PEC</a:t>
            </a:r>
            <a:r>
              <a:rPr lang="en-US" b="1" dirty="0"/>
              <a:t>G</a:t>
            </a:r>
            <a:r>
              <a:rPr lang="en-US" sz="2400" b="1" dirty="0"/>
              <a:t>REEDY</a:t>
            </a:r>
            <a:r>
              <a:rPr lang="en-US" dirty="0"/>
              <a:t>: a unified detection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4064C-DEEF-4222-AC1A-08A38A551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1CADE4">
                    <a:lumMod val="20000"/>
                    <a:lumOff val="80000"/>
                  </a:srgbClr>
                </a:solidFill>
              </a:rPr>
              <a:t>SpecGreedy: Unified Dense Subgraph Detection</a:t>
            </a:r>
            <a:endParaRPr lang="en-US" dirty="0">
              <a:solidFill>
                <a:srgbClr val="1CADE4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26FB7E7-35DD-4415-8411-5558F70AE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649" y="2134400"/>
            <a:ext cx="3345160" cy="264551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095B293-2310-4390-851C-4F0F40F32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323" y="2246863"/>
            <a:ext cx="2834023" cy="2307063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264D2094-A19B-4CBD-859E-D39D34A617D7}"/>
              </a:ext>
            </a:extLst>
          </p:cNvPr>
          <p:cNvSpPr/>
          <p:nvPr/>
        </p:nvSpPr>
        <p:spPr>
          <a:xfrm>
            <a:off x="1986195" y="5040119"/>
            <a:ext cx="5171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Graph spectral + </a:t>
            </a:r>
            <a:r>
              <a:rPr lang="en-US" altLang="zh-CN" sz="2400" i="1" dirty="0"/>
              <a:t>Greedy approximation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CB8178C-A9D8-44F6-B663-A4450BA5DC93}"/>
              </a:ext>
            </a:extLst>
          </p:cNvPr>
          <p:cNvSpPr/>
          <p:nvPr/>
        </p:nvSpPr>
        <p:spPr>
          <a:xfrm>
            <a:off x="2192332" y="5651348"/>
            <a:ext cx="4681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Linearly scalable with the graph size</a:t>
            </a:r>
            <a:endParaRPr lang="en-US" altLang="zh-CN" sz="2400" i="1" dirty="0"/>
          </a:p>
        </p:txBody>
      </p:sp>
    </p:spTree>
    <p:extLst>
      <p:ext uri="{BB962C8B-B14F-4D97-AF65-F5344CB8AC3E}">
        <p14:creationId xmlns:p14="http://schemas.microsoft.com/office/powerpoint/2010/main" val="368649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CEC49-2BCF-48D2-A65D-B16C9F90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OVERVIEW-PERFORMANCE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11EED6-81CF-49D4-98B7-1BFC868A8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CADE4">
                    <a:lumMod val="20000"/>
                    <a:lumOff val="80000"/>
                  </a:srgbClr>
                </a:solidFill>
              </a:rPr>
              <a:t>SpecGreedy: Unified Dense Subgraph Detection</a:t>
            </a:r>
            <a:endParaRPr lang="en-US" dirty="0">
              <a:solidFill>
                <a:srgbClr val="1CADE4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B9547A-46BA-4AFE-BC7E-E892C4481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805" y="1565664"/>
            <a:ext cx="3926196" cy="33786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5FD2F15-1825-4FC2-8EDC-CFA9DC60F3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5" r="13143"/>
          <a:stretch/>
        </p:blipFill>
        <p:spPr>
          <a:xfrm>
            <a:off x="761999" y="1634188"/>
            <a:ext cx="3560132" cy="32415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277FEF-1CE9-4A4F-BC53-9523B73557AB}"/>
              </a:ext>
            </a:extLst>
          </p:cNvPr>
          <p:cNvSpPr/>
          <p:nvPr/>
        </p:nvSpPr>
        <p:spPr>
          <a:xfrm>
            <a:off x="1691019" y="5448469"/>
            <a:ext cx="5880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/>
              <a:t>S</a:t>
            </a:r>
            <a:r>
              <a:rPr lang="en-US" sz="2400" b="1" i="1" dirty="0"/>
              <a:t>PEC</a:t>
            </a:r>
            <a:r>
              <a:rPr lang="en-US" sz="2800" b="1" i="1" dirty="0"/>
              <a:t>G</a:t>
            </a:r>
            <a:r>
              <a:rPr lang="en-US" sz="2400" b="1" i="1" dirty="0"/>
              <a:t>REEDY</a:t>
            </a:r>
            <a:r>
              <a:rPr lang="en-US" sz="2800" i="1" dirty="0"/>
              <a:t> </a:t>
            </a:r>
            <a:r>
              <a:rPr lang="en-US" sz="2800" b="1" i="1" dirty="0"/>
              <a:t>is faster than Greedy algo.</a:t>
            </a:r>
          </a:p>
        </p:txBody>
      </p:sp>
    </p:spTree>
    <p:extLst>
      <p:ext uri="{BB962C8B-B14F-4D97-AF65-F5344CB8AC3E}">
        <p14:creationId xmlns:p14="http://schemas.microsoft.com/office/powerpoint/2010/main" val="1644495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CEC49-2BCF-48D2-A65D-B16C9F90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OVERVIEW-PERFORMANCE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11EED6-81CF-49D4-98B7-1BFC868A8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CADE4">
                    <a:lumMod val="20000"/>
                    <a:lumOff val="80000"/>
                  </a:srgbClr>
                </a:solidFill>
              </a:rPr>
              <a:t>SpecGreedy: Unified Dense Subgraph Detection</a:t>
            </a:r>
            <a:endParaRPr lang="en-US" dirty="0">
              <a:solidFill>
                <a:srgbClr val="1CADE4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C80F0-281D-4448-893D-C21DAC1CD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98" y="1457167"/>
            <a:ext cx="4773911" cy="39436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19BACD6-87C3-44C6-BFB7-D78DAD88F3A1}"/>
              </a:ext>
            </a:extLst>
          </p:cNvPr>
          <p:cNvSpPr/>
          <p:nvPr/>
        </p:nvSpPr>
        <p:spPr>
          <a:xfrm>
            <a:off x="5231484" y="3226365"/>
            <a:ext cx="3461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-CondensedBold"/>
              </a:rPr>
              <a:t>Brain network and Disease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08A236-6E91-4A86-84A6-C01165F19DCC}"/>
              </a:ext>
            </a:extLst>
          </p:cNvPr>
          <p:cNvSpPr/>
          <p:nvPr/>
        </p:nvSpPr>
        <p:spPr>
          <a:xfrm>
            <a:off x="4713711" y="1320681"/>
            <a:ext cx="2877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-CondensedBold"/>
              </a:rPr>
              <a:t>Neurology &amp; Medicine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2A4F2-3BA5-4B7C-A09A-7262F6986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719" y="3654731"/>
            <a:ext cx="1883462" cy="120638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6244E5-EEAA-44FE-8341-4AF78C74C0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641" y="1776156"/>
            <a:ext cx="1855264" cy="125023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D62E50-991A-402B-AA62-4D85532552C8}"/>
              </a:ext>
            </a:extLst>
          </p:cNvPr>
          <p:cNvSpPr/>
          <p:nvPr/>
        </p:nvSpPr>
        <p:spPr>
          <a:xfrm>
            <a:off x="2582661" y="2657056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-CondensedBold"/>
              </a:rPr>
              <a:t>Physics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15DC92-165D-4C2E-8974-7922AECF54D1}"/>
              </a:ext>
            </a:extLst>
          </p:cNvPr>
          <p:cNvSpPr/>
          <p:nvPr/>
        </p:nvSpPr>
        <p:spPr>
          <a:xfrm>
            <a:off x="717811" y="5455812"/>
            <a:ext cx="8024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/>
              <a:t>S</a:t>
            </a:r>
            <a:r>
              <a:rPr lang="en-US" sz="2400" b="1" i="1" dirty="0"/>
              <a:t>PEC</a:t>
            </a:r>
            <a:r>
              <a:rPr lang="en-US" sz="2800" b="1" i="1" dirty="0"/>
              <a:t>G</a:t>
            </a:r>
            <a:r>
              <a:rPr lang="en-US" sz="2400" b="1" i="1" dirty="0"/>
              <a:t>REEDY</a:t>
            </a:r>
            <a:r>
              <a:rPr lang="en-US" sz="2800" i="1" dirty="0"/>
              <a:t> </a:t>
            </a:r>
            <a:r>
              <a:rPr lang="en-US" sz="2800" b="1" i="1" dirty="0"/>
              <a:t>is effective</a:t>
            </a:r>
            <a:r>
              <a:rPr lang="en-US" sz="2800" i="1" dirty="0"/>
              <a:t>, e.g. contrast dense subgraphs</a:t>
            </a:r>
          </a:p>
        </p:txBody>
      </p:sp>
    </p:spTree>
    <p:extLst>
      <p:ext uri="{BB962C8B-B14F-4D97-AF65-F5344CB8AC3E}">
        <p14:creationId xmlns:p14="http://schemas.microsoft.com/office/powerpoint/2010/main" val="189509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AE37-1143-4D4E-8DA8-D9DB83843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OVERVIEW-PERFORMANCE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7F9E65-2235-4727-8A2A-47C966150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>
                <a:solidFill>
                  <a:srgbClr val="1CADE4">
                    <a:lumMod val="20000"/>
                    <a:lumOff val="80000"/>
                  </a:srgbClr>
                </a:solidFill>
              </a:rPr>
              <a:t>SpecGreedy</a:t>
            </a:r>
            <a:r>
              <a:rPr lang="en-US" dirty="0">
                <a:solidFill>
                  <a:srgbClr val="1CADE4">
                    <a:lumMod val="20000"/>
                    <a:lumOff val="80000"/>
                  </a:srgbClr>
                </a:solidFill>
              </a:rPr>
              <a:t>: Unified Dense Subgraph Detection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9B8173-622D-409D-8721-CDFA0C059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27" y="1929384"/>
            <a:ext cx="3486150" cy="29992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2FB7B7-C48A-476F-BCC4-F96AD3CAE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04" y="1929385"/>
            <a:ext cx="3531851" cy="29992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E7016A6-A29C-4046-9957-505064EF3EE3}"/>
              </a:ext>
            </a:extLst>
          </p:cNvPr>
          <p:cNvSpPr/>
          <p:nvPr/>
        </p:nvSpPr>
        <p:spPr>
          <a:xfrm>
            <a:off x="2858069" y="5437778"/>
            <a:ext cx="3468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/>
              <a:t>S</a:t>
            </a:r>
            <a:r>
              <a:rPr lang="en-US" sz="2400" b="1" i="1" dirty="0"/>
              <a:t>PEC</a:t>
            </a:r>
            <a:r>
              <a:rPr lang="en-US" sz="2800" b="1" i="1" dirty="0"/>
              <a:t>G</a:t>
            </a:r>
            <a:r>
              <a:rPr lang="en-US" sz="2400" b="1" i="1" dirty="0"/>
              <a:t>REEDY</a:t>
            </a:r>
            <a:r>
              <a:rPr lang="en-US" sz="2800" b="1" i="1" dirty="0"/>
              <a:t> is scalable</a:t>
            </a:r>
          </a:p>
        </p:txBody>
      </p:sp>
    </p:spTree>
    <p:extLst>
      <p:ext uri="{BB962C8B-B14F-4D97-AF65-F5344CB8AC3E}">
        <p14:creationId xmlns:p14="http://schemas.microsoft.com/office/powerpoint/2010/main" val="23836079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0293;#15569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2779;"/>
</p:tagLst>
</file>

<file path=ppt/theme/theme1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6170</TotalTime>
  <Words>1541</Words>
  <Application>Microsoft Office PowerPoint</Application>
  <PresentationFormat>On-screen Show (4:3)</PresentationFormat>
  <Paragraphs>363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HelveticaNeue-CondensedBold</vt:lpstr>
      <vt:lpstr>Arial</vt:lpstr>
      <vt:lpstr>Arial Narrow</vt:lpstr>
      <vt:lpstr>Arial Rounded MT Bold</vt:lpstr>
      <vt:lpstr>Calibri</vt:lpstr>
      <vt:lpstr>Calibri Light</vt:lpstr>
      <vt:lpstr>Cambria Math</vt:lpstr>
      <vt:lpstr>Comic Sans MS</vt:lpstr>
      <vt:lpstr>Times New Roman</vt:lpstr>
      <vt:lpstr>Wingdings</vt:lpstr>
      <vt:lpstr>1_Retrospect</vt:lpstr>
      <vt:lpstr>AxMath</vt:lpstr>
      <vt:lpstr>SPECGREEDY  Unified Dense Subgraph Detection</vt:lpstr>
      <vt:lpstr>Motivation: Dense Subgraph Detection</vt:lpstr>
      <vt:lpstr>Motivation: Densest Subgraph Detection</vt:lpstr>
      <vt:lpstr>How can we  unify and fast detect  those various different  dense subgraph patterns  in large graphs?</vt:lpstr>
      <vt:lpstr>OVERVIEW-METHOD</vt:lpstr>
      <vt:lpstr>OVERVIEW-METHOD</vt:lpstr>
      <vt:lpstr>OVERVIEW-PERFORMANCE</vt:lpstr>
      <vt:lpstr>OVERVIEW-PERFORMANCE</vt:lpstr>
      <vt:lpstr>OVERVIEW-PERFORMANCE</vt:lpstr>
      <vt:lpstr>Road Map</vt:lpstr>
      <vt:lpstr>GENDS: Unified Formulation</vt:lpstr>
      <vt:lpstr>Problems Correspondence</vt:lpstr>
      <vt:lpstr>Theoretical Analysis</vt:lpstr>
      <vt:lpstr>Theoretical Analysis (cont.)</vt:lpstr>
      <vt:lpstr>Theoretical Analysis: Optimal Solution</vt:lpstr>
      <vt:lpstr>Road Map</vt:lpstr>
      <vt:lpstr>Approximate Optimal Solution</vt:lpstr>
      <vt:lpstr>SPECGREEDY: Unified Detection Algorithm</vt:lpstr>
      <vt:lpstr>Road Map</vt:lpstr>
      <vt:lpstr>Experiments on 40 networks</vt:lpstr>
      <vt:lpstr>Exp1. Quality-Speed Test</vt:lpstr>
      <vt:lpstr>Exp1. Quality-Speed Test (cont.)</vt:lpstr>
      <vt:lpstr>Exp2. Parameter Test</vt:lpstr>
      <vt:lpstr>Exp3. Effectiveness Test</vt:lpstr>
      <vt:lpstr>Exp4. Scalability Test</vt:lpstr>
      <vt:lpstr>Experiments</vt:lpstr>
      <vt:lpstr>Road Map</vt:lpstr>
      <vt:lpstr>Summary</vt:lpstr>
      <vt:lpstr>Thank You!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Feng wenchieh</dc:creator>
  <cp:lastModifiedBy>Feng wenchieh</cp:lastModifiedBy>
  <cp:revision>177</cp:revision>
  <dcterms:created xsi:type="dcterms:W3CDTF">2020-07-16T09:24:26Z</dcterms:created>
  <dcterms:modified xsi:type="dcterms:W3CDTF">2020-08-20T02:37:05Z</dcterms:modified>
</cp:coreProperties>
</file>