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92" r:id="rId3"/>
  </p:sldMasterIdLst>
  <p:notesMasterIdLst>
    <p:notesMasterId r:id="rId43"/>
  </p:notesMasterIdLst>
  <p:sldIdLst>
    <p:sldId id="728" r:id="rId4"/>
    <p:sldId id="677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86" r:id="rId14"/>
    <p:sldId id="687" r:id="rId15"/>
    <p:sldId id="688" r:id="rId16"/>
    <p:sldId id="68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709" r:id="rId37"/>
    <p:sldId id="710" r:id="rId38"/>
    <p:sldId id="711" r:id="rId39"/>
    <p:sldId id="654" r:id="rId40"/>
    <p:sldId id="666" r:id="rId41"/>
    <p:sldId id="66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10C5A-80FA-4B45-A15B-EEF717053E24}" type="datetimeFigureOut">
              <a:rPr lang="en-US" smtClean="0"/>
              <a:t>7/5/2019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B72E-8B13-4A67-804E-790A7735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451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Given the graph </a:t>
                </a:r>
                <a:r>
                  <a:rPr lang="zh-CN" altLang="en-US" b="1" i="0">
                    <a:latin typeface="Cambria Math" panose="02040503050406030204" pitchFamily="18" charset="0"/>
                  </a:rPr>
                  <a:t>𝓖</a:t>
                </a:r>
                <a:r>
                  <a:rPr lang="en-US" dirty="0"/>
                  <a:t>, consisting of the node set </a:t>
                </a:r>
                <a:r>
                  <a:rPr lang="en-US" i="1" dirty="0"/>
                  <a:t>V</a:t>
                </a:r>
                <a:r>
                  <a:rPr lang="en-US" dirty="0"/>
                  <a:t> and edge set </a:t>
                </a:r>
                <a:r>
                  <a:rPr lang="en-US" i="1" dirty="0"/>
                  <a:t>E</a:t>
                </a:r>
                <a:r>
                  <a:rPr lang="en-US" dirty="0"/>
                  <a:t>.</a:t>
                </a:r>
                <a:r>
                  <a:rPr lang="en-US" baseline="0" dirty="0"/>
                  <a:t>  And heatmap </a:t>
                </a:r>
                <a:r>
                  <a:rPr lang="en-US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𝓗</a:t>
                </a:r>
                <a:r>
                  <a:rPr lang="en-US" baseline="0" dirty="0"/>
                  <a:t> of node correlated-features </a:t>
                </a:r>
                <a:endParaRPr lang="en-US" dirty="0"/>
              </a:p>
              <a:p>
                <a:r>
                  <a:rPr lang="en-US" dirty="0"/>
                  <a:t>We need to recognize the node groups, summary the feature space, and report some suspicious micro-clusters.</a:t>
                </a:r>
              </a:p>
              <a:p>
                <a:endParaRPr lang="en-US" dirty="0"/>
              </a:p>
              <a:p>
                <a:r>
                  <a:rPr lang="en-US" dirty="0"/>
                  <a:t>Finally,  we will get the following output:</a:t>
                </a:r>
              </a:p>
              <a:p>
                <a:r>
                  <a:rPr lang="en-US" dirty="0"/>
                  <a:t>1. 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node group assignment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𝓢</a:t>
                </a: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;</a:t>
                </a:r>
              </a:p>
              <a:p>
                <a:r>
                  <a:rPr lang="en-US" dirty="0"/>
                  <a:t>2. model parameters </a:t>
                </a:r>
                <a:r>
                  <a:rPr kumimoji="0" lang="el-GR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𝜣</a:t>
                </a:r>
                <a:r>
                  <a:rPr lang="en-US" dirty="0"/>
                  <a:t> for describing the node group</a:t>
                </a:r>
                <a:r>
                  <a:rPr lang="zh-CN" altLang="en-US" dirty="0"/>
                  <a:t>；</a:t>
                </a:r>
                <a:endParaRPr lang="en-US" altLang="zh-CN" dirty="0"/>
              </a:p>
              <a:p>
                <a:r>
                  <a:rPr lang="en-US" dirty="0"/>
                  <a:t>3. Outlier nodes </a:t>
                </a: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𝓞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suspicious micro-clusters correspond to some node groups circled in the Example.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582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035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64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4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So, our </a:t>
                </a:r>
                <a:r>
                  <a:rPr lang="en-US" dirty="0" err="1"/>
                  <a:t>EagleMine</a:t>
                </a:r>
                <a:r>
                  <a:rPr lang="en-US" dirty="0"/>
                  <a:t> algorithm consists of 2 steps:</a:t>
                </a:r>
              </a:p>
              <a:p>
                <a:r>
                  <a:rPr lang="en-US" dirty="0"/>
                  <a:t> 1. Recognize node groups (micro-clusters) with hierarchical structure for the heatmap ℋ, with </a:t>
                </a:r>
                <a:r>
                  <a:rPr lang="en-US" sz="14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ATER</a:t>
                </a:r>
                <a:r>
                  <a:rPr lang="en-US" sz="14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EVEL</a:t>
                </a:r>
                <a:r>
                  <a:rPr lang="en-US" sz="14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REE</a:t>
                </a:r>
                <a:r>
                  <a:rPr lang="en-US" dirty="0"/>
                  <a:t> Algorithm</a:t>
                </a:r>
              </a:p>
              <a:p>
                <a:r>
                  <a:rPr lang="en-US" dirty="0"/>
                  <a:t> 2. Search the optimal combination and Summarize </a:t>
                </a:r>
                <a:r>
                  <a:rPr lang="en-US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ℋ</a:t>
                </a:r>
                <a:r>
                  <a:rPr lang="en-US" dirty="0"/>
                  <a:t> with  </a:t>
                </a:r>
                <a:r>
                  <a:rPr lang="en-US" sz="14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REE</a:t>
                </a:r>
                <a:r>
                  <a:rPr lang="en-US" sz="14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XPLORE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/>
                  <a:t>Algorithm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19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693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we can see that there are some nodes with a single child or some too small island to make sense.</a:t>
                </a:r>
              </a:p>
              <a:p>
                <a:r>
                  <a:rPr lang="en-US" dirty="0"/>
                  <a:t>So, we utilize following steps to refine the tree.</a:t>
                </a:r>
              </a:p>
              <a:p>
                <a:r>
                  <a:rPr lang="en-US" dirty="0"/>
                  <a:t>we contract the single path by removing its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successors from bottom to up like this.</a:t>
                </a:r>
              </a:p>
              <a:p>
                <a:r>
                  <a:rPr lang="en-US" dirty="0"/>
                  <a:t>and prune those too small islands based on the reserved area constraint. For example, the island </a:t>
                </a:r>
                <a:r>
                  <a:rPr lang="en-US" b="0" i="0">
                    <a:latin typeface="Cambria Math" panose="02040503050406030204" pitchFamily="18" charset="0"/>
                  </a:rPr>
                  <a:t>𝛼</a:t>
                </a:r>
                <a:r>
                  <a:rPr lang="en-US" dirty="0"/>
                  <a:t> here</a:t>
                </a:r>
                <a:r>
                  <a:rPr lang="en-US" baseline="0" dirty="0"/>
                  <a:t> is at water level r, and its children is at r’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43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882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As previous mentioned, the description result of nodes groups will give</a:t>
                </a:r>
              </a:p>
              <a:p>
                <a:r>
                  <a:rPr lang="en-US" dirty="0"/>
                  <a:t>  the </a:t>
                </a:r>
                <a:r>
                  <a:rPr lang="en-US" b="1" dirty="0"/>
                  <a:t>assignment</a:t>
                </a:r>
                <a:r>
                  <a:rPr lang="en-US" dirty="0"/>
                  <a:t> </a:t>
                </a:r>
                <a:r>
                  <a:rPr lang="en-US" b="1" i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𝓢</a:t>
                </a:r>
                <a:r>
                  <a:rPr lang="en-US" dirty="0"/>
                  <a:t>,  model</a:t>
                </a:r>
                <a:r>
                  <a:rPr lang="en-US" baseline="0" dirty="0"/>
                  <a:t> parameters </a:t>
                </a:r>
                <a:r>
                  <a:rPr lang="el-GR" b="1" i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𝜣</a:t>
                </a:r>
                <a:r>
                  <a:rPr lang="en-US" baseline="0" dirty="0"/>
                  <a:t>, and outliers </a:t>
                </a:r>
                <a:r>
                  <a:rPr lang="en-US" b="1" i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𝓞</a:t>
                </a:r>
                <a:r>
                  <a:rPr lang="en-US" baseline="0" dirty="0"/>
                  <a:t> for unassigned bins.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44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5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4080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sz="1200" b="0" i="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identify suspicious micro-clusters for anomaly pattern detection.</a:t>
                </a:r>
              </a:p>
              <a:p>
                <a:r>
                  <a:rPr lang="en-US" dirty="0"/>
                  <a:t>Considering the most normal users center on the major island in feature space,  we use the weighted probability KL distance between any</a:t>
                </a:r>
                <a:r>
                  <a:rPr lang="en-US" baseline="0" dirty="0"/>
                  <a:t> i</a:t>
                </a:r>
                <a:r>
                  <a:rPr lang="en-US" dirty="0"/>
                  <a:t>sland </a:t>
                </a:r>
                <a:r>
                  <a:rPr lang="en-US" b="0" i="0">
                    <a:latin typeface="Cambria Math" panose="02040503050406030204" pitchFamily="18" charset="0"/>
                  </a:rPr>
                  <a:t>𝜃_𝑖</a:t>
                </a:r>
                <a:r>
                  <a:rPr lang="en-US" dirty="0"/>
                  <a:t> with the majority island </a:t>
                </a:r>
                <a:r>
                  <a:rPr lang="en-US" b="0" i="0">
                    <a:latin typeface="Cambria Math" panose="02040503050406030204" pitchFamily="18" charset="0"/>
                  </a:rPr>
                  <a:t>𝜃_𝑚</a:t>
                </a:r>
                <a:r>
                  <a:rPr lang="en-US" dirty="0"/>
                  <a:t> as</a:t>
                </a:r>
                <a:r>
                  <a:rPr lang="en-US" baseline="0" dirty="0"/>
                  <a:t> the suspiciousness metric.</a:t>
                </a:r>
              </a:p>
              <a:p>
                <a:r>
                  <a:rPr lang="en-US" baseline="0" dirty="0"/>
                  <a:t>and rank each node group based on the scores.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aseline="0" dirty="0"/>
                  <a:t>Finally, the description result with DTM  Gaussian is shown as the </a:t>
                </a:r>
                <a:r>
                  <a:rPr lang="en-US" sz="1200" b="0" i="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ellipses in the grayscale in left.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225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57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47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190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363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50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kumimoji="0" lang="en-US" altLang="zh-CN" sz="12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We also test the scalability of </a:t>
                </a:r>
                <a:r>
                  <a:rPr lang="en-US" dirty="0" err="1"/>
                  <a:t>EagleMine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The formula shows the analytic time complexity of the </a:t>
                </a:r>
                <a:r>
                  <a:rPr lang="en-US" altLang="zh-CN" dirty="0"/>
                  <a:t>algorithm, where the term</a:t>
                </a:r>
                <a:r>
                  <a:rPr lang="en-US" altLang="zh-CN" baseline="0" dirty="0"/>
                  <a:t> of the number of</a:t>
                </a:r>
                <a:r>
                  <a:rPr lang="en-US" altLang="zh-CN" dirty="0"/>
                  <a:t> none-zero element in 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ℋ</a:t>
                </a:r>
                <a:r>
                  <a:rPr lang="en-US" altLang="zh-CN" dirty="0"/>
                  <a:t>, 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𝑛𝑛𝑧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(</a:t>
                </a:r>
                <a:r>
                  <a:rPr lang="en-US" sz="12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ℋ</a:t>
                </a:r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), is determined by the number of node in graph.</a:t>
                </a:r>
              </a:p>
              <a:p>
                <a:r>
                  <a:rPr kumimoji="0" lang="en-US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The running time of our </a:t>
                </a:r>
                <a:r>
                  <a:rPr kumimoji="0" lang="en-US" altLang="zh-CN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EagleMine</a:t>
                </a: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and Gaussian-version vocabulary </a:t>
                </a:r>
                <a:r>
                  <a:rPr kumimoji="0" lang="en-US" altLang="zh-CN" sz="120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EagleMine_DM</a:t>
                </a: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are reported in the figure.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660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398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199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95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491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Ok, that’s all.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thank you for your listening.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E2F0-7F98-4781-866C-D41EA4D26C64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58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2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827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794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858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929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CE2F0-7F98-4781-866C-D41EA4D26C6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695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C4332-FBAB-4DF6-97A0-E5CBFD077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BEE0-AFCE-400E-8DC9-6660125A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07C318-50B2-459F-AFB0-8884FF22DE6A}"/>
              </a:ext>
            </a:extLst>
          </p:cNvPr>
          <p:cNvCxnSpPr>
            <a:cxnSpLocks/>
          </p:cNvCxnSpPr>
          <p:nvPr userDrawn="1"/>
        </p:nvCxnSpPr>
        <p:spPr>
          <a:xfrm>
            <a:off x="846033" y="1709413"/>
            <a:ext cx="75384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5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3ADACA7-D887-41E7-8256-3FE20F2C5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DC87-6EEE-4562-B4AD-B9CB7EDB7FA1}"/>
              </a:ext>
            </a:extLst>
          </p:cNvPr>
          <p:cNvCxnSpPr/>
          <p:nvPr userDrawn="1"/>
        </p:nvCxnSpPr>
        <p:spPr>
          <a:xfrm>
            <a:off x="839616" y="12210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1455D8A-FCE9-4F36-B4BB-B36D26460A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2960" y="1340768"/>
            <a:ext cx="7570089" cy="4734562"/>
          </a:xfrm>
        </p:spPr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 marL="403225" indent="-166688">
              <a:buFont typeface="Calibri" panose="020F0502020204030204" pitchFamily="34" charset="0"/>
              <a:buChar char="◦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6450" indent="-182563">
              <a:buFont typeface="Wingdings" panose="05000000000000000000" pitchFamily="2" charset="2"/>
              <a:buChar char="§"/>
              <a:defRPr lang="en-US" sz="2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9380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9400" indent="-22860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30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DCA2-5BD7-497B-8742-5319895D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2B80A-B819-4296-BA53-0AAA7EF09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04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20CFC-5B45-40B4-B8FD-DA70AF37A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17646"/>
            <a:ext cx="3867150" cy="48593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78AB8-DF04-490B-B4B5-C7F0AA3BE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17646"/>
            <a:ext cx="3867150" cy="48593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6B9B7CB-0E72-4BCB-8300-BB024FD0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B31BC5-95D2-4EDE-B6F6-9612D4EED2BE}"/>
              </a:ext>
            </a:extLst>
          </p:cNvPr>
          <p:cNvCxnSpPr/>
          <p:nvPr userDrawn="1"/>
        </p:nvCxnSpPr>
        <p:spPr>
          <a:xfrm>
            <a:off x="839616" y="12210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75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6EE5F-3B17-404A-B669-B0A2DE211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326162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EFFCD-FC7F-4DBE-BDBF-6240C3368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226833"/>
            <a:ext cx="3868737" cy="3962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25010-8FFD-4561-A88E-EA2C1E131F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26162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44A6C-8435-443B-92F9-2FC53ED79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226833"/>
            <a:ext cx="3887788" cy="39628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47B49B8-085C-48F9-A05F-5ABB0B6D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3F08B1F-24AC-4827-9937-4427F8E9DE23}"/>
              </a:ext>
            </a:extLst>
          </p:cNvPr>
          <p:cNvCxnSpPr/>
          <p:nvPr userDrawn="1"/>
        </p:nvCxnSpPr>
        <p:spPr>
          <a:xfrm>
            <a:off x="839616" y="12210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32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FFAABBBA-147D-4AF0-9FAD-CEE2DC2BE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AE203E-36B7-45CA-831A-228B4AB1F2B0}"/>
              </a:ext>
            </a:extLst>
          </p:cNvPr>
          <p:cNvCxnSpPr/>
          <p:nvPr userDrawn="1"/>
        </p:nvCxnSpPr>
        <p:spPr>
          <a:xfrm>
            <a:off x="839616" y="12210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48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30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4632B-7CB4-4F39-85EB-7BC80820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58424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DD59D-E727-4F32-A117-4700B3E3E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99218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B4E91E-8533-4B87-B41A-89C7FA3CB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58624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628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E0404-5175-4A49-A564-99F8FFA2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75842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5B108-7044-4D37-A014-6D9F56491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4612" y="99218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293D29-225F-444C-A796-E545D9A5B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35862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47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AB3309-18BC-4D64-8195-F684CD59B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099" y="1303902"/>
            <a:ext cx="7543802" cy="48730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9B7336-E0DE-49A1-A109-8F4E67B7F875}"/>
              </a:ext>
            </a:extLst>
          </p:cNvPr>
          <p:cNvCxnSpPr/>
          <p:nvPr userDrawn="1"/>
        </p:nvCxnSpPr>
        <p:spPr>
          <a:xfrm>
            <a:off x="839616" y="1221080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B0877FB-802E-4CE2-BDC4-8CB7EE84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036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SCS Logo">
            <a:extLst>
              <a:ext uri="{FF2B5EF4-FFF2-40B4-BE49-F238E27FC236}">
                <a16:creationId xmlns:a16="http://schemas.microsoft.com/office/drawing/2014/main" id="{F02E604A-1161-4DF4-801C-8364CFC7F8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0" y="0"/>
            <a:ext cx="1835696" cy="439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0768"/>
            <a:ext cx="7570089" cy="4478407"/>
          </a:xfrm>
        </p:spPr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761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25886-E8DD-4612-984A-67921D99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600" y="1033004"/>
            <a:ext cx="72008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92212-63E3-47A7-ADBC-0358623D3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3747747"/>
            <a:ext cx="7200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D91543E-AEDD-4A70-87FA-ADB2D457602B}"/>
              </a:ext>
            </a:extLst>
          </p:cNvPr>
          <p:cNvCxnSpPr>
            <a:cxnSpLocks/>
          </p:cNvCxnSpPr>
          <p:nvPr userDrawn="1"/>
        </p:nvCxnSpPr>
        <p:spPr>
          <a:xfrm>
            <a:off x="822960" y="3584175"/>
            <a:ext cx="7543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2992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5B1A1448-BA88-4C8E-ABCB-21F80B2C2C34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B382BE09-0680-4928-8560-5C0C6539FBA1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8777"/>
            <a:ext cx="7543800" cy="285590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69928"/>
            <a:ext cx="7543800" cy="129374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822960" y="3274894"/>
            <a:ext cx="7543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</a:t>
            </a:r>
            <a:r>
              <a:rPr lang="en-US" altLang="zh-CN" dirty="0"/>
              <a:t>9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D95345-40C4-48BF-ACF2-870E08D3D2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/>
              <a:t>Beyond outliers and on to micro-clusters: </a:t>
            </a:r>
            <a:r>
              <a:rPr lang="en-US"/>
              <a:t>Vision-guided Anomaly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2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SCS Logo">
            <a:extLst>
              <a:ext uri="{FF2B5EF4-FFF2-40B4-BE49-F238E27FC236}">
                <a16:creationId xmlns:a16="http://schemas.microsoft.com/office/drawing/2014/main" id="{F02E604A-1161-4DF4-801C-8364CFC7F8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0" y="0"/>
            <a:ext cx="1835696" cy="4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40768"/>
            <a:ext cx="7570089" cy="4478407"/>
          </a:xfrm>
        </p:spPr>
        <p:txBody>
          <a:bodyPr/>
          <a:lstStyle>
            <a:lvl1pPr marL="90000" indent="-180000"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 marL="566928" indent="-182880">
              <a:buFont typeface="Wingdings" panose="05000000000000000000" pitchFamily="2" charset="2"/>
              <a:buChar char="§"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08F4C8-047E-4FFE-BF2A-CC0C9BA74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</a:t>
            </a:r>
            <a:r>
              <a:rPr lang="en-US" altLang="zh-CN" dirty="0"/>
              <a:t>9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04418B0-23F0-4877-A2EB-8450DDDDD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/>
              <a:t>Beyond outliers and on to micro-clusters: </a:t>
            </a:r>
            <a:r>
              <a:rPr lang="en-US"/>
              <a:t>Vision-guided Anomaly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4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469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8">
            <a:extLst>
              <a:ext uri="{FF2B5EF4-FFF2-40B4-BE49-F238E27FC236}">
                <a16:creationId xmlns:a16="http://schemas.microsoft.com/office/drawing/2014/main" id="{3B8D82D6-0D79-4C75-B46C-68DDA6CC1240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EA52DE3-E8EC-469F-A78C-C405D2E1910A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C73743-5006-4769-BE85-01DA3BEE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</a:t>
            </a:r>
            <a:r>
              <a:rPr lang="en-US" altLang="zh-CN" dirty="0"/>
              <a:t>9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CE12E03-F13F-4ABF-B8DA-A81D4F999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/>
              <a:t>Beyond outliers and on to micro-clusters: </a:t>
            </a:r>
            <a:r>
              <a:rPr lang="en-US"/>
              <a:t>Vision-guided Anomaly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537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335FF-F2C0-4585-AD07-10ABCB30B0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2384" y="6499060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</a:t>
            </a:r>
            <a:r>
              <a:rPr lang="en-US" altLang="zh-CN" dirty="0"/>
              <a:t>9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861743F-83C1-4CBA-8D9A-D9AC9C3DE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/>
              <a:t>Beyond outliers and on to micro-clusters: </a:t>
            </a:r>
            <a:r>
              <a:rPr lang="en-US"/>
              <a:t>Vision-guided Anomaly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48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7A45-5ED8-48D5-B439-76693134B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633538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5B8CB-0502-4F9A-9F70-47FACE9E6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35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205F-3219-4C21-8B9A-50DA7B8E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3FE17-03B5-4A56-86E8-2717E0E50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241DE-DB82-40FD-9D74-88250FF09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C0AA16-A288-42C6-8DB8-AAD2E2D48776}"/>
              </a:ext>
            </a:extLst>
          </p:cNvPr>
          <p:cNvCxnSpPr>
            <a:cxnSpLocks/>
          </p:cNvCxnSpPr>
          <p:nvPr userDrawn="1"/>
        </p:nvCxnSpPr>
        <p:spPr>
          <a:xfrm>
            <a:off x="846033" y="1733797"/>
            <a:ext cx="75384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1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F126-099D-465A-951C-22588CE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9B508BC-3FD5-475E-9DBE-AE46CFEF6F79}"/>
              </a:ext>
            </a:extLst>
          </p:cNvPr>
          <p:cNvCxnSpPr>
            <a:cxnSpLocks/>
          </p:cNvCxnSpPr>
          <p:nvPr userDrawn="1"/>
        </p:nvCxnSpPr>
        <p:spPr>
          <a:xfrm>
            <a:off x="846033" y="1709413"/>
            <a:ext cx="753846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3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6F126-099D-465A-951C-22588CE5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63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333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9D80-8697-4AD1-8027-2543C695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18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8429-DED7-4EE0-BCE4-9347063BF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50241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BECC3-A184-4F09-86E0-1F8BFA2D5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D8AB95-3D0F-4220-82DE-07722167621F}"/>
              </a:ext>
            </a:extLst>
          </p:cNvPr>
          <p:cNvCxnSpPr/>
          <p:nvPr userDrawn="1"/>
        </p:nvCxnSpPr>
        <p:spPr>
          <a:xfrm>
            <a:off x="970290" y="34290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06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5140D33-9B01-49FB-B854-2B501F3CE79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0" y="159094"/>
            <a:ext cx="3698135" cy="495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2E6F9A-1329-41BE-8581-3A772D836AC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6" y="159094"/>
            <a:ext cx="3793273" cy="4956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DAB126-EF91-47F0-AB37-332D96FD5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700452"/>
            <a:ext cx="7588250" cy="954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0A202-2E30-4727-8365-04903A64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49" y="1758223"/>
            <a:ext cx="7588251" cy="4591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674F7468-F262-448F-A289-134105D131B8}"/>
              </a:ext>
            </a:extLst>
          </p:cNvPr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0C190E8-52C2-41D8-98EE-C652F4806943}"/>
              </a:ext>
            </a:extLst>
          </p:cNvPr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938BE0-31CC-45F1-BBBA-14C04629321C}"/>
              </a:ext>
            </a:extLst>
          </p:cNvPr>
          <p:cNvSpPr txBox="1">
            <a:spLocks/>
          </p:cNvSpPr>
          <p:nvPr userDrawn="1"/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800" b="1" kern="120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Beyond outliers and on to micro-clusters: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Vision-guided Anomaly Detection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9F8C3F-BE83-405C-98A8-EE8FC8AB34C7}"/>
              </a:ext>
            </a:extLst>
          </p:cNvPr>
          <p:cNvSpPr txBox="1">
            <a:spLocks/>
          </p:cNvSpPr>
          <p:nvPr userDrawn="1"/>
        </p:nvSpPr>
        <p:spPr>
          <a:xfrm>
            <a:off x="8068236" y="6496388"/>
            <a:ext cx="1041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69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pc="-50" baseline="0" dirty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1189D-C421-4366-8070-CB53E653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396301"/>
            <a:ext cx="7543801" cy="741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A55D4-39B9-4EB3-8484-448172970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331229"/>
            <a:ext cx="7589520" cy="4845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B46155-B885-48B0-891A-6A5AA57EE39B}"/>
              </a:ext>
            </a:extLst>
          </p:cNvPr>
          <p:cNvSpPr/>
          <p:nvPr userDrawn="1"/>
        </p:nvSpPr>
        <p:spPr>
          <a:xfrm>
            <a:off x="0" y="6462021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BB705ED-666D-4A73-9475-F5AD6C1056D5}"/>
              </a:ext>
            </a:extLst>
          </p:cNvPr>
          <p:cNvSpPr/>
          <p:nvPr userDrawn="1"/>
        </p:nvSpPr>
        <p:spPr>
          <a:xfrm>
            <a:off x="0" y="6491357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FF25ADF-3602-4214-93BF-1D1AC4AD830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663"/>
            <a:ext cx="2778156" cy="372351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CCDB135-7E87-4B69-895F-3DB4B3D9D1B1}"/>
              </a:ext>
            </a:extLst>
          </p:cNvPr>
          <p:cNvSpPr/>
          <p:nvPr userDrawn="1"/>
        </p:nvSpPr>
        <p:spPr>
          <a:xfrm>
            <a:off x="0" y="6462021"/>
            <a:ext cx="9144001" cy="66484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543B98-E384-4171-91B9-0021EE61B8DB}"/>
              </a:ext>
            </a:extLst>
          </p:cNvPr>
          <p:cNvSpPr/>
          <p:nvPr userDrawn="1"/>
        </p:nvSpPr>
        <p:spPr>
          <a:xfrm>
            <a:off x="0" y="6491357"/>
            <a:ext cx="9144001" cy="365126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8125212-965E-4AF2-B454-0FA5D6993319}"/>
              </a:ext>
            </a:extLst>
          </p:cNvPr>
          <p:cNvSpPr/>
          <p:nvPr userDrawn="1"/>
        </p:nvSpPr>
        <p:spPr>
          <a:xfrm>
            <a:off x="0" y="6462021"/>
            <a:ext cx="9144001" cy="66484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EB87ED5-3E4F-4912-8414-49736E47CD5F}"/>
              </a:ext>
            </a:extLst>
          </p:cNvPr>
          <p:cNvSpPr/>
          <p:nvPr userDrawn="1"/>
        </p:nvSpPr>
        <p:spPr>
          <a:xfrm>
            <a:off x="0" y="6491357"/>
            <a:ext cx="9144001" cy="365126"/>
          </a:xfrm>
          <a:prstGeom prst="rect">
            <a:avLst/>
          </a:prstGeom>
          <a:solidFill>
            <a:srgbClr val="2683C6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id="{C3199E35-B965-43B6-91F9-DCFE817A60F9}"/>
              </a:ext>
            </a:extLst>
          </p:cNvPr>
          <p:cNvSpPr txBox="1">
            <a:spLocks/>
          </p:cNvSpPr>
          <p:nvPr userDrawn="1"/>
        </p:nvSpPr>
        <p:spPr>
          <a:xfrm>
            <a:off x="84222" y="6534855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Beyond outliers and on to micro-clusters: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Vision-guided Anomaly Detection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555AB7A-2DAC-4328-AB94-416C6F1852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46" y="1518"/>
            <a:ext cx="3049954" cy="398527"/>
          </a:xfrm>
          <a:prstGeom prst="rect">
            <a:avLst/>
          </a:prstGeom>
        </p:spPr>
      </p:pic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B5D75B34-0E39-4366-8647-65EDA88FCD4E}"/>
              </a:ext>
            </a:extLst>
          </p:cNvPr>
          <p:cNvSpPr txBox="1">
            <a:spLocks/>
          </p:cNvSpPr>
          <p:nvPr userDrawn="1"/>
        </p:nvSpPr>
        <p:spPr>
          <a:xfrm>
            <a:off x="8068236" y="6496388"/>
            <a:ext cx="1041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b="0" kern="12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1CADE4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4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kern="1200" spc="-50" baseline="0" dirty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•"/>
        <a:defRPr lang="en-US" sz="24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•"/>
        <a:defRPr lang="en-US" sz="22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/>
          <p:nvPr userDrawn="1"/>
        </p:nvSpPr>
        <p:spPr>
          <a:xfrm>
            <a:off x="0" y="6471560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92480"/>
            <a:ext cx="7543800" cy="7661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40768"/>
            <a:ext cx="7543801" cy="44784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9616" y="123061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6"/>
          <p:cNvSpPr/>
          <p:nvPr userDrawn="1"/>
        </p:nvSpPr>
        <p:spPr>
          <a:xfrm>
            <a:off x="0" y="6500896"/>
            <a:ext cx="9144001" cy="3651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222" y="6544394"/>
            <a:ext cx="8207024" cy="284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 cap="none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b="0"/>
              <a:t>Beyond outliers and on to micro-clusters: </a:t>
            </a:r>
            <a:r>
              <a:rPr lang="en-US"/>
              <a:t>Vision-guided Anomaly Detection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384" y="6496388"/>
            <a:ext cx="797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r>
              <a:rPr lang="en-US" dirty="0"/>
              <a:t>/3</a:t>
            </a:r>
            <a:r>
              <a:rPr lang="en-US" altLang="zh-CN" dirty="0"/>
              <a:t>9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F25ADF-3602-4214-93BF-1D1AC4AD830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7202"/>
            <a:ext cx="2778156" cy="372351"/>
          </a:xfrm>
          <a:prstGeom prst="rect">
            <a:avLst/>
          </a:prstGeom>
        </p:spPr>
      </p:pic>
      <p:pic>
        <p:nvPicPr>
          <p:cNvPr id="19" name="Picture 12" descr="SCS Logo">
            <a:extLst>
              <a:ext uri="{FF2B5EF4-FFF2-40B4-BE49-F238E27FC236}">
                <a16:creationId xmlns:a16="http://schemas.microsoft.com/office/drawing/2014/main" id="{D19552F7-AB83-42E2-96FA-D123A21061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92" y="0"/>
            <a:ext cx="1835696" cy="43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4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hyperlink" Target="https://en.wikipedia.org/wiki/Visual_syste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3" Type="http://schemas.openxmlformats.org/officeDocument/2006/relationships/image" Target="../media/image29.png"/><Relationship Id="rId12" Type="http://schemas.openxmlformats.org/officeDocument/2006/relationships/image" Target="../media/image1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15" Type="http://schemas.openxmlformats.org/officeDocument/2006/relationships/image" Target="../media/image47.png"/><Relationship Id="rId10" Type="http://schemas.openxmlformats.org/officeDocument/2006/relationships/image" Target="../media/image540.png"/><Relationship Id="rId4" Type="http://schemas.openxmlformats.org/officeDocument/2006/relationships/image" Target="../media/image44.png"/><Relationship Id="rId14" Type="http://schemas.openxmlformats.org/officeDocument/2006/relationships/image" Target="../media/image46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5.png"/><Relationship Id="rId8" Type="http://schemas.openxmlformats.org/officeDocument/2006/relationships/image" Target="../media/image600.PNG"/><Relationship Id="rId3" Type="http://schemas.openxmlformats.org/officeDocument/2006/relationships/image" Target="../media/image44.png"/><Relationship Id="rId21" Type="http://schemas.openxmlformats.org/officeDocument/2006/relationships/image" Target="../media/image50.png"/><Relationship Id="rId17" Type="http://schemas.openxmlformats.org/officeDocument/2006/relationships/image" Target="../media/image48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0.PNG"/><Relationship Id="rId11" Type="http://schemas.openxmlformats.org/officeDocument/2006/relationships/image" Target="../media/image63.png"/><Relationship Id="rId19" Type="http://schemas.openxmlformats.org/officeDocument/2006/relationships/image" Target="../media/image49.png"/><Relationship Id="rId10" Type="http://schemas.openxmlformats.org/officeDocument/2006/relationships/image" Target="../media/image620.png"/><Relationship Id="rId9" Type="http://schemas.openxmlformats.org/officeDocument/2006/relationships/image" Target="../media/image610.PNG"/><Relationship Id="rId22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7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google.ee/url?sa=i&amp;source=images&amp;cd=&amp;cad=rja&amp;uact=8&amp;ved=2ahUKEwieraSbkcXhAhWEOnAKHSTXD5gQjB16BAgBEAQ&amp;url=https%3A%2F%2Fwww.vmistudio.com%2Fvisuals-marketing-collateral%2F&amp;psig=AOvVaw2DdJC0TvEsa6aAmVLPZvgu&amp;ust=155497216693104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7" Type="http://schemas.openxmlformats.org/officeDocument/2006/relationships/image" Target="../media/image152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11" Type="http://schemas.openxmlformats.org/officeDocument/2006/relationships/image" Target="../media/image159.png"/><Relationship Id="rId15" Type="http://schemas.openxmlformats.org/officeDocument/2006/relationships/image" Target="../media/image47.png"/><Relationship Id="rId14" Type="http://schemas.openxmlformats.org/officeDocument/2006/relationships/image" Target="../media/image1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9.jpeg"/><Relationship Id="rId5" Type="http://schemas.openxmlformats.org/officeDocument/2006/relationships/image" Target="../media/image29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0.png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11" Type="http://schemas.openxmlformats.org/officeDocument/2006/relationships/hyperlink" Target="https://www.google.ee/url?sa=i&amp;source=images&amp;cd=&amp;cad=rja&amp;uact=8&amp;ved=2ahUKEwieraSbkcXhAhWEOnAKHSTXD5gQjB16BAgBEAQ&amp;url=https%3A%2F%2Fwww.vmistudio.com%2Fvisuals-marketing-collateral%2F&amp;psig=AOvVaw2DdJC0TvEsa6aAmVLPZvgu&amp;ust=1554972166931041" TargetMode="External"/><Relationship Id="rId5" Type="http://schemas.openxmlformats.org/officeDocument/2006/relationships/image" Target="../media/image13.png"/><Relationship Id="rId10" Type="http://schemas.openxmlformats.org/officeDocument/2006/relationships/image" Target="../media/image10.gif"/><Relationship Id="rId4" Type="http://schemas.openxmlformats.org/officeDocument/2006/relationships/image" Target="../media/image12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4.png"/><Relationship Id="rId4" Type="http://schemas.openxmlformats.org/officeDocument/2006/relationships/image" Target="../media/image10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6.jpeg"/><Relationship Id="rId4" Type="http://schemas.openxmlformats.org/officeDocument/2006/relationships/image" Target="../media/image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7.png"/><Relationship Id="rId7" Type="http://schemas.openxmlformats.org/officeDocument/2006/relationships/image" Target="../media/image68.png"/><Relationship Id="rId12" Type="http://schemas.openxmlformats.org/officeDocument/2006/relationships/hyperlink" Target="https://github.com/wenchieh/eaglemin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4.png"/><Relationship Id="rId11" Type="http://schemas.openxmlformats.org/officeDocument/2006/relationships/image" Target="../media/image102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71.png"/><Relationship Id="rId9" Type="http://schemas.openxmlformats.org/officeDocument/2006/relationships/image" Target="../media/image9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hyperlink" Target="https://github.com/wenchieh/eaglemine" TargetMode="External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5.emf"/><Relationship Id="rId11" Type="http://schemas.openxmlformats.org/officeDocument/2006/relationships/image" Target="../media/image110.jpeg"/><Relationship Id="rId5" Type="http://schemas.openxmlformats.org/officeDocument/2006/relationships/image" Target="../media/image104.pn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hys.org/news/2012-04-tweets-die-network-competition-attention.html#jCp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phys.org/news/2012-04-tweets-die-network-competition-attention.html#jCp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7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>
            <a:extLst>
              <a:ext uri="{FF2B5EF4-FFF2-40B4-BE49-F238E27FC236}">
                <a16:creationId xmlns:a16="http://schemas.microsoft.com/office/drawing/2014/main" id="{E64109B7-2BB8-4675-95EE-A34953029C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429000"/>
            <a:ext cx="7543800" cy="129374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b="0" cap="none" spc="0" dirty="0">
                <a:solidFill>
                  <a:prstClr val="black"/>
                </a:solidFill>
              </a:rPr>
              <a:t>     </a:t>
            </a:r>
            <a:r>
              <a:rPr lang="en-US" sz="2600" b="0" u="sng" cap="none" spc="0" dirty="0">
                <a:solidFill>
                  <a:prstClr val="black"/>
                </a:solidFill>
              </a:rPr>
              <a:t>Wenjie Feng</a:t>
            </a:r>
            <a:r>
              <a:rPr lang="en-US" altLang="zh-CN" sz="3200" b="0" cap="none" spc="0" baseline="30000" dirty="0">
                <a:solidFill>
                  <a:prstClr val="black"/>
                </a:solidFill>
              </a:rPr>
              <a:t>+</a:t>
            </a:r>
            <a:r>
              <a:rPr lang="en-US" sz="2800" b="0" cap="none" spc="0" dirty="0">
                <a:solidFill>
                  <a:prstClr val="black"/>
                </a:solidFill>
              </a:rPr>
              <a:t>     </a:t>
            </a:r>
            <a:r>
              <a:rPr lang="en-US" sz="2600" b="0" cap="none" spc="0" dirty="0" err="1">
                <a:solidFill>
                  <a:prstClr val="black"/>
                </a:solidFill>
              </a:rPr>
              <a:t>Shenghua</a:t>
            </a:r>
            <a:r>
              <a:rPr lang="en-US" sz="2600" b="0" cap="none" spc="0" dirty="0">
                <a:solidFill>
                  <a:prstClr val="black"/>
                </a:solidFill>
              </a:rPr>
              <a:t> Liu</a:t>
            </a:r>
            <a:r>
              <a:rPr lang="en-US" altLang="zh-CN" sz="3200" b="0" cap="none" spc="0" baseline="30000" dirty="0">
                <a:solidFill>
                  <a:prstClr val="black"/>
                </a:solidFill>
              </a:rPr>
              <a:t>+</a:t>
            </a:r>
            <a:r>
              <a:rPr lang="en-US" sz="2800" b="0" cap="none" spc="0" dirty="0">
                <a:solidFill>
                  <a:prstClr val="black"/>
                </a:solidFill>
              </a:rPr>
              <a:t>    </a:t>
            </a:r>
            <a:r>
              <a:rPr lang="en-US" sz="2600" b="0" cap="none" spc="0" dirty="0">
                <a:solidFill>
                  <a:prstClr val="black"/>
                </a:solidFill>
              </a:rPr>
              <a:t>Christos </a:t>
            </a:r>
            <a:r>
              <a:rPr lang="en-US" sz="2600" b="0" cap="none" spc="0" dirty="0" err="1">
                <a:solidFill>
                  <a:prstClr val="black"/>
                </a:solidFill>
              </a:rPr>
              <a:t>Faloutsos</a:t>
            </a:r>
            <a:r>
              <a:rPr lang="en-US" altLang="zh-CN" sz="3200" b="0" cap="none" spc="0" baseline="30000" dirty="0">
                <a:solidFill>
                  <a:prstClr val="black"/>
                </a:solidFill>
              </a:rPr>
              <a:t>*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600" b="0" cap="none" spc="0" dirty="0">
                <a:solidFill>
                  <a:prstClr val="black"/>
                </a:solidFill>
              </a:rPr>
              <a:t>Bryan </a:t>
            </a:r>
            <a:r>
              <a:rPr lang="en-US" sz="2600" b="0" cap="none" spc="0" dirty="0" err="1">
                <a:solidFill>
                  <a:prstClr val="black"/>
                </a:solidFill>
              </a:rPr>
              <a:t>Hooi</a:t>
            </a:r>
            <a:r>
              <a:rPr lang="en-US" altLang="zh-CN" sz="2800" b="0" cap="none" spc="0" baseline="30000" dirty="0">
                <a:solidFill>
                  <a:prstClr val="black"/>
                </a:solidFill>
              </a:rPr>
              <a:t>*</a:t>
            </a:r>
            <a:r>
              <a:rPr lang="en-US" sz="2800" b="0" cap="none" spc="0" dirty="0">
                <a:solidFill>
                  <a:prstClr val="black"/>
                </a:solidFill>
              </a:rPr>
              <a:t>      </a:t>
            </a:r>
            <a:r>
              <a:rPr lang="en-US" sz="2600" b="0" cap="none" spc="0" dirty="0">
                <a:solidFill>
                  <a:prstClr val="black"/>
                </a:solidFill>
              </a:rPr>
              <a:t>Huawei Shen</a:t>
            </a:r>
            <a:r>
              <a:rPr lang="en-US" altLang="zh-CN" sz="2800" b="0" cap="none" spc="0" baseline="30000" dirty="0">
                <a:solidFill>
                  <a:prstClr val="black"/>
                </a:solidFill>
              </a:rPr>
              <a:t>+</a:t>
            </a:r>
            <a:r>
              <a:rPr lang="en-US" sz="2800" b="0" cap="none" spc="0" dirty="0">
                <a:solidFill>
                  <a:prstClr val="black"/>
                </a:solidFill>
              </a:rPr>
              <a:t>        </a:t>
            </a:r>
            <a:r>
              <a:rPr lang="en-US" sz="2800" b="0" cap="none" spc="0" dirty="0" err="1">
                <a:solidFill>
                  <a:prstClr val="black"/>
                </a:solidFill>
              </a:rPr>
              <a:t>Xueqi</a:t>
            </a:r>
            <a:r>
              <a:rPr lang="en-US" sz="2800" b="0" cap="none" spc="0" dirty="0">
                <a:solidFill>
                  <a:prstClr val="black"/>
                </a:solidFill>
              </a:rPr>
              <a:t> </a:t>
            </a:r>
            <a:r>
              <a:rPr lang="en-US" sz="2600" b="0" cap="none" spc="0" dirty="0">
                <a:solidFill>
                  <a:prstClr val="black"/>
                </a:solidFill>
              </a:rPr>
              <a:t>Chen</a:t>
            </a:r>
            <a:r>
              <a:rPr lang="en-US" altLang="zh-CN" sz="2600" b="0" cap="none" spc="0" dirty="0">
                <a:solidFill>
                  <a:prstClr val="black"/>
                </a:solidFill>
              </a:rPr>
              <a:t>g</a:t>
            </a:r>
            <a:r>
              <a:rPr lang="en-US" altLang="zh-CN" sz="2800" baseline="30000" dirty="0"/>
              <a:t>+</a:t>
            </a:r>
            <a:r>
              <a:rPr lang="en-US" altLang="zh-CN" sz="2800" b="0" cap="none" spc="0" dirty="0">
                <a:solidFill>
                  <a:prstClr val="black"/>
                </a:solidFill>
              </a:rPr>
              <a:t>    </a:t>
            </a:r>
            <a:endParaRPr lang="en-US" sz="2800" b="0" cap="none" spc="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51B97-DF55-42A7-9AE8-3808812D5D91}"/>
              </a:ext>
            </a:extLst>
          </p:cNvPr>
          <p:cNvSpPr/>
          <p:nvPr/>
        </p:nvSpPr>
        <p:spPr>
          <a:xfrm>
            <a:off x="1222354" y="4706416"/>
            <a:ext cx="68433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Helvetica" charset="0"/>
              </a:rPr>
              <a:t>Institute of Computing Technology  ICT, CAS</a:t>
            </a:r>
          </a:p>
          <a:p>
            <a:pPr algn="ctr" defTabSz="914400">
              <a:spcBef>
                <a:spcPts val="600"/>
              </a:spcBef>
              <a:defRPr/>
            </a:pPr>
            <a:r>
              <a:rPr lang="en-US" sz="2400" i="1" dirty="0">
                <a:solidFill>
                  <a:prstClr val="black"/>
                </a:solidFill>
                <a:cs typeface="Helvetica" charset="0"/>
              </a:rPr>
              <a:t>University of Chines Academy of Sciences, UCAS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Helvetica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*</a:t>
            </a:r>
            <a:r>
              <a:rPr kumimoji="0" lang="en-US" altLang="ko-KR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Helvetica" charset="0"/>
              </a:rPr>
              <a:t>Computer Science Dept., Carnegie Mellon University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8" name="Picture 2" descr="http://english.cas.cn/images/en_pol_02_2014en.png">
            <a:extLst>
              <a:ext uri="{FF2B5EF4-FFF2-40B4-BE49-F238E27FC236}">
                <a16:creationId xmlns:a16="http://schemas.microsoft.com/office/drawing/2014/main" id="{D11F658C-0798-4704-9759-78C53C2B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482" y="501123"/>
            <a:ext cx="2160240" cy="5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SCS Logo">
            <a:extLst>
              <a:ext uri="{FF2B5EF4-FFF2-40B4-BE49-F238E27FC236}">
                <a16:creationId xmlns:a16="http://schemas.microsoft.com/office/drawing/2014/main" id="{D3A5870D-ED31-4F66-AE66-1CA2D24E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27" y="476715"/>
            <a:ext cx="2596337" cy="62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6770F139-C6DC-4D16-A185-B4C50E77B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77" y="403536"/>
            <a:ext cx="1948438" cy="831334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C8C1A98-6ECB-4122-B2B2-4BF53AC38F53}"/>
              </a:ext>
            </a:extLst>
          </p:cNvPr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Supported by PAKDD Steering Committee Student Travel Grant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5E047-9C32-436F-9D2E-6A25D69D7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98" y="332656"/>
            <a:ext cx="958570" cy="97309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36EF73F-A29C-497E-984D-6B92375C4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463891"/>
            <a:ext cx="7776864" cy="1835158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MBX12"/>
              </a:rPr>
              <a:t>Beyond outliers </a:t>
            </a:r>
            <a:br>
              <a:rPr lang="en-US" sz="4000" dirty="0">
                <a:latin typeface="CMBX12"/>
              </a:rPr>
            </a:br>
            <a:r>
              <a:rPr lang="en-US" sz="4000" dirty="0">
                <a:latin typeface="CMBX12"/>
              </a:rPr>
              <a:t>and on to micro-clusters:</a:t>
            </a:r>
            <a:br>
              <a:rPr lang="en-US" sz="3600" dirty="0">
                <a:latin typeface="CMBX12"/>
              </a:rPr>
            </a:br>
            <a:r>
              <a:rPr lang="en-US" sz="3600" dirty="0">
                <a:latin typeface="CMBX12"/>
              </a:rPr>
              <a:t>    </a:t>
            </a:r>
            <a:r>
              <a:rPr lang="en-US" sz="4000" kern="0" dirty="0">
                <a:solidFill>
                  <a:srgbClr val="2683C6"/>
                </a:solidFill>
                <a:cs typeface="Arial" charset="0"/>
              </a:rPr>
              <a:t>Vision-guided Anomaly Detection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28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B3E86-32E3-4063-B055-250195BC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Problem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184A1-592D-4143-B746-5E3026B90C5F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Given:</a:t>
                </a:r>
                <a:r>
                  <a:rPr lang="zh-CN" altLang="en-US" b="1" dirty="0"/>
                  <a:t> </a:t>
                </a:r>
                <a:r>
                  <a:rPr lang="en-US" altLang="zh-CN" dirty="0"/>
                  <a:t>(1) Graph </a:t>
                </a:r>
                <a14:m>
                  <m:oMath xmlns:m="http://schemas.openxmlformats.org/officeDocument/2006/math"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𝓖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(2) Heatmap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𝓗</m:t>
                    </m:r>
                  </m:oMath>
                </a14:m>
                <a:r>
                  <a:rPr lang="en-US" dirty="0"/>
                  <a:t> (node correlated-features)</a:t>
                </a:r>
              </a:p>
              <a:p>
                <a:r>
                  <a:rPr lang="en-US" altLang="zh-CN" b="1" dirty="0">
                    <a:solidFill>
                      <a:srgbClr val="C81F1F"/>
                    </a:solidFill>
                  </a:rPr>
                  <a:t>Goal</a:t>
                </a:r>
                <a:r>
                  <a:rPr lang="en-US" altLang="zh-CN" dirty="0"/>
                  <a:t>: </a:t>
                </a:r>
                <a:r>
                  <a:rPr lang="en-US" altLang="zh-CN" dirty="0">
                    <a:solidFill>
                      <a:srgbClr val="C81F1F"/>
                    </a:solidFill>
                  </a:rPr>
                  <a:t> </a:t>
                </a:r>
                <a:r>
                  <a:rPr lang="en-US" dirty="0">
                    <a:solidFill>
                      <a:srgbClr val="C81F1F"/>
                    </a:solidFill>
                  </a:rPr>
                  <a:t>recognize node groups,</a:t>
                </a:r>
                <a:r>
                  <a:rPr lang="zh-CN" altLang="en-US" dirty="0">
                    <a:solidFill>
                      <a:srgbClr val="C81F1F"/>
                    </a:solidFill>
                  </a:rPr>
                  <a:t> </a:t>
                </a:r>
                <a:r>
                  <a:rPr lang="en-US" altLang="zh-CN" dirty="0">
                    <a:solidFill>
                      <a:srgbClr val="C81F1F"/>
                    </a:solidFill>
                  </a:rPr>
                  <a:t>summary feature </a:t>
                </a:r>
                <a:br>
                  <a:rPr lang="en-US" altLang="zh-CN" dirty="0">
                    <a:solidFill>
                      <a:srgbClr val="C81F1F"/>
                    </a:solidFill>
                  </a:rPr>
                </a:br>
                <a:r>
                  <a:rPr lang="en-US" altLang="zh-CN" dirty="0">
                    <a:solidFill>
                      <a:srgbClr val="C81F1F"/>
                    </a:solidFill>
                  </a:rPr>
                  <a:t>       space, and identify suspicious micro-clusters.</a:t>
                </a:r>
                <a:r>
                  <a:rPr lang="en-US" dirty="0">
                    <a:solidFill>
                      <a:srgbClr val="C81F1F"/>
                    </a:solidFill>
                    <a:latin typeface="Gill Sans MT"/>
                  </a:rPr>
                  <a:t>   </a:t>
                </a:r>
                <a:endParaRPr lang="en-US" dirty="0">
                  <a:solidFill>
                    <a:prstClr val="black"/>
                  </a:solidFill>
                  <a:latin typeface="Gill Sans MT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  <a:latin typeface="Gill Sans M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4184A1-592D-4143-B746-5E3026B90C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3"/>
                <a:stretch>
                  <a:fillRect l="-1449" t="-2188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871888B-1112-47A9-9F35-6E547909111C}"/>
              </a:ext>
            </a:extLst>
          </p:cNvPr>
          <p:cNvGrpSpPr/>
          <p:nvPr/>
        </p:nvGrpSpPr>
        <p:grpSpPr>
          <a:xfrm>
            <a:off x="852278" y="3489499"/>
            <a:ext cx="3225749" cy="2664296"/>
            <a:chOff x="7104494" y="2628608"/>
            <a:chExt cx="5029086" cy="4014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B60DCA-77EE-47BA-B9CC-73C80FC4B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63"/>
            <a:stretch/>
          </p:blipFill>
          <p:spPr>
            <a:xfrm>
              <a:off x="7104494" y="2628608"/>
              <a:ext cx="5029086" cy="401409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8D8F3AA-A602-431F-BD96-3DA30E7790E8}"/>
                </a:ext>
              </a:extLst>
            </p:cNvPr>
            <p:cNvSpPr/>
            <p:nvPr/>
          </p:nvSpPr>
          <p:spPr>
            <a:xfrm>
              <a:off x="10557381" y="4306602"/>
              <a:ext cx="401392" cy="33932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14A8433-B5FD-4A3A-9560-2E6EE63A2A9D}"/>
                </a:ext>
              </a:extLst>
            </p:cNvPr>
            <p:cNvSpPr/>
            <p:nvPr/>
          </p:nvSpPr>
          <p:spPr>
            <a:xfrm>
              <a:off x="9125587" y="5109207"/>
              <a:ext cx="293671" cy="419102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0FBD47-1C02-4608-9170-EAD99D614096}"/>
                </a:ext>
              </a:extLst>
            </p:cNvPr>
            <p:cNvSpPr/>
            <p:nvPr/>
          </p:nvSpPr>
          <p:spPr>
            <a:xfrm rot="5400000">
              <a:off x="9438396" y="3841270"/>
              <a:ext cx="339322" cy="71731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852A1D-AFB1-4BAF-88D7-2C0F2EF5DC7A}"/>
                </a:ext>
              </a:extLst>
            </p:cNvPr>
            <p:cNvSpPr/>
            <p:nvPr/>
          </p:nvSpPr>
          <p:spPr>
            <a:xfrm rot="430666">
              <a:off x="10972700" y="3604725"/>
              <a:ext cx="162646" cy="192094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257FE5B0-1855-4568-8E52-2C5005B5824C}"/>
                  </a:ext>
                </a:extLst>
              </p:cNvPr>
              <p:cNvSpPr txBox="1"/>
              <p:nvPr/>
            </p:nvSpPr>
            <p:spPr>
              <a:xfrm>
                <a:off x="4594859" y="3783915"/>
                <a:ext cx="3827507" cy="2369880"/>
              </a:xfrm>
              <a:prstGeom prst="rect">
                <a:avLst/>
              </a:prstGeom>
              <a:noFill/>
              <a:ln w="12700" cmpd="dbl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node groups)</a:t>
                </a:r>
              </a:p>
              <a:p>
                <a:pPr marL="463550" marR="0" lvl="0" indent="-2825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Node group assignment: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𝓢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⋯, 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63550" marR="0" lvl="0" indent="-2825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Model parameters: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kumimoji="0" lang="el-G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𝜣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⋯,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𝐶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Cambria Math" panose="02040503050406030204" pitchFamily="18" charset="0"/>
                  <a:cs typeface="+mn-cs"/>
                </a:endParaRPr>
              </a:p>
              <a:p>
                <a:pPr marL="463550" marR="0" lvl="0" indent="-28257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Outliers: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𝓞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5">
                <a:extLst>
                  <a:ext uri="{FF2B5EF4-FFF2-40B4-BE49-F238E27FC236}">
                    <a16:creationId xmlns:a16="http://schemas.microsoft.com/office/drawing/2014/main" id="{257FE5B0-1855-4568-8E52-2C5005B5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859" y="3783915"/>
                <a:ext cx="3827507" cy="2369880"/>
              </a:xfrm>
              <a:prstGeom prst="rect">
                <a:avLst/>
              </a:prstGeom>
              <a:blipFill>
                <a:blip r:embed="rId5"/>
                <a:stretch>
                  <a:fillRect l="-3175" t="-2308" b="-4872"/>
                </a:stretch>
              </a:blipFill>
              <a:ln w="12700" cmpd="dbl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23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3B17-94D9-43FF-94DD-EA7A5A22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204E6-E2E1-4460-AEA7-DC8E22D59E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expected for the designed algorithm: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EagleMine</a:t>
            </a:r>
            <a:r>
              <a:rPr lang="en-US" dirty="0"/>
              <a:t>, our proposed method, satisfies all the     </a:t>
            </a:r>
            <a:br>
              <a:rPr lang="en-US" dirty="0"/>
            </a:br>
            <a:r>
              <a:rPr lang="en-US" dirty="0"/>
              <a:t>   above requirements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4F57F8-FD0A-4777-823D-81E6D4D99771}"/>
              </a:ext>
            </a:extLst>
          </p:cNvPr>
          <p:cNvGrpSpPr/>
          <p:nvPr/>
        </p:nvGrpSpPr>
        <p:grpSpPr>
          <a:xfrm>
            <a:off x="1083833" y="1970341"/>
            <a:ext cx="7099589" cy="2610788"/>
            <a:chOff x="975633" y="1932241"/>
            <a:chExt cx="7340783" cy="261078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0AB846-023D-4089-8BE3-4A986F94DDB7}"/>
                </a:ext>
              </a:extLst>
            </p:cNvPr>
            <p:cNvSpPr/>
            <p:nvPr/>
          </p:nvSpPr>
          <p:spPr>
            <a:xfrm>
              <a:off x="975633" y="1932241"/>
              <a:ext cx="7340783" cy="2610788"/>
            </a:xfrm>
            <a:prstGeom prst="rect">
              <a:avLst/>
            </a:prstGeom>
            <a:noFill/>
            <a:ln w="57150">
              <a:solidFill>
                <a:srgbClr val="FFD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A2402E-25A3-46CE-8B80-08A05AE48341}"/>
                </a:ext>
              </a:extLst>
            </p:cNvPr>
            <p:cNvGrpSpPr/>
            <p:nvPr/>
          </p:nvGrpSpPr>
          <p:grpSpPr>
            <a:xfrm>
              <a:off x="1097048" y="2007155"/>
              <a:ext cx="7091925" cy="2492990"/>
              <a:chOff x="1097048" y="2007155"/>
              <a:chExt cx="7091925" cy="2492990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1AC4EBE-D6FE-47EA-B9AF-A9EB81AE7C4B}"/>
                  </a:ext>
                </a:extLst>
              </p:cNvPr>
              <p:cNvSpPr txBox="1"/>
              <p:nvPr/>
            </p:nvSpPr>
            <p:spPr>
              <a:xfrm>
                <a:off x="1415838" y="2007155"/>
                <a:ext cx="6773135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Accurate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detects anomaly patterns accurately</a:t>
                </a:r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Effective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intuitive and interpretable results for node groups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Automatic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a parameter-free feature summarization and vision-guided recognition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runs linearly w.r.t graph size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46BD025-3B42-4F67-966C-6DE990F6C8D4}"/>
                  </a:ext>
                </a:extLst>
              </p:cNvPr>
              <p:cNvGrpSpPr/>
              <p:nvPr/>
            </p:nvGrpSpPr>
            <p:grpSpPr>
              <a:xfrm>
                <a:off x="1097048" y="2111186"/>
                <a:ext cx="297842" cy="2296796"/>
                <a:chOff x="1097048" y="2111186"/>
                <a:chExt cx="297842" cy="2296796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D9A06E3-F617-4D32-B4F2-4778E0CF906B}"/>
                    </a:ext>
                  </a:extLst>
                </p:cNvPr>
                <p:cNvSpPr/>
                <p:nvPr/>
              </p:nvSpPr>
              <p:spPr>
                <a:xfrm>
                  <a:off x="1097048" y="2517834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05FA5722-E95E-4AC7-A384-FD0608FB8DA2}"/>
                    </a:ext>
                  </a:extLst>
                </p:cNvPr>
                <p:cNvSpPr/>
                <p:nvPr/>
              </p:nvSpPr>
              <p:spPr>
                <a:xfrm>
                  <a:off x="1102362" y="2111186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86D5A6F-80D9-4406-819C-C3D4D1C547BF}"/>
                    </a:ext>
                  </a:extLst>
                </p:cNvPr>
                <p:cNvSpPr/>
                <p:nvPr/>
              </p:nvSpPr>
              <p:spPr>
                <a:xfrm>
                  <a:off x="1102362" y="3323927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5895076-5035-4E4F-A2C3-F8FD02784CC5}"/>
                    </a:ext>
                  </a:extLst>
                </p:cNvPr>
                <p:cNvSpPr/>
                <p:nvPr/>
              </p:nvSpPr>
              <p:spPr>
                <a:xfrm>
                  <a:off x="1097048" y="4098280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4683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8FC9-E341-4B92-BF50-DE2E791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Road Map (Part-I)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3B2A-D4B6-4AE5-A7AC-7023D17F42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373438" algn="l"/>
              </a:tabLst>
            </a:pPr>
            <a:r>
              <a:rPr lang="en-US" dirty="0">
                <a:solidFill>
                  <a:srgbClr val="C00000"/>
                </a:solidFill>
              </a:rPr>
              <a:t>Proposed Method:  </a:t>
            </a:r>
            <a:r>
              <a:rPr lang="en-US" b="1" dirty="0" err="1">
                <a:solidFill>
                  <a:srgbClr val="C00000"/>
                </a:solidFill>
              </a:rPr>
              <a:t>EagleMine</a:t>
            </a:r>
            <a:endParaRPr lang="en-US" b="1" dirty="0">
              <a:solidFill>
                <a:srgbClr val="C00000"/>
              </a:solidFill>
            </a:endParaRP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2400" dirty="0"/>
              <a:t> Problem definition</a:t>
            </a: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 Algorithm </a:t>
            </a:r>
            <a:r>
              <a:rPr lang="en-US" sz="2400" b="1" dirty="0">
                <a:solidFill>
                  <a:srgbClr val="C00000"/>
                </a:solidFill>
              </a:rPr>
              <a:t>&lt;&lt;</a:t>
            </a: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Experiments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Extension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6" name="Picture 2" descr="Image result for road map">
            <a:extLst>
              <a:ext uri="{FF2B5EF4-FFF2-40B4-BE49-F238E27FC236}">
                <a16:creationId xmlns:a16="http://schemas.microsoft.com/office/drawing/2014/main" id="{3AAFF439-ADEE-4EA3-A826-F71A2BBF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0" y="2564904"/>
            <a:ext cx="2687853" cy="3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finish line">
            <a:extLst>
              <a:ext uri="{FF2B5EF4-FFF2-40B4-BE49-F238E27FC236}">
                <a16:creationId xmlns:a16="http://schemas.microsoft.com/office/drawing/2014/main" id="{FB12B599-DA92-469F-8CB6-B71A3F45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9" y="1693369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car top view">
            <a:extLst>
              <a:ext uri="{FF2B5EF4-FFF2-40B4-BE49-F238E27FC236}">
                <a16:creationId xmlns:a16="http://schemas.microsoft.com/office/drawing/2014/main" id="{64D7A2A9-8F83-4F8E-8F1A-6655D2E6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03801">
            <a:off x="7942020" y="4020762"/>
            <a:ext cx="698450" cy="37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788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084A-E72E-4053-817C-58B9122D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Bionics </a:t>
            </a:r>
            <a:r>
              <a:rPr lang="en-US" altLang="zh-CN" dirty="0"/>
              <a:t>C</a:t>
            </a:r>
            <a:r>
              <a:rPr lang="en-US" dirty="0"/>
              <a:t>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58F2C-A094-48F7-B7CB-44E933FC018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Visual and Brain cognitive system </a:t>
            </a:r>
          </a:p>
          <a:p>
            <a:pPr lvl="1"/>
            <a:r>
              <a:rPr lang="en-US" dirty="0"/>
              <a:t>Top-to-bottom Recognition </a:t>
            </a:r>
            <a:br>
              <a:rPr lang="en-US" dirty="0"/>
            </a:br>
            <a:r>
              <a:rPr lang="en-US" dirty="0"/>
              <a:t>   </a:t>
            </a:r>
            <a:r>
              <a:rPr lang="en-US" altLang="zh-CN" sz="1800" dirty="0"/>
              <a:t>[</a:t>
            </a:r>
            <a:r>
              <a:rPr lang="en-US" sz="1800" dirty="0"/>
              <a:t>DiCarlo, J. J. et al, 12, </a:t>
            </a:r>
            <a:r>
              <a:rPr lang="en-US" sz="1800" dirty="0" err="1"/>
              <a:t>Heynckes</a:t>
            </a:r>
            <a:r>
              <a:rPr lang="en-US" sz="1800" dirty="0"/>
              <a:t>, Miriam, 16</a:t>
            </a:r>
            <a:r>
              <a:rPr lang="en-US" altLang="zh-CN" sz="1800" dirty="0"/>
              <a:t>]</a:t>
            </a:r>
            <a:endParaRPr lang="en-US" sz="1800" dirty="0"/>
          </a:p>
          <a:p>
            <a:pPr lvl="1"/>
            <a:r>
              <a:rPr lang="en-US" dirty="0"/>
              <a:t>Hierarchical info. Extraction &amp; Organization  </a:t>
            </a:r>
            <a:br>
              <a:rPr lang="en-US" dirty="0"/>
            </a:br>
            <a:r>
              <a:rPr lang="en-US" dirty="0"/>
              <a:t>   </a:t>
            </a:r>
            <a:r>
              <a:rPr lang="en-US" sz="1800" dirty="0"/>
              <a:t>[Arbelaez, P. et al, 11]</a:t>
            </a:r>
          </a:p>
        </p:txBody>
      </p:sp>
      <p:pic>
        <p:nvPicPr>
          <p:cNvPr id="21506" name="Picture 2" descr="https://upload.wikimedia.org/wikipedia/commons/thumb/c/cd/Lisa_analysis.png/200px-Lisa_analysis.png">
            <a:extLst>
              <a:ext uri="{FF2B5EF4-FFF2-40B4-BE49-F238E27FC236}">
                <a16:creationId xmlns:a16="http://schemas.microsoft.com/office/drawing/2014/main" id="{7EC9CF22-07DF-4A15-85D2-CD97C3356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609" y="3069831"/>
            <a:ext cx="2016224" cy="26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CCACE4-D223-45BD-B354-2E775CFDB025}"/>
              </a:ext>
            </a:extLst>
          </p:cNvPr>
          <p:cNvSpPr/>
          <p:nvPr/>
        </p:nvSpPr>
        <p:spPr>
          <a:xfrm>
            <a:off x="1550479" y="5734122"/>
            <a:ext cx="31986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ventral visual pathway</a:t>
            </a:r>
          </a:p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DiCarlo, J. J. et al, 12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A5091A8-1A18-45A6-8E3B-03BEC5C4E972}"/>
              </a:ext>
            </a:extLst>
          </p:cNvPr>
          <p:cNvSpPr/>
          <p:nvPr/>
        </p:nvSpPr>
        <p:spPr>
          <a:xfrm>
            <a:off x="5004048" y="5734122"/>
            <a:ext cx="319861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Schema for optic tract</a:t>
            </a:r>
          </a:p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Wikipedia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Related image">
            <a:extLst>
              <a:ext uri="{FF2B5EF4-FFF2-40B4-BE49-F238E27FC236}">
                <a16:creationId xmlns:a16="http://schemas.microsoft.com/office/drawing/2014/main" id="{97669BAE-244B-4B2F-A748-C0DB8AFCC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311" y="1265729"/>
            <a:ext cx="618099" cy="6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A87564-6B73-4FFE-B187-2A73B8CA3B6E}"/>
              </a:ext>
            </a:extLst>
          </p:cNvPr>
          <p:cNvGrpSpPr/>
          <p:nvPr/>
        </p:nvGrpSpPr>
        <p:grpSpPr>
          <a:xfrm>
            <a:off x="1550479" y="3484727"/>
            <a:ext cx="2851457" cy="2141869"/>
            <a:chOff x="2351950" y="3375363"/>
            <a:chExt cx="2851457" cy="21418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7DBC68-BC8F-4CB5-9FF3-746F3F8E19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7656"/>
            <a:stretch/>
          </p:blipFill>
          <p:spPr>
            <a:xfrm>
              <a:off x="2699792" y="3462247"/>
              <a:ext cx="2503615" cy="20549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C0DB4CA-564A-44CB-A21D-B421ADA6F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431" r="-1"/>
            <a:stretch/>
          </p:blipFill>
          <p:spPr>
            <a:xfrm>
              <a:off x="2351950" y="3375363"/>
              <a:ext cx="1179328" cy="1170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5385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7084A-E72E-4053-817C-58B9122D2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EagleMine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58F2C-A094-48F7-B7CB-44E933FC018A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>
              <a:xfrm>
                <a:off x="822960" y="1340768"/>
                <a:ext cx="7661473" cy="47345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1. Recognize node groups (micro-clusters) with   </a:t>
                </a:r>
                <a:br>
                  <a:rPr lang="en-US" dirty="0"/>
                </a:br>
                <a:r>
                  <a:rPr lang="en-US" dirty="0"/>
                  <a:t>      hierarchical structure for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:r>
                  <a:rPr lang="en-US" sz="32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ATER</a:t>
                </a:r>
                <a:r>
                  <a:rPr lang="en-US" sz="32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EVEL</a:t>
                </a:r>
                <a:r>
                  <a:rPr lang="en-US" sz="32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REE</a:t>
                </a:r>
                <a:r>
                  <a:rPr lang="en-US" dirty="0"/>
                  <a:t> Algorithm</a:t>
                </a:r>
              </a:p>
              <a:p>
                <a:r>
                  <a:rPr lang="en-US" dirty="0"/>
                  <a:t>2. Search optimal combination and Summarize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         </a:t>
                </a:r>
                <a:r>
                  <a:rPr lang="en-US" sz="32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REE</a:t>
                </a:r>
                <a:r>
                  <a:rPr lang="en-US" sz="3200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</a:t>
                </a:r>
                <a:r>
                  <a:rPr lang="en-US" b="1" dirty="0">
                    <a:solidFill>
                      <a:srgbClr val="55555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XPLORE</a:t>
                </a:r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/>
                  <a:t>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458F2C-A094-48F7-B7CB-44E933FC01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xfrm>
                <a:off x="822960" y="1340768"/>
                <a:ext cx="7661473" cy="4734562"/>
              </a:xfrm>
              <a:blipFill>
                <a:blip r:embed="rId3"/>
                <a:stretch>
                  <a:fillRect l="-1432" t="-2188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106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8412B72-C37C-44CE-9820-C73944FDD9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1" r="2218" b="11511"/>
          <a:stretch/>
        </p:blipFill>
        <p:spPr>
          <a:xfrm>
            <a:off x="1077473" y="2960404"/>
            <a:ext cx="369544" cy="255252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9AF48A3B-D66E-45CD-A5E3-C0A743014D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51" y="4468029"/>
            <a:ext cx="1946909" cy="16697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5BAB36-435E-497A-BE05-D4E90B0160C0}"/>
              </a:ext>
            </a:extLst>
          </p:cNvPr>
          <p:cNvCxnSpPr>
            <a:cxnSpLocks/>
          </p:cNvCxnSpPr>
          <p:nvPr/>
        </p:nvCxnSpPr>
        <p:spPr>
          <a:xfrm flipV="1">
            <a:off x="1675095" y="5107321"/>
            <a:ext cx="720080" cy="941879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E5A70-E019-448C-98F4-C0F3DEE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9634D-BF5E-4DD4-87B2-4E153CBB4414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Recognize</a:t>
                </a:r>
                <a:r>
                  <a:rPr lang="en-US" dirty="0"/>
                  <a:t> node group (micro-clusters)</a:t>
                </a:r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Construct hierarchical tree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𝒯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for ℋ</a:t>
                </a:r>
              </a:p>
              <a:p>
                <a:pPr lvl="1"/>
                <a:r>
                  <a:rPr lang="en-US" dirty="0"/>
                  <a:t>Refine tree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9634D-BF5E-4DD4-87B2-4E153CBB4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2"/>
                <a:stretch>
                  <a:fillRect l="-2657"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27D9829-68C5-4F8A-A7EB-F88DBE1DCC0D}"/>
              </a:ext>
            </a:extLst>
          </p:cNvPr>
          <p:cNvCxnSpPr>
            <a:cxnSpLocks/>
            <a:endCxn id="183" idx="5"/>
          </p:cNvCxnSpPr>
          <p:nvPr/>
        </p:nvCxnSpPr>
        <p:spPr>
          <a:xfrm flipV="1">
            <a:off x="5929364" y="5107321"/>
            <a:ext cx="250334" cy="405608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03EC4D6-E8D6-4033-BC4C-FBE34F15E7B4}"/>
              </a:ext>
            </a:extLst>
          </p:cNvPr>
          <p:cNvCxnSpPr>
            <a:cxnSpLocks/>
            <a:endCxn id="183" idx="3"/>
          </p:cNvCxnSpPr>
          <p:nvPr/>
        </p:nvCxnSpPr>
        <p:spPr>
          <a:xfrm flipH="1" flipV="1">
            <a:off x="6280131" y="5107323"/>
            <a:ext cx="252962" cy="392489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2" name="Oval 111">
            <a:extLst>
              <a:ext uri="{FF2B5EF4-FFF2-40B4-BE49-F238E27FC236}">
                <a16:creationId xmlns:a16="http://schemas.microsoft.com/office/drawing/2014/main" id="{A117F5D4-F3C5-4A92-B085-EB854847320D}"/>
              </a:ext>
            </a:extLst>
          </p:cNvPr>
          <p:cNvSpPr/>
          <p:nvPr/>
        </p:nvSpPr>
        <p:spPr>
          <a:xfrm flipH="1">
            <a:off x="5889349" y="5516252"/>
            <a:ext cx="77639" cy="653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D948ECBD-89B9-4A77-9336-B6C6FFEF30F8}"/>
              </a:ext>
            </a:extLst>
          </p:cNvPr>
          <p:cNvSpPr/>
          <p:nvPr/>
        </p:nvSpPr>
        <p:spPr>
          <a:xfrm flipH="1">
            <a:off x="6497716" y="5495905"/>
            <a:ext cx="77638" cy="653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849E2616-72D4-402D-8C9F-AA0E1F5C3200}"/>
              </a:ext>
            </a:extLst>
          </p:cNvPr>
          <p:cNvCxnSpPr>
            <a:cxnSpLocks/>
            <a:stCxn id="157" idx="0"/>
            <a:endCxn id="196" idx="4"/>
          </p:cNvCxnSpPr>
          <p:nvPr/>
        </p:nvCxnSpPr>
        <p:spPr>
          <a:xfrm flipH="1" flipV="1">
            <a:off x="5091334" y="3731522"/>
            <a:ext cx="293" cy="3434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D9F30238-8501-4589-AEBE-30C92AAFBE5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4194" y="3709449"/>
            <a:ext cx="2023595" cy="1735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5894DE2-B521-4E23-8D44-18889809E426}"/>
              </a:ext>
            </a:extLst>
          </p:cNvPr>
          <p:cNvCxnSpPr>
            <a:cxnSpLocks/>
            <a:stCxn id="192" idx="0"/>
            <a:endCxn id="188" idx="5"/>
          </p:cNvCxnSpPr>
          <p:nvPr/>
        </p:nvCxnSpPr>
        <p:spPr>
          <a:xfrm flipV="1">
            <a:off x="6194980" y="3656130"/>
            <a:ext cx="633374" cy="42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FB13EC9D-7246-4CAB-B708-A0EB43F30DBB}"/>
              </a:ext>
            </a:extLst>
          </p:cNvPr>
          <p:cNvCxnSpPr>
            <a:cxnSpLocks/>
            <a:stCxn id="186" idx="0"/>
            <a:endCxn id="188" idx="3"/>
          </p:cNvCxnSpPr>
          <p:nvPr/>
        </p:nvCxnSpPr>
        <p:spPr>
          <a:xfrm flipH="1" flipV="1">
            <a:off x="6928787" y="3656130"/>
            <a:ext cx="978855" cy="430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25DD23F-F5FD-41D5-B103-3A299C41F08B}"/>
              </a:ext>
            </a:extLst>
          </p:cNvPr>
          <p:cNvCxnSpPr>
            <a:cxnSpLocks/>
            <a:stCxn id="200" idx="0"/>
            <a:endCxn id="192" idx="3"/>
          </p:cNvCxnSpPr>
          <p:nvPr/>
        </p:nvCxnSpPr>
        <p:spPr>
          <a:xfrm flipH="1" flipV="1">
            <a:off x="6245196" y="4195328"/>
            <a:ext cx="459857" cy="34289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C87B893-29BC-4F7B-8EA2-8C162AFE784D}"/>
              </a:ext>
            </a:extLst>
          </p:cNvPr>
          <p:cNvCxnSpPr>
            <a:cxnSpLocks/>
            <a:stCxn id="198" idx="0"/>
            <a:endCxn id="192" idx="5"/>
          </p:cNvCxnSpPr>
          <p:nvPr/>
        </p:nvCxnSpPr>
        <p:spPr>
          <a:xfrm flipV="1">
            <a:off x="5734682" y="4195328"/>
            <a:ext cx="410081" cy="34289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1105542-D24E-41C9-B9DD-2D1BF9166262}"/>
              </a:ext>
            </a:extLst>
          </p:cNvPr>
          <p:cNvCxnSpPr>
            <a:cxnSpLocks/>
            <a:stCxn id="188" idx="0"/>
            <a:endCxn id="138" idx="3"/>
          </p:cNvCxnSpPr>
          <p:nvPr/>
        </p:nvCxnSpPr>
        <p:spPr>
          <a:xfrm flipH="1" flipV="1">
            <a:off x="6035720" y="3070016"/>
            <a:ext cx="842850" cy="47650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EE78CE0-A1B6-49C6-B2BB-117F1BC38AE1}"/>
              </a:ext>
            </a:extLst>
          </p:cNvPr>
          <p:cNvCxnSpPr>
            <a:cxnSpLocks/>
            <a:endCxn id="186" idx="5"/>
          </p:cNvCxnSpPr>
          <p:nvPr/>
        </p:nvCxnSpPr>
        <p:spPr>
          <a:xfrm flipV="1">
            <a:off x="7560113" y="4196523"/>
            <a:ext cx="297313" cy="359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E74A602-55B3-40F5-9A7C-1C1B49A15CDD}"/>
              </a:ext>
            </a:extLst>
          </p:cNvPr>
          <p:cNvCxnSpPr>
            <a:cxnSpLocks/>
            <a:endCxn id="186" idx="3"/>
          </p:cNvCxnSpPr>
          <p:nvPr/>
        </p:nvCxnSpPr>
        <p:spPr>
          <a:xfrm flipH="1" flipV="1">
            <a:off x="7957860" y="4196523"/>
            <a:ext cx="327641" cy="359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4D8556BC-30DB-47F3-AA15-B92AF87FA063}"/>
              </a:ext>
            </a:extLst>
          </p:cNvPr>
          <p:cNvCxnSpPr>
            <a:cxnSpLocks/>
            <a:stCxn id="155" idx="0"/>
          </p:cNvCxnSpPr>
          <p:nvPr/>
        </p:nvCxnSpPr>
        <p:spPr>
          <a:xfrm flipH="1" flipV="1">
            <a:off x="7911538" y="4218972"/>
            <a:ext cx="987" cy="341222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9E22703-7A50-4DEB-82FB-ADC6E2D12B5D}"/>
              </a:ext>
            </a:extLst>
          </p:cNvPr>
          <p:cNvCxnSpPr>
            <a:cxnSpLocks/>
            <a:stCxn id="202" idx="0"/>
            <a:endCxn id="200" idx="3"/>
          </p:cNvCxnSpPr>
          <p:nvPr/>
        </p:nvCxnSpPr>
        <p:spPr>
          <a:xfrm flipH="1" flipV="1">
            <a:off x="6755271" y="4647832"/>
            <a:ext cx="379263" cy="3356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811E72-EF59-4026-BD03-0553F46DACD9}"/>
              </a:ext>
            </a:extLst>
          </p:cNvPr>
          <p:cNvCxnSpPr>
            <a:cxnSpLocks/>
            <a:stCxn id="183" idx="0"/>
            <a:endCxn id="200" idx="5"/>
          </p:cNvCxnSpPr>
          <p:nvPr/>
        </p:nvCxnSpPr>
        <p:spPr>
          <a:xfrm flipV="1">
            <a:off x="6229913" y="4647831"/>
            <a:ext cx="424924" cy="34987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8" name="Oval 137">
            <a:extLst>
              <a:ext uri="{FF2B5EF4-FFF2-40B4-BE49-F238E27FC236}">
                <a16:creationId xmlns:a16="http://schemas.microsoft.com/office/drawing/2014/main" id="{2905D1DD-8D46-4E23-B6EC-DC697087B853}"/>
              </a:ext>
            </a:extLst>
          </p:cNvPr>
          <p:cNvSpPr/>
          <p:nvPr/>
        </p:nvSpPr>
        <p:spPr>
          <a:xfrm flipH="1">
            <a:off x="5914486" y="2960403"/>
            <a:ext cx="142035" cy="1284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07A1EC0-061C-40F5-8185-57F7ED68A836}"/>
              </a:ext>
            </a:extLst>
          </p:cNvPr>
          <p:cNvCxnSpPr>
            <a:cxnSpLocks/>
            <a:stCxn id="194" idx="0"/>
            <a:endCxn id="188" idx="4"/>
          </p:cNvCxnSpPr>
          <p:nvPr/>
        </p:nvCxnSpPr>
        <p:spPr>
          <a:xfrm flipH="1" flipV="1">
            <a:off x="6878570" y="3674937"/>
            <a:ext cx="4690" cy="410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3055452-AC4F-4A54-8A41-57530C117BAE}"/>
              </a:ext>
            </a:extLst>
          </p:cNvPr>
          <p:cNvCxnSpPr>
            <a:cxnSpLocks/>
            <a:stCxn id="190" idx="0"/>
            <a:endCxn id="138" idx="4"/>
          </p:cNvCxnSpPr>
          <p:nvPr/>
        </p:nvCxnSpPr>
        <p:spPr>
          <a:xfrm flipH="1" flipV="1">
            <a:off x="5985503" y="3088823"/>
            <a:ext cx="8244" cy="51427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86092570-2867-462D-BF17-676DD8E3CA68}"/>
              </a:ext>
            </a:extLst>
          </p:cNvPr>
          <p:cNvCxnSpPr>
            <a:cxnSpLocks/>
            <a:stCxn id="138" idx="5"/>
            <a:endCxn id="196" idx="0"/>
          </p:cNvCxnSpPr>
          <p:nvPr/>
        </p:nvCxnSpPr>
        <p:spPr>
          <a:xfrm flipH="1">
            <a:off x="5091334" y="3070016"/>
            <a:ext cx="843953" cy="53308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4" name="Oval 153">
            <a:extLst>
              <a:ext uri="{FF2B5EF4-FFF2-40B4-BE49-F238E27FC236}">
                <a16:creationId xmlns:a16="http://schemas.microsoft.com/office/drawing/2014/main" id="{B442EA6D-8EF5-4073-A718-3351097132E3}"/>
              </a:ext>
            </a:extLst>
          </p:cNvPr>
          <p:cNvSpPr/>
          <p:nvPr/>
        </p:nvSpPr>
        <p:spPr>
          <a:xfrm flipH="1">
            <a:off x="7519977" y="4556072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BB5F8AB6-6D1B-4A30-B310-AE2373C51562}"/>
              </a:ext>
            </a:extLst>
          </p:cNvPr>
          <p:cNvSpPr/>
          <p:nvPr/>
        </p:nvSpPr>
        <p:spPr>
          <a:xfrm flipH="1">
            <a:off x="7872733" y="4560194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CDB50E5A-41C7-4623-B83B-CCA6C8D53096}"/>
              </a:ext>
            </a:extLst>
          </p:cNvPr>
          <p:cNvSpPr/>
          <p:nvPr/>
        </p:nvSpPr>
        <p:spPr>
          <a:xfrm flipH="1">
            <a:off x="8236830" y="4555448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AA21508B-26B5-47AC-A872-90F546501384}"/>
              </a:ext>
            </a:extLst>
          </p:cNvPr>
          <p:cNvSpPr/>
          <p:nvPr/>
        </p:nvSpPr>
        <p:spPr>
          <a:xfrm flipH="1">
            <a:off x="5013297" y="4074951"/>
            <a:ext cx="156660" cy="139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B838A3C4-667A-4246-B920-137154E2A08A}"/>
              </a:ext>
            </a:extLst>
          </p:cNvPr>
          <p:cNvSpPr/>
          <p:nvPr/>
        </p:nvSpPr>
        <p:spPr>
          <a:xfrm>
            <a:off x="4025106" y="5649090"/>
            <a:ext cx="87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8E50145-1061-4CA4-84B1-E70201D606CA}"/>
              </a:ext>
            </a:extLst>
          </p:cNvPr>
          <p:cNvCxnSpPr>
            <a:cxnSpLocks/>
          </p:cNvCxnSpPr>
          <p:nvPr/>
        </p:nvCxnSpPr>
        <p:spPr>
          <a:xfrm flipH="1" flipV="1">
            <a:off x="3287520" y="5493744"/>
            <a:ext cx="791733" cy="126095"/>
          </a:xfrm>
          <a:prstGeom prst="straightConnector1">
            <a:avLst/>
          </a:prstGeom>
          <a:ln w="3492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B60CDB-9E4F-49D3-8A6C-448C35101ABB}"/>
                  </a:ext>
                </a:extLst>
              </p:cNvPr>
              <p:cNvSpPr/>
              <p:nvPr/>
            </p:nvSpPr>
            <p:spPr>
              <a:xfrm>
                <a:off x="1103411" y="5957726"/>
                <a:ext cx="15524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ater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area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FDB60CDB-9E4F-49D3-8A6C-448C35101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11" y="5957726"/>
                <a:ext cx="1552413" cy="400110"/>
              </a:xfrm>
              <a:prstGeom prst="rect">
                <a:avLst/>
              </a:prstGeom>
              <a:blipFill>
                <a:blip r:embed="rId6"/>
                <a:stretch>
                  <a:fillRect l="-392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Rectangle 169">
            <a:extLst>
              <a:ext uri="{FF2B5EF4-FFF2-40B4-BE49-F238E27FC236}">
                <a16:creationId xmlns:a16="http://schemas.microsoft.com/office/drawing/2014/main" id="{B5EB2350-61B8-4CF9-B4C0-62655138DAE8}"/>
              </a:ext>
            </a:extLst>
          </p:cNvPr>
          <p:cNvSpPr/>
          <p:nvPr/>
        </p:nvSpPr>
        <p:spPr>
          <a:xfrm>
            <a:off x="1409847" y="3854476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island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0C673CCF-9537-42D4-B81A-66A66AFC6A4E}"/>
              </a:ext>
            </a:extLst>
          </p:cNvPr>
          <p:cNvCxnSpPr>
            <a:cxnSpLocks/>
            <a:stCxn id="170" idx="2"/>
          </p:cNvCxnSpPr>
          <p:nvPr/>
        </p:nvCxnSpPr>
        <p:spPr>
          <a:xfrm>
            <a:off x="2082467" y="4254586"/>
            <a:ext cx="761142" cy="398550"/>
          </a:xfrm>
          <a:prstGeom prst="straightConnector1">
            <a:avLst/>
          </a:prstGeom>
          <a:ln w="3492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2" name="Picture 171">
            <a:extLst>
              <a:ext uri="{FF2B5EF4-FFF2-40B4-BE49-F238E27FC236}">
                <a16:creationId xmlns:a16="http://schemas.microsoft.com/office/drawing/2014/main" id="{ADCCAF68-08CD-4F99-BCF1-47E57B4FC2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5885" y="2790860"/>
            <a:ext cx="2023594" cy="1646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4" name="Oval 173">
            <a:extLst>
              <a:ext uri="{FF2B5EF4-FFF2-40B4-BE49-F238E27FC236}">
                <a16:creationId xmlns:a16="http://schemas.microsoft.com/office/drawing/2014/main" id="{2A9397D2-BC18-4F2C-B7C0-BE919128141E}"/>
              </a:ext>
            </a:extLst>
          </p:cNvPr>
          <p:cNvSpPr/>
          <p:nvPr/>
        </p:nvSpPr>
        <p:spPr>
          <a:xfrm flipH="1">
            <a:off x="5016748" y="4570205"/>
            <a:ext cx="156660" cy="139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5DEB49-FBE5-4E2C-A85A-9CF1C1509A5A}"/>
              </a:ext>
            </a:extLst>
          </p:cNvPr>
          <p:cNvCxnSpPr>
            <a:cxnSpLocks/>
            <a:stCxn id="174" idx="0"/>
            <a:endCxn id="157" idx="4"/>
          </p:cNvCxnSpPr>
          <p:nvPr/>
        </p:nvCxnSpPr>
        <p:spPr>
          <a:xfrm flipH="1" flipV="1">
            <a:off x="5091627" y="4214135"/>
            <a:ext cx="3451" cy="3560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8" name="TextBox 177">
            <a:extLst>
              <a:ext uri="{FF2B5EF4-FFF2-40B4-BE49-F238E27FC236}">
                <a16:creationId xmlns:a16="http://schemas.microsoft.com/office/drawing/2014/main" id="{7E225497-B61E-4157-BC12-A07DB1195416}"/>
              </a:ext>
            </a:extLst>
          </p:cNvPr>
          <p:cNvSpPr txBox="1"/>
          <p:nvPr/>
        </p:nvSpPr>
        <p:spPr>
          <a:xfrm rot="16200000">
            <a:off x="480071" y="3466546"/>
            <a:ext cx="57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 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638C565-4D1B-46F5-B169-A10AF5D5DB91}"/>
              </a:ext>
            </a:extLst>
          </p:cNvPr>
          <p:cNvSpPr txBox="1"/>
          <p:nvPr/>
        </p:nvSpPr>
        <p:spPr>
          <a:xfrm>
            <a:off x="2907776" y="2574196"/>
            <a:ext cx="80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 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EC404B42-F1EE-4E20-8F37-0755481AFDDA}"/>
              </a:ext>
            </a:extLst>
          </p:cNvPr>
          <p:cNvSpPr/>
          <p:nvPr/>
        </p:nvSpPr>
        <p:spPr>
          <a:xfrm flipH="1">
            <a:off x="6158896" y="4997708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769D348B-BC0D-4E9C-8EE0-C77E3CC4183C}"/>
              </a:ext>
            </a:extLst>
          </p:cNvPr>
          <p:cNvSpPr/>
          <p:nvPr/>
        </p:nvSpPr>
        <p:spPr>
          <a:xfrm flipH="1">
            <a:off x="7836625" y="4086909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14FC5698-11AF-48DD-B6A1-7F57FB408EB6}"/>
              </a:ext>
            </a:extLst>
          </p:cNvPr>
          <p:cNvSpPr/>
          <p:nvPr/>
        </p:nvSpPr>
        <p:spPr>
          <a:xfrm flipH="1">
            <a:off x="6807553" y="3546517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BDB5E62-C367-452E-B714-4FAE8607403A}"/>
              </a:ext>
            </a:extLst>
          </p:cNvPr>
          <p:cNvSpPr/>
          <p:nvPr/>
        </p:nvSpPr>
        <p:spPr>
          <a:xfrm flipH="1">
            <a:off x="5922730" y="3603102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01C86CCF-294C-49A6-8B6A-6B4249C34CCF}"/>
              </a:ext>
            </a:extLst>
          </p:cNvPr>
          <p:cNvSpPr/>
          <p:nvPr/>
        </p:nvSpPr>
        <p:spPr>
          <a:xfrm flipH="1">
            <a:off x="6123963" y="4085715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9A86FAA-C4AA-494B-B3D4-605844375ECE}"/>
              </a:ext>
            </a:extLst>
          </p:cNvPr>
          <p:cNvSpPr/>
          <p:nvPr/>
        </p:nvSpPr>
        <p:spPr>
          <a:xfrm flipH="1">
            <a:off x="6812243" y="4085715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E4DF4E1-022B-4ED3-8EA9-BCE44186C53D}"/>
              </a:ext>
            </a:extLst>
          </p:cNvPr>
          <p:cNvSpPr/>
          <p:nvPr/>
        </p:nvSpPr>
        <p:spPr>
          <a:xfrm flipH="1">
            <a:off x="5020317" y="3603102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4F5C0889-28E2-4F72-A81B-60830A00454F}"/>
              </a:ext>
            </a:extLst>
          </p:cNvPr>
          <p:cNvSpPr/>
          <p:nvPr/>
        </p:nvSpPr>
        <p:spPr>
          <a:xfrm flipH="1">
            <a:off x="5663663" y="4538220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5C610C11-AB15-4E09-B53D-3294A969204F}"/>
              </a:ext>
            </a:extLst>
          </p:cNvPr>
          <p:cNvSpPr/>
          <p:nvPr/>
        </p:nvSpPr>
        <p:spPr>
          <a:xfrm flipH="1">
            <a:off x="6634036" y="4538218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2" name="Oval 201">
            <a:extLst>
              <a:ext uri="{FF2B5EF4-FFF2-40B4-BE49-F238E27FC236}">
                <a16:creationId xmlns:a16="http://schemas.microsoft.com/office/drawing/2014/main" id="{6D52C98C-6416-4FF3-A7CA-196562D0034B}"/>
              </a:ext>
            </a:extLst>
          </p:cNvPr>
          <p:cNvSpPr/>
          <p:nvPr/>
        </p:nvSpPr>
        <p:spPr>
          <a:xfrm flipH="1">
            <a:off x="7063516" y="4983489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33CC00-BB12-499F-A8D3-0F6880553BD9}"/>
                  </a:ext>
                </a:extLst>
              </p:cNvPr>
              <p:cNvSpPr/>
              <p:nvPr/>
            </p:nvSpPr>
            <p:spPr>
              <a:xfrm>
                <a:off x="492636" y="5176969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33CC00-BB12-499F-A8D3-0F6880553B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36" y="5176969"/>
                <a:ext cx="36099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5E903D-A9FF-4952-893B-884B46F764F4}"/>
              </a:ext>
            </a:extLst>
          </p:cNvPr>
          <p:cNvCxnSpPr/>
          <p:nvPr/>
        </p:nvCxnSpPr>
        <p:spPr>
          <a:xfrm>
            <a:off x="760274" y="5390829"/>
            <a:ext cx="283408" cy="0"/>
          </a:xfrm>
          <a:prstGeom prst="straightConnector1">
            <a:avLst/>
          </a:prstGeom>
          <a:ln w="57150">
            <a:solidFill>
              <a:srgbClr val="C9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967E6B0-407A-46BD-A57E-4FD90347F59F}"/>
                  </a:ext>
                </a:extLst>
              </p:cNvPr>
              <p:cNvSpPr/>
              <p:nvPr/>
            </p:nvSpPr>
            <p:spPr>
              <a:xfrm>
                <a:off x="493039" y="4581128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967E6B0-407A-46BD-A57E-4FD90347F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39" y="4581128"/>
                <a:ext cx="36099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9DF649C-4335-415D-9CBB-25E377DAB21B}"/>
              </a:ext>
            </a:extLst>
          </p:cNvPr>
          <p:cNvCxnSpPr/>
          <p:nvPr/>
        </p:nvCxnSpPr>
        <p:spPr>
          <a:xfrm>
            <a:off x="760274" y="4796272"/>
            <a:ext cx="283408" cy="0"/>
          </a:xfrm>
          <a:prstGeom prst="straightConnector1">
            <a:avLst/>
          </a:prstGeom>
          <a:ln w="57150">
            <a:solidFill>
              <a:srgbClr val="C9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DEE9E8-8ABC-42A4-8B9C-7F75A5B2B8CF}"/>
                  </a:ext>
                </a:extLst>
              </p:cNvPr>
              <p:cNvSpPr/>
              <p:nvPr/>
            </p:nvSpPr>
            <p:spPr>
              <a:xfrm>
                <a:off x="492719" y="409634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8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𝒓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0DEE9E8-8ABC-42A4-8B9C-7F75A5B2B8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9" y="4096340"/>
                <a:ext cx="3609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2112D8A-946C-4608-A750-C111B89EE9C9}"/>
              </a:ext>
            </a:extLst>
          </p:cNvPr>
          <p:cNvCxnSpPr/>
          <p:nvPr/>
        </p:nvCxnSpPr>
        <p:spPr>
          <a:xfrm>
            <a:off x="762335" y="4311484"/>
            <a:ext cx="283408" cy="0"/>
          </a:xfrm>
          <a:prstGeom prst="straightConnector1">
            <a:avLst/>
          </a:prstGeom>
          <a:ln w="57150">
            <a:solidFill>
              <a:srgbClr val="C9383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51B591D-BFB0-4D7D-9EE2-3864BC8288D1}"/>
              </a:ext>
            </a:extLst>
          </p:cNvPr>
          <p:cNvSpPr/>
          <p:nvPr/>
        </p:nvSpPr>
        <p:spPr>
          <a:xfrm>
            <a:off x="2834755" y="4698401"/>
            <a:ext cx="172351" cy="1597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D22764A-4190-426E-8569-DACBFE077A2B}"/>
              </a:ext>
            </a:extLst>
          </p:cNvPr>
          <p:cNvSpPr/>
          <p:nvPr/>
        </p:nvSpPr>
        <p:spPr>
          <a:xfrm>
            <a:off x="759414" y="5310131"/>
            <a:ext cx="256974" cy="160164"/>
          </a:xfrm>
          <a:prstGeom prst="rightArrow">
            <a:avLst>
              <a:gd name="adj1" fmla="val 26212"/>
              <a:gd name="adj2" fmla="val 86378"/>
            </a:avLst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7EB497CA-CFCC-469B-A0BA-8971A6AC4434}"/>
              </a:ext>
            </a:extLst>
          </p:cNvPr>
          <p:cNvSpPr/>
          <p:nvPr/>
        </p:nvSpPr>
        <p:spPr>
          <a:xfrm>
            <a:off x="761812" y="4713530"/>
            <a:ext cx="256974" cy="160164"/>
          </a:xfrm>
          <a:prstGeom prst="rightArrow">
            <a:avLst>
              <a:gd name="adj1" fmla="val 26212"/>
              <a:gd name="adj2" fmla="val 86378"/>
            </a:avLst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184AF352-A7BD-41F9-9ECD-528D32C98B00}"/>
              </a:ext>
            </a:extLst>
          </p:cNvPr>
          <p:cNvSpPr/>
          <p:nvPr/>
        </p:nvSpPr>
        <p:spPr>
          <a:xfrm>
            <a:off x="762380" y="4237185"/>
            <a:ext cx="256974" cy="160164"/>
          </a:xfrm>
          <a:prstGeom prst="rightArrow">
            <a:avLst>
              <a:gd name="adj1" fmla="val 26212"/>
              <a:gd name="adj2" fmla="val 86378"/>
            </a:avLst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EBF195-BACF-47B8-AE10-E0AB5AE3311A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591EB1D-5709-436D-870C-0689E6C9D2B5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E896E32-B57C-4339-AD72-55E384814E2A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  <p:pic>
        <p:nvPicPr>
          <p:cNvPr id="67" name="Picture 4" descr="Image result for algorithm">
            <a:extLst>
              <a:ext uri="{FF2B5EF4-FFF2-40B4-BE49-F238E27FC236}">
                <a16:creationId xmlns:a16="http://schemas.microsoft.com/office/drawing/2014/main" id="{CC7F78CB-3772-4AB5-A404-8598DD51A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12" y="1380520"/>
            <a:ext cx="720080" cy="7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0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38" grpId="0" animBg="1"/>
      <p:bldP spid="154" grpId="0" animBg="1"/>
      <p:bldP spid="155" grpId="0" animBg="1"/>
      <p:bldP spid="156" grpId="0" animBg="1"/>
      <p:bldP spid="157" grpId="0" animBg="1"/>
      <p:bldP spid="166" grpId="0"/>
      <p:bldP spid="169" grpId="0"/>
      <p:bldP spid="170" grpId="0"/>
      <p:bldP spid="174" grpId="0" animBg="1"/>
      <p:bldP spid="178" grpId="0"/>
      <p:bldP spid="179" grpId="0"/>
      <p:bldP spid="183" grpId="0" animBg="1"/>
      <p:bldP spid="186" grpId="0" animBg="1"/>
      <p:bldP spid="188" grpId="0" animBg="1"/>
      <p:bldP spid="190" grpId="0" animBg="1"/>
      <p:bldP spid="192" grpId="0" animBg="1"/>
      <p:bldP spid="194" grpId="0" animBg="1"/>
      <p:bldP spid="196" grpId="0" animBg="1"/>
      <p:bldP spid="198" grpId="0" animBg="1"/>
      <p:bldP spid="200" grpId="0" animBg="1"/>
      <p:bldP spid="202" grpId="0" animBg="1"/>
      <p:bldP spid="6" grpId="0"/>
      <p:bldP spid="6" grpId="1"/>
      <p:bldP spid="60" grpId="0"/>
      <p:bldP spid="60" grpId="1"/>
      <p:bldP spid="65" grpId="0"/>
      <p:bldP spid="65" grpId="1"/>
      <p:bldP spid="9" grpId="0" animBg="1"/>
      <p:bldP spid="10" grpId="0" animBg="1"/>
      <p:bldP spid="70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C48ECF63-F8E0-4547-9424-E55B416C85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87" y="4468029"/>
            <a:ext cx="1946909" cy="166976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33B98649-160D-4F53-8D1D-E0616024591D}"/>
              </a:ext>
            </a:extLst>
          </p:cNvPr>
          <p:cNvCxnSpPr>
            <a:cxnSpLocks/>
          </p:cNvCxnSpPr>
          <p:nvPr/>
        </p:nvCxnSpPr>
        <p:spPr>
          <a:xfrm flipV="1">
            <a:off x="1676231" y="5117594"/>
            <a:ext cx="720080" cy="931606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EE5A70-E019-448C-98F4-C0F3DEE15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</a:t>
            </a:r>
            <a:r>
              <a:rPr lang="en-US" dirty="0"/>
              <a:t> Algorithm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9634D-BF5E-4DD4-87B2-4E153CBB4414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Recognize</a:t>
                </a:r>
                <a:r>
                  <a:rPr lang="en-US" dirty="0"/>
                  <a:t> node group (micro-clusters)</a:t>
                </a:r>
              </a:p>
              <a:p>
                <a:pPr lvl="1"/>
                <a:r>
                  <a:rPr lang="en-US" dirty="0"/>
                  <a:t>Construct hierarchical tree 𝒯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C00000"/>
                    </a:solidFill>
                  </a:rPr>
                  <a:t>Refine tree structure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C9634D-BF5E-4DD4-87B2-4E153CBB4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6"/>
                <a:stretch>
                  <a:fillRect l="-2657" t="-2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F8ACD60-51AB-40D8-B468-5DE3AE55B31B}"/>
              </a:ext>
            </a:extLst>
          </p:cNvPr>
          <p:cNvCxnSpPr>
            <a:cxnSpLocks/>
            <a:stCxn id="107" idx="0"/>
            <a:endCxn id="182" idx="5"/>
          </p:cNvCxnSpPr>
          <p:nvPr/>
        </p:nvCxnSpPr>
        <p:spPr>
          <a:xfrm flipV="1">
            <a:off x="5931666" y="5101493"/>
            <a:ext cx="250334" cy="405608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F2D1B3E2-B829-4471-8DB2-53AF2DE274D0}"/>
              </a:ext>
            </a:extLst>
          </p:cNvPr>
          <p:cNvCxnSpPr>
            <a:cxnSpLocks/>
            <a:stCxn id="108" idx="0"/>
            <a:endCxn id="182" idx="3"/>
          </p:cNvCxnSpPr>
          <p:nvPr/>
        </p:nvCxnSpPr>
        <p:spPr>
          <a:xfrm flipH="1" flipV="1">
            <a:off x="6282433" y="5101495"/>
            <a:ext cx="252962" cy="392489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ADF57EA6-07D0-46A0-8904-BCBA07902854}"/>
              </a:ext>
            </a:extLst>
          </p:cNvPr>
          <p:cNvSpPr/>
          <p:nvPr/>
        </p:nvSpPr>
        <p:spPr>
          <a:xfrm flipH="1">
            <a:off x="5891872" y="5507101"/>
            <a:ext cx="79586" cy="671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4E64F61-2ECB-4C67-A2FF-79038777F00A}"/>
              </a:ext>
            </a:extLst>
          </p:cNvPr>
          <p:cNvSpPr/>
          <p:nvPr/>
        </p:nvSpPr>
        <p:spPr>
          <a:xfrm flipH="1">
            <a:off x="6504543" y="5493983"/>
            <a:ext cx="61705" cy="5475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9" name="Multiplication Sign 108">
            <a:extLst>
              <a:ext uri="{FF2B5EF4-FFF2-40B4-BE49-F238E27FC236}">
                <a16:creationId xmlns:a16="http://schemas.microsoft.com/office/drawing/2014/main" id="{F92C787F-A471-4B63-BE04-4752D50D3333}"/>
              </a:ext>
            </a:extLst>
          </p:cNvPr>
          <p:cNvSpPr/>
          <p:nvPr/>
        </p:nvSpPr>
        <p:spPr>
          <a:xfrm rot="3280137">
            <a:off x="6337627" y="5198932"/>
            <a:ext cx="153230" cy="205262"/>
          </a:xfrm>
          <a:prstGeom prst="mathMultiply">
            <a:avLst>
              <a:gd name="adj1" fmla="val 4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0" name="Multiplication Sign 109">
            <a:extLst>
              <a:ext uri="{FF2B5EF4-FFF2-40B4-BE49-F238E27FC236}">
                <a16:creationId xmlns:a16="http://schemas.microsoft.com/office/drawing/2014/main" id="{54A2175E-37CD-4017-8533-A39C0E6BAFD3}"/>
              </a:ext>
            </a:extLst>
          </p:cNvPr>
          <p:cNvSpPr/>
          <p:nvPr/>
        </p:nvSpPr>
        <p:spPr>
          <a:xfrm rot="19111728">
            <a:off x="5940112" y="5241778"/>
            <a:ext cx="160350" cy="196019"/>
          </a:xfrm>
          <a:prstGeom prst="mathMultiply">
            <a:avLst>
              <a:gd name="adj1" fmla="val 4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CAFCC0-2670-40C8-AB99-D041A54A4AD9}"/>
              </a:ext>
            </a:extLst>
          </p:cNvPr>
          <p:cNvSpPr/>
          <p:nvPr/>
        </p:nvSpPr>
        <p:spPr>
          <a:xfrm flipH="1">
            <a:off x="5891871" y="5510424"/>
            <a:ext cx="79586" cy="653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DE6B93B-FD08-4C08-AE00-2332E13B398A}"/>
              </a:ext>
            </a:extLst>
          </p:cNvPr>
          <p:cNvSpPr/>
          <p:nvPr/>
        </p:nvSpPr>
        <p:spPr>
          <a:xfrm flipH="1">
            <a:off x="6500018" y="5490077"/>
            <a:ext cx="77638" cy="6536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F3AAC4F9-06E1-4A45-8BF1-2A64B9D2C557}"/>
              </a:ext>
            </a:extLst>
          </p:cNvPr>
          <p:cNvCxnSpPr>
            <a:cxnSpLocks/>
            <a:stCxn id="156" idx="0"/>
            <a:endCxn id="195" idx="4"/>
          </p:cNvCxnSpPr>
          <p:nvPr/>
        </p:nvCxnSpPr>
        <p:spPr>
          <a:xfrm flipH="1" flipV="1">
            <a:off x="5085952" y="3716488"/>
            <a:ext cx="3828" cy="3654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4" name="Picture 113">
            <a:extLst>
              <a:ext uri="{FF2B5EF4-FFF2-40B4-BE49-F238E27FC236}">
                <a16:creationId xmlns:a16="http://schemas.microsoft.com/office/drawing/2014/main" id="{2579DC68-8933-4242-BAA1-1F757DC377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49767" y="2364560"/>
            <a:ext cx="813626" cy="67886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DBA35B59-6557-4F44-8A34-DB14EF33E1EA}"/>
              </a:ext>
            </a:extLst>
          </p:cNvPr>
          <p:cNvSpPr/>
          <p:nvPr/>
        </p:nvSpPr>
        <p:spPr>
          <a:xfrm flipH="1">
            <a:off x="8248011" y="4550244"/>
            <a:ext cx="79586" cy="671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E97F549C-E0B2-4A6D-80AD-99DCD1F601C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5330" y="3709449"/>
            <a:ext cx="2023595" cy="17357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9E55263A-8223-4C67-890D-4C06726508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9424" y="2329674"/>
            <a:ext cx="813625" cy="74614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941D02E-7795-42B3-B7DB-1D8BBDFBDC52}"/>
              </a:ext>
            </a:extLst>
          </p:cNvPr>
          <p:cNvCxnSpPr>
            <a:cxnSpLocks/>
          </p:cNvCxnSpPr>
          <p:nvPr/>
        </p:nvCxnSpPr>
        <p:spPr>
          <a:xfrm>
            <a:off x="7429100" y="5297369"/>
            <a:ext cx="1275223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25">
            <a:extLst>
              <a:ext uri="{FF2B5EF4-FFF2-40B4-BE49-F238E27FC236}">
                <a16:creationId xmlns:a16="http://schemas.microsoft.com/office/drawing/2014/main" id="{A1DAF8B0-B731-4453-A3AA-FFADADCD9907}"/>
              </a:ext>
            </a:extLst>
          </p:cNvPr>
          <p:cNvSpPr/>
          <p:nvPr/>
        </p:nvSpPr>
        <p:spPr>
          <a:xfrm>
            <a:off x="7605920" y="4898577"/>
            <a:ext cx="1214119" cy="700693"/>
          </a:xfrm>
          <a:custGeom>
            <a:avLst/>
            <a:gdLst>
              <a:gd name="connsiteX0" fmla="*/ 0 w 3494048"/>
              <a:gd name="connsiteY0" fmla="*/ 1501774 h 1501774"/>
              <a:gd name="connsiteX1" fmla="*/ 847492 w 3494048"/>
              <a:gd name="connsiteY1" fmla="*/ 119022 h 1501774"/>
              <a:gd name="connsiteX2" fmla="*/ 1025912 w 3494048"/>
              <a:gd name="connsiteY2" fmla="*/ 156193 h 1501774"/>
              <a:gd name="connsiteX3" fmla="*/ 1122556 w 3494048"/>
              <a:gd name="connsiteY3" fmla="*/ 76 h 1501774"/>
              <a:gd name="connsiteX4" fmla="*/ 1196897 w 3494048"/>
              <a:gd name="connsiteY4" fmla="*/ 133891 h 1501774"/>
              <a:gd name="connsiteX5" fmla="*/ 1308409 w 3494048"/>
              <a:gd name="connsiteY5" fmla="*/ 29813 h 1501774"/>
              <a:gd name="connsiteX6" fmla="*/ 1457092 w 3494048"/>
              <a:gd name="connsiteY6" fmla="*/ 148759 h 1501774"/>
              <a:gd name="connsiteX7" fmla="*/ 2683726 w 3494048"/>
              <a:gd name="connsiteY7" fmla="*/ 1449735 h 1501774"/>
              <a:gd name="connsiteX8" fmla="*/ 3159512 w 3494048"/>
              <a:gd name="connsiteY8" fmla="*/ 1137500 h 1501774"/>
              <a:gd name="connsiteX9" fmla="*/ 3494048 w 3494048"/>
              <a:gd name="connsiteY9" fmla="*/ 1360525 h 1501774"/>
              <a:gd name="connsiteX10" fmla="*/ 3494048 w 3494048"/>
              <a:gd name="connsiteY10" fmla="*/ 1360525 h 1501774"/>
              <a:gd name="connsiteX0" fmla="*/ 0 w 3494048"/>
              <a:gd name="connsiteY0" fmla="*/ 1534862 h 1534862"/>
              <a:gd name="connsiteX1" fmla="*/ 671030 w 3494048"/>
              <a:gd name="connsiteY1" fmla="*/ 75910 h 1534862"/>
              <a:gd name="connsiteX2" fmla="*/ 1025912 w 3494048"/>
              <a:gd name="connsiteY2" fmla="*/ 189281 h 1534862"/>
              <a:gd name="connsiteX3" fmla="*/ 1122556 w 3494048"/>
              <a:gd name="connsiteY3" fmla="*/ 33164 h 1534862"/>
              <a:gd name="connsiteX4" fmla="*/ 1196897 w 3494048"/>
              <a:gd name="connsiteY4" fmla="*/ 166979 h 1534862"/>
              <a:gd name="connsiteX5" fmla="*/ 1308409 w 3494048"/>
              <a:gd name="connsiteY5" fmla="*/ 62901 h 1534862"/>
              <a:gd name="connsiteX6" fmla="*/ 1457092 w 3494048"/>
              <a:gd name="connsiteY6" fmla="*/ 181847 h 1534862"/>
              <a:gd name="connsiteX7" fmla="*/ 2683726 w 3494048"/>
              <a:gd name="connsiteY7" fmla="*/ 1482823 h 1534862"/>
              <a:gd name="connsiteX8" fmla="*/ 3159512 w 3494048"/>
              <a:gd name="connsiteY8" fmla="*/ 1170588 h 1534862"/>
              <a:gd name="connsiteX9" fmla="*/ 3494048 w 3494048"/>
              <a:gd name="connsiteY9" fmla="*/ 1393613 h 1534862"/>
              <a:gd name="connsiteX10" fmla="*/ 3494048 w 3494048"/>
              <a:gd name="connsiteY10" fmla="*/ 1393613 h 1534862"/>
              <a:gd name="connsiteX0" fmla="*/ 0 w 3494048"/>
              <a:gd name="connsiteY0" fmla="*/ 1534862 h 1534862"/>
              <a:gd name="connsiteX1" fmla="*/ 671030 w 3494048"/>
              <a:gd name="connsiteY1" fmla="*/ 75910 h 1534862"/>
              <a:gd name="connsiteX2" fmla="*/ 1025912 w 3494048"/>
              <a:gd name="connsiteY2" fmla="*/ 189281 h 1534862"/>
              <a:gd name="connsiteX3" fmla="*/ 1122556 w 3494048"/>
              <a:gd name="connsiteY3" fmla="*/ 33164 h 1534862"/>
              <a:gd name="connsiteX4" fmla="*/ 1196897 w 3494048"/>
              <a:gd name="connsiteY4" fmla="*/ 166979 h 1534862"/>
              <a:gd name="connsiteX5" fmla="*/ 1520164 w 3494048"/>
              <a:gd name="connsiteY5" fmla="*/ 24801 h 1534862"/>
              <a:gd name="connsiteX6" fmla="*/ 1457092 w 3494048"/>
              <a:gd name="connsiteY6" fmla="*/ 181847 h 1534862"/>
              <a:gd name="connsiteX7" fmla="*/ 2683726 w 3494048"/>
              <a:gd name="connsiteY7" fmla="*/ 1482823 h 1534862"/>
              <a:gd name="connsiteX8" fmla="*/ 3159512 w 3494048"/>
              <a:gd name="connsiteY8" fmla="*/ 1170588 h 1534862"/>
              <a:gd name="connsiteX9" fmla="*/ 3494048 w 3494048"/>
              <a:gd name="connsiteY9" fmla="*/ 1393613 h 1534862"/>
              <a:gd name="connsiteX10" fmla="*/ 3494048 w 3494048"/>
              <a:gd name="connsiteY10" fmla="*/ 1393613 h 1534862"/>
              <a:gd name="connsiteX0" fmla="*/ 0 w 3494048"/>
              <a:gd name="connsiteY0" fmla="*/ 1534862 h 1534862"/>
              <a:gd name="connsiteX1" fmla="*/ 671030 w 3494048"/>
              <a:gd name="connsiteY1" fmla="*/ 75910 h 1534862"/>
              <a:gd name="connsiteX2" fmla="*/ 1025912 w 3494048"/>
              <a:gd name="connsiteY2" fmla="*/ 189281 h 1534862"/>
              <a:gd name="connsiteX3" fmla="*/ 1122556 w 3494048"/>
              <a:gd name="connsiteY3" fmla="*/ 33164 h 1534862"/>
              <a:gd name="connsiteX4" fmla="*/ 1196897 w 3494048"/>
              <a:gd name="connsiteY4" fmla="*/ 166979 h 1534862"/>
              <a:gd name="connsiteX5" fmla="*/ 1520164 w 3494048"/>
              <a:gd name="connsiteY5" fmla="*/ 24801 h 1534862"/>
              <a:gd name="connsiteX6" fmla="*/ 1677669 w 3494048"/>
              <a:gd name="connsiteY6" fmla="*/ 188197 h 1534862"/>
              <a:gd name="connsiteX7" fmla="*/ 2683726 w 3494048"/>
              <a:gd name="connsiteY7" fmla="*/ 1482823 h 1534862"/>
              <a:gd name="connsiteX8" fmla="*/ 3159512 w 3494048"/>
              <a:gd name="connsiteY8" fmla="*/ 1170588 h 1534862"/>
              <a:gd name="connsiteX9" fmla="*/ 3494048 w 3494048"/>
              <a:gd name="connsiteY9" fmla="*/ 1393613 h 1534862"/>
              <a:gd name="connsiteX10" fmla="*/ 3494048 w 3494048"/>
              <a:gd name="connsiteY10" fmla="*/ 1393613 h 1534862"/>
              <a:gd name="connsiteX0" fmla="*/ 0 w 3494048"/>
              <a:gd name="connsiteY0" fmla="*/ 1622390 h 1622390"/>
              <a:gd name="connsiteX1" fmla="*/ 671030 w 3494048"/>
              <a:gd name="connsiteY1" fmla="*/ 163438 h 1622390"/>
              <a:gd name="connsiteX2" fmla="*/ 1025912 w 3494048"/>
              <a:gd name="connsiteY2" fmla="*/ 276809 h 1622390"/>
              <a:gd name="connsiteX3" fmla="*/ 1272549 w 3494048"/>
              <a:gd name="connsiteY3" fmla="*/ 42 h 1622390"/>
              <a:gd name="connsiteX4" fmla="*/ 1196897 w 3494048"/>
              <a:gd name="connsiteY4" fmla="*/ 254507 h 1622390"/>
              <a:gd name="connsiteX5" fmla="*/ 1520164 w 3494048"/>
              <a:gd name="connsiteY5" fmla="*/ 112329 h 1622390"/>
              <a:gd name="connsiteX6" fmla="*/ 1677669 w 3494048"/>
              <a:gd name="connsiteY6" fmla="*/ 275725 h 1622390"/>
              <a:gd name="connsiteX7" fmla="*/ 2683726 w 3494048"/>
              <a:gd name="connsiteY7" fmla="*/ 1570351 h 1622390"/>
              <a:gd name="connsiteX8" fmla="*/ 3159512 w 3494048"/>
              <a:gd name="connsiteY8" fmla="*/ 1258116 h 1622390"/>
              <a:gd name="connsiteX9" fmla="*/ 3494048 w 3494048"/>
              <a:gd name="connsiteY9" fmla="*/ 1481141 h 1622390"/>
              <a:gd name="connsiteX10" fmla="*/ 3494048 w 3494048"/>
              <a:gd name="connsiteY10" fmla="*/ 1481141 h 1622390"/>
              <a:gd name="connsiteX0" fmla="*/ 0 w 3494048"/>
              <a:gd name="connsiteY0" fmla="*/ 1622504 h 1622504"/>
              <a:gd name="connsiteX1" fmla="*/ 671030 w 3494048"/>
              <a:gd name="connsiteY1" fmla="*/ 163552 h 1622504"/>
              <a:gd name="connsiteX2" fmla="*/ 1025912 w 3494048"/>
              <a:gd name="connsiteY2" fmla="*/ 276923 h 1622504"/>
              <a:gd name="connsiteX3" fmla="*/ 1272549 w 3494048"/>
              <a:gd name="connsiteY3" fmla="*/ 156 h 1622504"/>
              <a:gd name="connsiteX4" fmla="*/ 1285128 w 3494048"/>
              <a:gd name="connsiteY4" fmla="*/ 235571 h 1622504"/>
              <a:gd name="connsiteX5" fmla="*/ 1520164 w 3494048"/>
              <a:gd name="connsiteY5" fmla="*/ 112443 h 1622504"/>
              <a:gd name="connsiteX6" fmla="*/ 1677669 w 3494048"/>
              <a:gd name="connsiteY6" fmla="*/ 275839 h 1622504"/>
              <a:gd name="connsiteX7" fmla="*/ 2683726 w 3494048"/>
              <a:gd name="connsiteY7" fmla="*/ 1570465 h 1622504"/>
              <a:gd name="connsiteX8" fmla="*/ 3159512 w 3494048"/>
              <a:gd name="connsiteY8" fmla="*/ 1258230 h 1622504"/>
              <a:gd name="connsiteX9" fmla="*/ 3494048 w 3494048"/>
              <a:gd name="connsiteY9" fmla="*/ 1481255 h 1622504"/>
              <a:gd name="connsiteX10" fmla="*/ 3494048 w 3494048"/>
              <a:gd name="connsiteY10" fmla="*/ 1481255 h 1622504"/>
              <a:gd name="connsiteX0" fmla="*/ 0 w 3494048"/>
              <a:gd name="connsiteY0" fmla="*/ 1622504 h 1622504"/>
              <a:gd name="connsiteX1" fmla="*/ 671030 w 3494048"/>
              <a:gd name="connsiteY1" fmla="*/ 163552 h 1622504"/>
              <a:gd name="connsiteX2" fmla="*/ 1025912 w 3494048"/>
              <a:gd name="connsiteY2" fmla="*/ 276923 h 1622504"/>
              <a:gd name="connsiteX3" fmla="*/ 1140203 w 3494048"/>
              <a:gd name="connsiteY3" fmla="*/ 156 h 1622504"/>
              <a:gd name="connsiteX4" fmla="*/ 1285128 w 3494048"/>
              <a:gd name="connsiteY4" fmla="*/ 235571 h 1622504"/>
              <a:gd name="connsiteX5" fmla="*/ 1520164 w 3494048"/>
              <a:gd name="connsiteY5" fmla="*/ 112443 h 1622504"/>
              <a:gd name="connsiteX6" fmla="*/ 1677669 w 3494048"/>
              <a:gd name="connsiteY6" fmla="*/ 275839 h 1622504"/>
              <a:gd name="connsiteX7" fmla="*/ 2683726 w 3494048"/>
              <a:gd name="connsiteY7" fmla="*/ 1570465 h 1622504"/>
              <a:gd name="connsiteX8" fmla="*/ 3159512 w 3494048"/>
              <a:gd name="connsiteY8" fmla="*/ 1258230 h 1622504"/>
              <a:gd name="connsiteX9" fmla="*/ 3494048 w 3494048"/>
              <a:gd name="connsiteY9" fmla="*/ 1481255 h 1622504"/>
              <a:gd name="connsiteX10" fmla="*/ 3494048 w 3494048"/>
              <a:gd name="connsiteY10" fmla="*/ 1481255 h 1622504"/>
              <a:gd name="connsiteX0" fmla="*/ 0 w 3494048"/>
              <a:gd name="connsiteY0" fmla="*/ 1622504 h 1622504"/>
              <a:gd name="connsiteX1" fmla="*/ 671030 w 3494048"/>
              <a:gd name="connsiteY1" fmla="*/ 163552 h 1622504"/>
              <a:gd name="connsiteX2" fmla="*/ 1025912 w 3494048"/>
              <a:gd name="connsiteY2" fmla="*/ 276923 h 1622504"/>
              <a:gd name="connsiteX3" fmla="*/ 1140203 w 3494048"/>
              <a:gd name="connsiteY3" fmla="*/ 156 h 1622504"/>
              <a:gd name="connsiteX4" fmla="*/ 1285128 w 3494048"/>
              <a:gd name="connsiteY4" fmla="*/ 235571 h 1622504"/>
              <a:gd name="connsiteX5" fmla="*/ 1520164 w 3494048"/>
              <a:gd name="connsiteY5" fmla="*/ 112443 h 1622504"/>
              <a:gd name="connsiteX6" fmla="*/ 1677669 w 3494048"/>
              <a:gd name="connsiteY6" fmla="*/ 275839 h 1622504"/>
              <a:gd name="connsiteX7" fmla="*/ 2489618 w 3494048"/>
              <a:gd name="connsiteY7" fmla="*/ 1291065 h 1622504"/>
              <a:gd name="connsiteX8" fmla="*/ 3159512 w 3494048"/>
              <a:gd name="connsiteY8" fmla="*/ 1258230 h 1622504"/>
              <a:gd name="connsiteX9" fmla="*/ 3494048 w 3494048"/>
              <a:gd name="connsiteY9" fmla="*/ 1481255 h 1622504"/>
              <a:gd name="connsiteX10" fmla="*/ 3494048 w 3494048"/>
              <a:gd name="connsiteY10" fmla="*/ 1481255 h 1622504"/>
              <a:gd name="connsiteX0" fmla="*/ 0 w 3494048"/>
              <a:gd name="connsiteY0" fmla="*/ 1622504 h 1622504"/>
              <a:gd name="connsiteX1" fmla="*/ 671030 w 3494048"/>
              <a:gd name="connsiteY1" fmla="*/ 163552 h 1622504"/>
              <a:gd name="connsiteX2" fmla="*/ 1025912 w 3494048"/>
              <a:gd name="connsiteY2" fmla="*/ 276923 h 1622504"/>
              <a:gd name="connsiteX3" fmla="*/ 1140203 w 3494048"/>
              <a:gd name="connsiteY3" fmla="*/ 156 h 1622504"/>
              <a:gd name="connsiteX4" fmla="*/ 1285128 w 3494048"/>
              <a:gd name="connsiteY4" fmla="*/ 235571 h 1622504"/>
              <a:gd name="connsiteX5" fmla="*/ 1520164 w 3494048"/>
              <a:gd name="connsiteY5" fmla="*/ 112443 h 1622504"/>
              <a:gd name="connsiteX6" fmla="*/ 1677669 w 3494048"/>
              <a:gd name="connsiteY6" fmla="*/ 275839 h 1622504"/>
              <a:gd name="connsiteX7" fmla="*/ 2489618 w 3494048"/>
              <a:gd name="connsiteY7" fmla="*/ 1291065 h 1622504"/>
              <a:gd name="connsiteX8" fmla="*/ 2921289 w 3494048"/>
              <a:gd name="connsiteY8" fmla="*/ 1131230 h 1622504"/>
              <a:gd name="connsiteX9" fmla="*/ 3494048 w 3494048"/>
              <a:gd name="connsiteY9" fmla="*/ 1481255 h 1622504"/>
              <a:gd name="connsiteX10" fmla="*/ 3494048 w 3494048"/>
              <a:gd name="connsiteY10" fmla="*/ 1481255 h 1622504"/>
              <a:gd name="connsiteX0" fmla="*/ 0 w 3238178"/>
              <a:gd name="connsiteY0" fmla="*/ 1412954 h 1481255"/>
              <a:gd name="connsiteX1" fmla="*/ 415160 w 3238178"/>
              <a:gd name="connsiteY1" fmla="*/ 163552 h 1481255"/>
              <a:gd name="connsiteX2" fmla="*/ 770042 w 3238178"/>
              <a:gd name="connsiteY2" fmla="*/ 276923 h 1481255"/>
              <a:gd name="connsiteX3" fmla="*/ 884333 w 3238178"/>
              <a:gd name="connsiteY3" fmla="*/ 156 h 1481255"/>
              <a:gd name="connsiteX4" fmla="*/ 1029258 w 3238178"/>
              <a:gd name="connsiteY4" fmla="*/ 235571 h 1481255"/>
              <a:gd name="connsiteX5" fmla="*/ 1264294 w 3238178"/>
              <a:gd name="connsiteY5" fmla="*/ 112443 h 1481255"/>
              <a:gd name="connsiteX6" fmla="*/ 1421799 w 3238178"/>
              <a:gd name="connsiteY6" fmla="*/ 275839 h 1481255"/>
              <a:gd name="connsiteX7" fmla="*/ 2233748 w 3238178"/>
              <a:gd name="connsiteY7" fmla="*/ 1291065 h 1481255"/>
              <a:gd name="connsiteX8" fmla="*/ 2665419 w 3238178"/>
              <a:gd name="connsiteY8" fmla="*/ 1131230 h 1481255"/>
              <a:gd name="connsiteX9" fmla="*/ 3238178 w 3238178"/>
              <a:gd name="connsiteY9" fmla="*/ 1481255 h 1481255"/>
              <a:gd name="connsiteX10" fmla="*/ 3238178 w 3238178"/>
              <a:gd name="connsiteY10" fmla="*/ 1481255 h 1481255"/>
              <a:gd name="connsiteX0" fmla="*/ 0 w 3238178"/>
              <a:gd name="connsiteY0" fmla="*/ 1412954 h 1481255"/>
              <a:gd name="connsiteX1" fmla="*/ 415160 w 3238178"/>
              <a:gd name="connsiteY1" fmla="*/ 163552 h 1481255"/>
              <a:gd name="connsiteX2" fmla="*/ 562670 w 3238178"/>
              <a:gd name="connsiteY2" fmla="*/ 107707 h 1481255"/>
              <a:gd name="connsiteX3" fmla="*/ 770042 w 3238178"/>
              <a:gd name="connsiteY3" fmla="*/ 276923 h 1481255"/>
              <a:gd name="connsiteX4" fmla="*/ 884333 w 3238178"/>
              <a:gd name="connsiteY4" fmla="*/ 156 h 1481255"/>
              <a:gd name="connsiteX5" fmla="*/ 1029258 w 3238178"/>
              <a:gd name="connsiteY5" fmla="*/ 235571 h 1481255"/>
              <a:gd name="connsiteX6" fmla="*/ 1264294 w 3238178"/>
              <a:gd name="connsiteY6" fmla="*/ 112443 h 1481255"/>
              <a:gd name="connsiteX7" fmla="*/ 1421799 w 3238178"/>
              <a:gd name="connsiteY7" fmla="*/ 275839 h 1481255"/>
              <a:gd name="connsiteX8" fmla="*/ 2233748 w 3238178"/>
              <a:gd name="connsiteY8" fmla="*/ 1291065 h 1481255"/>
              <a:gd name="connsiteX9" fmla="*/ 2665419 w 3238178"/>
              <a:gd name="connsiteY9" fmla="*/ 1131230 h 1481255"/>
              <a:gd name="connsiteX10" fmla="*/ 3238178 w 3238178"/>
              <a:gd name="connsiteY10" fmla="*/ 1481255 h 1481255"/>
              <a:gd name="connsiteX11" fmla="*/ 3238178 w 3238178"/>
              <a:gd name="connsiteY11" fmla="*/ 1481255 h 1481255"/>
              <a:gd name="connsiteX0" fmla="*/ 0 w 3238178"/>
              <a:gd name="connsiteY0" fmla="*/ 1412954 h 1481255"/>
              <a:gd name="connsiteX1" fmla="*/ 415160 w 3238178"/>
              <a:gd name="connsiteY1" fmla="*/ 163552 h 1481255"/>
              <a:gd name="connsiteX2" fmla="*/ 562670 w 3238178"/>
              <a:gd name="connsiteY2" fmla="*/ 107707 h 1481255"/>
              <a:gd name="connsiteX3" fmla="*/ 770042 w 3238178"/>
              <a:gd name="connsiteY3" fmla="*/ 276923 h 1481255"/>
              <a:gd name="connsiteX4" fmla="*/ 884333 w 3238178"/>
              <a:gd name="connsiteY4" fmla="*/ 156 h 1481255"/>
              <a:gd name="connsiteX5" fmla="*/ 1029258 w 3238178"/>
              <a:gd name="connsiteY5" fmla="*/ 235571 h 1481255"/>
              <a:gd name="connsiteX6" fmla="*/ 1264294 w 3238178"/>
              <a:gd name="connsiteY6" fmla="*/ 112443 h 1481255"/>
              <a:gd name="connsiteX7" fmla="*/ 1421799 w 3238178"/>
              <a:gd name="connsiteY7" fmla="*/ 275839 h 1481255"/>
              <a:gd name="connsiteX8" fmla="*/ 1933763 w 3238178"/>
              <a:gd name="connsiteY8" fmla="*/ 1195815 h 1481255"/>
              <a:gd name="connsiteX9" fmla="*/ 2665419 w 3238178"/>
              <a:gd name="connsiteY9" fmla="*/ 1131230 h 1481255"/>
              <a:gd name="connsiteX10" fmla="*/ 3238178 w 3238178"/>
              <a:gd name="connsiteY10" fmla="*/ 1481255 h 1481255"/>
              <a:gd name="connsiteX11" fmla="*/ 3238178 w 3238178"/>
              <a:gd name="connsiteY11" fmla="*/ 1481255 h 1481255"/>
              <a:gd name="connsiteX0" fmla="*/ 0 w 3238178"/>
              <a:gd name="connsiteY0" fmla="*/ 1412954 h 1481255"/>
              <a:gd name="connsiteX1" fmla="*/ 415160 w 3238178"/>
              <a:gd name="connsiteY1" fmla="*/ 163552 h 1481255"/>
              <a:gd name="connsiteX2" fmla="*/ 562670 w 3238178"/>
              <a:gd name="connsiteY2" fmla="*/ 107707 h 1481255"/>
              <a:gd name="connsiteX3" fmla="*/ 770042 w 3238178"/>
              <a:gd name="connsiteY3" fmla="*/ 276923 h 1481255"/>
              <a:gd name="connsiteX4" fmla="*/ 884333 w 3238178"/>
              <a:gd name="connsiteY4" fmla="*/ 156 h 1481255"/>
              <a:gd name="connsiteX5" fmla="*/ 1029258 w 3238178"/>
              <a:gd name="connsiteY5" fmla="*/ 235571 h 1481255"/>
              <a:gd name="connsiteX6" fmla="*/ 1264294 w 3238178"/>
              <a:gd name="connsiteY6" fmla="*/ 112443 h 1481255"/>
              <a:gd name="connsiteX7" fmla="*/ 1421799 w 3238178"/>
              <a:gd name="connsiteY7" fmla="*/ 275839 h 1481255"/>
              <a:gd name="connsiteX8" fmla="*/ 1933763 w 3238178"/>
              <a:gd name="connsiteY8" fmla="*/ 1195815 h 1481255"/>
              <a:gd name="connsiteX9" fmla="*/ 2374258 w 3238178"/>
              <a:gd name="connsiteY9" fmla="*/ 1080430 h 1481255"/>
              <a:gd name="connsiteX10" fmla="*/ 3238178 w 3238178"/>
              <a:gd name="connsiteY10" fmla="*/ 1481255 h 1481255"/>
              <a:gd name="connsiteX11" fmla="*/ 3238178 w 3238178"/>
              <a:gd name="connsiteY11" fmla="*/ 1481255 h 1481255"/>
              <a:gd name="connsiteX0" fmla="*/ 0 w 3238178"/>
              <a:gd name="connsiteY0" fmla="*/ 1412954 h 1481255"/>
              <a:gd name="connsiteX1" fmla="*/ 415160 w 3238178"/>
              <a:gd name="connsiteY1" fmla="*/ 163552 h 1481255"/>
              <a:gd name="connsiteX2" fmla="*/ 562670 w 3238178"/>
              <a:gd name="connsiteY2" fmla="*/ 107707 h 1481255"/>
              <a:gd name="connsiteX3" fmla="*/ 770042 w 3238178"/>
              <a:gd name="connsiteY3" fmla="*/ 276923 h 1481255"/>
              <a:gd name="connsiteX4" fmla="*/ 884333 w 3238178"/>
              <a:gd name="connsiteY4" fmla="*/ 156 h 1481255"/>
              <a:gd name="connsiteX5" fmla="*/ 1029258 w 3238178"/>
              <a:gd name="connsiteY5" fmla="*/ 235571 h 1481255"/>
              <a:gd name="connsiteX6" fmla="*/ 1264294 w 3238178"/>
              <a:gd name="connsiteY6" fmla="*/ 112443 h 1481255"/>
              <a:gd name="connsiteX7" fmla="*/ 1421799 w 3238178"/>
              <a:gd name="connsiteY7" fmla="*/ 275839 h 1481255"/>
              <a:gd name="connsiteX8" fmla="*/ 1933763 w 3238178"/>
              <a:gd name="connsiteY8" fmla="*/ 1195815 h 1481255"/>
              <a:gd name="connsiteX9" fmla="*/ 2374258 w 3238178"/>
              <a:gd name="connsiteY9" fmla="*/ 1080430 h 1481255"/>
              <a:gd name="connsiteX10" fmla="*/ 3238178 w 3238178"/>
              <a:gd name="connsiteY10" fmla="*/ 1481255 h 1481255"/>
              <a:gd name="connsiteX11" fmla="*/ 2620562 w 3238178"/>
              <a:gd name="connsiteY11" fmla="*/ 1328855 h 1481255"/>
              <a:gd name="connsiteX0" fmla="*/ 0 w 2717616"/>
              <a:gd name="connsiteY0" fmla="*/ 1412954 h 1412954"/>
              <a:gd name="connsiteX1" fmla="*/ 415160 w 2717616"/>
              <a:gd name="connsiteY1" fmla="*/ 163552 h 1412954"/>
              <a:gd name="connsiteX2" fmla="*/ 562670 w 2717616"/>
              <a:gd name="connsiteY2" fmla="*/ 107707 h 1412954"/>
              <a:gd name="connsiteX3" fmla="*/ 770042 w 2717616"/>
              <a:gd name="connsiteY3" fmla="*/ 276923 h 1412954"/>
              <a:gd name="connsiteX4" fmla="*/ 884333 w 2717616"/>
              <a:gd name="connsiteY4" fmla="*/ 156 h 1412954"/>
              <a:gd name="connsiteX5" fmla="*/ 1029258 w 2717616"/>
              <a:gd name="connsiteY5" fmla="*/ 235571 h 1412954"/>
              <a:gd name="connsiteX6" fmla="*/ 1264294 w 2717616"/>
              <a:gd name="connsiteY6" fmla="*/ 112443 h 1412954"/>
              <a:gd name="connsiteX7" fmla="*/ 1421799 w 2717616"/>
              <a:gd name="connsiteY7" fmla="*/ 275839 h 1412954"/>
              <a:gd name="connsiteX8" fmla="*/ 1933763 w 2717616"/>
              <a:gd name="connsiteY8" fmla="*/ 1195815 h 1412954"/>
              <a:gd name="connsiteX9" fmla="*/ 2374258 w 2717616"/>
              <a:gd name="connsiteY9" fmla="*/ 1080430 h 1412954"/>
              <a:gd name="connsiteX10" fmla="*/ 2717616 w 2717616"/>
              <a:gd name="connsiteY10" fmla="*/ 1259005 h 1412954"/>
              <a:gd name="connsiteX11" fmla="*/ 2620562 w 2717616"/>
              <a:gd name="connsiteY11" fmla="*/ 1328855 h 1412954"/>
              <a:gd name="connsiteX0" fmla="*/ 0 w 2797024"/>
              <a:gd name="connsiteY0" fmla="*/ 1412954 h 1412954"/>
              <a:gd name="connsiteX1" fmla="*/ 415160 w 2797024"/>
              <a:gd name="connsiteY1" fmla="*/ 163552 h 1412954"/>
              <a:gd name="connsiteX2" fmla="*/ 562670 w 2797024"/>
              <a:gd name="connsiteY2" fmla="*/ 107707 h 1412954"/>
              <a:gd name="connsiteX3" fmla="*/ 770042 w 2797024"/>
              <a:gd name="connsiteY3" fmla="*/ 276923 h 1412954"/>
              <a:gd name="connsiteX4" fmla="*/ 884333 w 2797024"/>
              <a:gd name="connsiteY4" fmla="*/ 156 h 1412954"/>
              <a:gd name="connsiteX5" fmla="*/ 1029258 w 2797024"/>
              <a:gd name="connsiteY5" fmla="*/ 235571 h 1412954"/>
              <a:gd name="connsiteX6" fmla="*/ 1264294 w 2797024"/>
              <a:gd name="connsiteY6" fmla="*/ 112443 h 1412954"/>
              <a:gd name="connsiteX7" fmla="*/ 1421799 w 2797024"/>
              <a:gd name="connsiteY7" fmla="*/ 275839 h 1412954"/>
              <a:gd name="connsiteX8" fmla="*/ 1933763 w 2797024"/>
              <a:gd name="connsiteY8" fmla="*/ 1195815 h 1412954"/>
              <a:gd name="connsiteX9" fmla="*/ 2374258 w 2797024"/>
              <a:gd name="connsiteY9" fmla="*/ 1080430 h 1412954"/>
              <a:gd name="connsiteX10" fmla="*/ 2717616 w 2797024"/>
              <a:gd name="connsiteY10" fmla="*/ 1259005 h 1412954"/>
              <a:gd name="connsiteX11" fmla="*/ 2797024 w 2797024"/>
              <a:gd name="connsiteY11" fmla="*/ 1366955 h 1412954"/>
              <a:gd name="connsiteX0" fmla="*/ 0 w 2863197"/>
              <a:gd name="connsiteY0" fmla="*/ 1346279 h 1366955"/>
              <a:gd name="connsiteX1" fmla="*/ 481333 w 2863197"/>
              <a:gd name="connsiteY1" fmla="*/ 163552 h 1366955"/>
              <a:gd name="connsiteX2" fmla="*/ 628843 w 2863197"/>
              <a:gd name="connsiteY2" fmla="*/ 107707 h 1366955"/>
              <a:gd name="connsiteX3" fmla="*/ 836215 w 2863197"/>
              <a:gd name="connsiteY3" fmla="*/ 276923 h 1366955"/>
              <a:gd name="connsiteX4" fmla="*/ 950506 w 2863197"/>
              <a:gd name="connsiteY4" fmla="*/ 156 h 1366955"/>
              <a:gd name="connsiteX5" fmla="*/ 1095431 w 2863197"/>
              <a:gd name="connsiteY5" fmla="*/ 235571 h 1366955"/>
              <a:gd name="connsiteX6" fmla="*/ 1330467 w 2863197"/>
              <a:gd name="connsiteY6" fmla="*/ 112443 h 1366955"/>
              <a:gd name="connsiteX7" fmla="*/ 1487972 w 2863197"/>
              <a:gd name="connsiteY7" fmla="*/ 275839 h 1366955"/>
              <a:gd name="connsiteX8" fmla="*/ 1999936 w 2863197"/>
              <a:gd name="connsiteY8" fmla="*/ 1195815 h 1366955"/>
              <a:gd name="connsiteX9" fmla="*/ 2440431 w 2863197"/>
              <a:gd name="connsiteY9" fmla="*/ 1080430 h 1366955"/>
              <a:gd name="connsiteX10" fmla="*/ 2783789 w 2863197"/>
              <a:gd name="connsiteY10" fmla="*/ 1259005 h 1366955"/>
              <a:gd name="connsiteX11" fmla="*/ 2863197 w 2863197"/>
              <a:gd name="connsiteY11" fmla="*/ 1366955 h 1366955"/>
              <a:gd name="connsiteX0" fmla="*/ 0 w 2863197"/>
              <a:gd name="connsiteY0" fmla="*/ 1346170 h 1366846"/>
              <a:gd name="connsiteX1" fmla="*/ 481333 w 2863197"/>
              <a:gd name="connsiteY1" fmla="*/ 163443 h 1366846"/>
              <a:gd name="connsiteX2" fmla="*/ 628843 w 2863197"/>
              <a:gd name="connsiteY2" fmla="*/ 107598 h 1366846"/>
              <a:gd name="connsiteX3" fmla="*/ 770041 w 2863197"/>
              <a:gd name="connsiteY3" fmla="*/ 257764 h 1366846"/>
              <a:gd name="connsiteX4" fmla="*/ 950506 w 2863197"/>
              <a:gd name="connsiteY4" fmla="*/ 47 h 1366846"/>
              <a:gd name="connsiteX5" fmla="*/ 1095431 w 2863197"/>
              <a:gd name="connsiteY5" fmla="*/ 235462 h 1366846"/>
              <a:gd name="connsiteX6" fmla="*/ 1330467 w 2863197"/>
              <a:gd name="connsiteY6" fmla="*/ 112334 h 1366846"/>
              <a:gd name="connsiteX7" fmla="*/ 1487972 w 2863197"/>
              <a:gd name="connsiteY7" fmla="*/ 275730 h 1366846"/>
              <a:gd name="connsiteX8" fmla="*/ 1999936 w 2863197"/>
              <a:gd name="connsiteY8" fmla="*/ 1195706 h 1366846"/>
              <a:gd name="connsiteX9" fmla="*/ 2440431 w 2863197"/>
              <a:gd name="connsiteY9" fmla="*/ 1080321 h 1366846"/>
              <a:gd name="connsiteX10" fmla="*/ 2783789 w 2863197"/>
              <a:gd name="connsiteY10" fmla="*/ 1258896 h 1366846"/>
              <a:gd name="connsiteX11" fmla="*/ 2863197 w 2863197"/>
              <a:gd name="connsiteY11" fmla="*/ 1366846 h 1366846"/>
              <a:gd name="connsiteX0" fmla="*/ 0 w 3032600"/>
              <a:gd name="connsiteY0" fmla="*/ 1201390 h 1366846"/>
              <a:gd name="connsiteX1" fmla="*/ 650736 w 3032600"/>
              <a:gd name="connsiteY1" fmla="*/ 163443 h 1366846"/>
              <a:gd name="connsiteX2" fmla="*/ 798246 w 3032600"/>
              <a:gd name="connsiteY2" fmla="*/ 107598 h 1366846"/>
              <a:gd name="connsiteX3" fmla="*/ 939444 w 3032600"/>
              <a:gd name="connsiteY3" fmla="*/ 257764 h 1366846"/>
              <a:gd name="connsiteX4" fmla="*/ 1119909 w 3032600"/>
              <a:gd name="connsiteY4" fmla="*/ 47 h 1366846"/>
              <a:gd name="connsiteX5" fmla="*/ 1264834 w 3032600"/>
              <a:gd name="connsiteY5" fmla="*/ 235462 h 1366846"/>
              <a:gd name="connsiteX6" fmla="*/ 1499870 w 3032600"/>
              <a:gd name="connsiteY6" fmla="*/ 112334 h 1366846"/>
              <a:gd name="connsiteX7" fmla="*/ 1657375 w 3032600"/>
              <a:gd name="connsiteY7" fmla="*/ 275730 h 1366846"/>
              <a:gd name="connsiteX8" fmla="*/ 2169339 w 3032600"/>
              <a:gd name="connsiteY8" fmla="*/ 1195706 h 1366846"/>
              <a:gd name="connsiteX9" fmla="*/ 2609834 w 3032600"/>
              <a:gd name="connsiteY9" fmla="*/ 1080321 h 1366846"/>
              <a:gd name="connsiteX10" fmla="*/ 2953192 w 3032600"/>
              <a:gd name="connsiteY10" fmla="*/ 1258896 h 1366846"/>
              <a:gd name="connsiteX11" fmla="*/ 3032600 w 3032600"/>
              <a:gd name="connsiteY11" fmla="*/ 1366846 h 1366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32600" h="1366846">
                <a:moveTo>
                  <a:pt x="0" y="1201390"/>
                </a:moveTo>
                <a:cubicBezTo>
                  <a:pt x="338253" y="622145"/>
                  <a:pt x="517695" y="345742"/>
                  <a:pt x="650736" y="163443"/>
                </a:cubicBezTo>
                <a:cubicBezTo>
                  <a:pt x="783777" y="-18856"/>
                  <a:pt x="739099" y="88703"/>
                  <a:pt x="798246" y="107598"/>
                </a:cubicBezTo>
                <a:cubicBezTo>
                  <a:pt x="857393" y="126493"/>
                  <a:pt x="885834" y="275689"/>
                  <a:pt x="939444" y="257764"/>
                </a:cubicBezTo>
                <a:cubicBezTo>
                  <a:pt x="993054" y="239839"/>
                  <a:pt x="1065677" y="3764"/>
                  <a:pt x="1119909" y="47"/>
                </a:cubicBezTo>
                <a:cubicBezTo>
                  <a:pt x="1174141" y="-3670"/>
                  <a:pt x="1201507" y="216748"/>
                  <a:pt x="1264834" y="235462"/>
                </a:cubicBezTo>
                <a:cubicBezTo>
                  <a:pt x="1328161" y="254176"/>
                  <a:pt x="1434447" y="105623"/>
                  <a:pt x="1499870" y="112334"/>
                </a:cubicBezTo>
                <a:cubicBezTo>
                  <a:pt x="1565293" y="119045"/>
                  <a:pt x="1545797" y="95168"/>
                  <a:pt x="1657375" y="275730"/>
                </a:cubicBezTo>
                <a:cubicBezTo>
                  <a:pt x="1768953" y="456292"/>
                  <a:pt x="2010596" y="1061608"/>
                  <a:pt x="2169339" y="1195706"/>
                </a:cubicBezTo>
                <a:cubicBezTo>
                  <a:pt x="2328082" y="1329804"/>
                  <a:pt x="2479192" y="1069789"/>
                  <a:pt x="2609834" y="1080321"/>
                </a:cubicBezTo>
                <a:cubicBezTo>
                  <a:pt x="2740476" y="1090853"/>
                  <a:pt x="2953192" y="1258896"/>
                  <a:pt x="2953192" y="1258896"/>
                </a:cubicBezTo>
                <a:lnTo>
                  <a:pt x="3032600" y="1366846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44DA5A1-D0D5-4011-A6E4-54FB29A11A58}"/>
              </a:ext>
            </a:extLst>
          </p:cNvPr>
          <p:cNvCxnSpPr>
            <a:cxnSpLocks/>
          </p:cNvCxnSpPr>
          <p:nvPr/>
        </p:nvCxnSpPr>
        <p:spPr>
          <a:xfrm>
            <a:off x="7429099" y="4977661"/>
            <a:ext cx="1250365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05D18A7-B700-41CA-9BF2-3373B09C42C7}"/>
                  </a:ext>
                </a:extLst>
              </p:cNvPr>
              <p:cNvSpPr txBox="1"/>
              <p:nvPr/>
            </p:nvSpPr>
            <p:spPr>
              <a:xfrm>
                <a:off x="8666898" y="5051116"/>
                <a:ext cx="227450" cy="4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𝑟</m:t>
                      </m:r>
                    </m:oMath>
                  </m:oMathPara>
                </a14:m>
                <a:endParaRPr kumimoji="0" lang="en-US" sz="2279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05D18A7-B700-41CA-9BF2-3373B09C4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898" y="5051116"/>
                <a:ext cx="227450" cy="443070"/>
              </a:xfrm>
              <a:prstGeom prst="rect">
                <a:avLst/>
              </a:prstGeom>
              <a:blipFill>
                <a:blip r:embed="rId6"/>
                <a:stretch>
                  <a:fillRect r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F79DF49-80B3-4BF8-A181-6922DA28BEDD}"/>
                  </a:ext>
                </a:extLst>
              </p:cNvPr>
              <p:cNvSpPr txBox="1"/>
              <p:nvPr/>
            </p:nvSpPr>
            <p:spPr>
              <a:xfrm>
                <a:off x="8645074" y="4721627"/>
                <a:ext cx="163697" cy="4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𝑟</m:t>
                      </m:r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kumimoji="0" lang="en-US" sz="2279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8F79DF49-80B3-4BF8-A181-6922DA28B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5074" y="4721627"/>
                <a:ext cx="163697" cy="443070"/>
              </a:xfrm>
              <a:prstGeom prst="rect">
                <a:avLst/>
              </a:prstGeom>
              <a:blipFill>
                <a:blip r:embed="rId7"/>
                <a:stretch>
                  <a:fillRect l="-18519" r="-1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E1925FA9-2DB5-4F6C-B291-1B3856B89215}"/>
              </a:ext>
            </a:extLst>
          </p:cNvPr>
          <p:cNvCxnSpPr>
            <a:cxnSpLocks/>
            <a:stCxn id="191" idx="0"/>
            <a:endCxn id="187" idx="5"/>
          </p:cNvCxnSpPr>
          <p:nvPr/>
        </p:nvCxnSpPr>
        <p:spPr>
          <a:xfrm flipV="1">
            <a:off x="6197282" y="3650302"/>
            <a:ext cx="633374" cy="4295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3983ED1-607E-4B08-ACFC-B5B1C946C80E}"/>
              </a:ext>
            </a:extLst>
          </p:cNvPr>
          <p:cNvCxnSpPr>
            <a:cxnSpLocks/>
            <a:stCxn id="199" idx="0"/>
            <a:endCxn id="191" idx="3"/>
          </p:cNvCxnSpPr>
          <p:nvPr/>
        </p:nvCxnSpPr>
        <p:spPr>
          <a:xfrm flipH="1" flipV="1">
            <a:off x="6247498" y="4189500"/>
            <a:ext cx="459857" cy="34289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2347860-4983-4EEC-A774-10D2C87B7995}"/>
              </a:ext>
            </a:extLst>
          </p:cNvPr>
          <p:cNvCxnSpPr>
            <a:cxnSpLocks/>
            <a:stCxn id="185" idx="0"/>
            <a:endCxn id="187" idx="3"/>
          </p:cNvCxnSpPr>
          <p:nvPr/>
        </p:nvCxnSpPr>
        <p:spPr>
          <a:xfrm flipH="1" flipV="1">
            <a:off x="6931089" y="3650302"/>
            <a:ext cx="978855" cy="430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67F2B5C-72DD-4F8F-9F7C-A6619639C53E}"/>
              </a:ext>
            </a:extLst>
          </p:cNvPr>
          <p:cNvCxnSpPr>
            <a:cxnSpLocks/>
            <a:stCxn id="197" idx="0"/>
            <a:endCxn id="191" idx="5"/>
          </p:cNvCxnSpPr>
          <p:nvPr/>
        </p:nvCxnSpPr>
        <p:spPr>
          <a:xfrm flipV="1">
            <a:off x="5736984" y="4189500"/>
            <a:ext cx="410081" cy="34289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DDE4E16-A0C6-407F-95D6-A66535C457BD}"/>
              </a:ext>
            </a:extLst>
          </p:cNvPr>
          <p:cNvCxnSpPr>
            <a:cxnSpLocks/>
            <a:stCxn id="187" idx="0"/>
            <a:endCxn id="137" idx="3"/>
          </p:cNvCxnSpPr>
          <p:nvPr/>
        </p:nvCxnSpPr>
        <p:spPr>
          <a:xfrm flipH="1" flipV="1">
            <a:off x="6038022" y="3064188"/>
            <a:ext cx="842850" cy="47650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A8CB866-BE0A-4B1F-960C-A03D07B12053}"/>
              </a:ext>
            </a:extLst>
          </p:cNvPr>
          <p:cNvCxnSpPr>
            <a:cxnSpLocks/>
            <a:stCxn id="132" idx="0"/>
            <a:endCxn id="185" idx="5"/>
          </p:cNvCxnSpPr>
          <p:nvPr/>
        </p:nvCxnSpPr>
        <p:spPr>
          <a:xfrm flipV="1">
            <a:off x="7562415" y="4190695"/>
            <a:ext cx="297313" cy="359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D7085F42-690E-4DA3-838D-4BF828ADC015}"/>
              </a:ext>
            </a:extLst>
          </p:cNvPr>
          <p:cNvCxnSpPr>
            <a:cxnSpLocks/>
            <a:stCxn id="115" idx="0"/>
            <a:endCxn id="185" idx="3"/>
          </p:cNvCxnSpPr>
          <p:nvPr/>
        </p:nvCxnSpPr>
        <p:spPr>
          <a:xfrm flipH="1" flipV="1">
            <a:off x="7960162" y="4190695"/>
            <a:ext cx="327641" cy="3595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Oval 131">
            <a:extLst>
              <a:ext uri="{FF2B5EF4-FFF2-40B4-BE49-F238E27FC236}">
                <a16:creationId xmlns:a16="http://schemas.microsoft.com/office/drawing/2014/main" id="{4CB37936-2309-41A7-8644-3F13543BC05E}"/>
              </a:ext>
            </a:extLst>
          </p:cNvPr>
          <p:cNvSpPr/>
          <p:nvPr/>
        </p:nvSpPr>
        <p:spPr>
          <a:xfrm flipH="1">
            <a:off x="7522622" y="4550244"/>
            <a:ext cx="79586" cy="671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4560758-B8A8-4622-B743-E2AA83F1C4FF}"/>
              </a:ext>
            </a:extLst>
          </p:cNvPr>
          <p:cNvCxnSpPr>
            <a:cxnSpLocks/>
            <a:stCxn id="154" idx="0"/>
          </p:cNvCxnSpPr>
          <p:nvPr/>
        </p:nvCxnSpPr>
        <p:spPr>
          <a:xfrm flipH="1" flipV="1">
            <a:off x="7913840" y="4213144"/>
            <a:ext cx="987" cy="341222"/>
          </a:xfrm>
          <a:prstGeom prst="line">
            <a:avLst/>
          </a:prstGeom>
          <a:ln w="127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4" name="Oval 133">
            <a:extLst>
              <a:ext uri="{FF2B5EF4-FFF2-40B4-BE49-F238E27FC236}">
                <a16:creationId xmlns:a16="http://schemas.microsoft.com/office/drawing/2014/main" id="{60581680-28B7-4F9C-A72F-944540B86439}"/>
              </a:ext>
            </a:extLst>
          </p:cNvPr>
          <p:cNvSpPr/>
          <p:nvPr/>
        </p:nvSpPr>
        <p:spPr>
          <a:xfrm flipH="1">
            <a:off x="7879117" y="4556239"/>
            <a:ext cx="79586" cy="6719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BF78545B-7617-4B3B-8E00-2673B82FDE7D}"/>
              </a:ext>
            </a:extLst>
          </p:cNvPr>
          <p:cNvCxnSpPr>
            <a:cxnSpLocks/>
            <a:stCxn id="201" idx="0"/>
            <a:endCxn id="199" idx="3"/>
          </p:cNvCxnSpPr>
          <p:nvPr/>
        </p:nvCxnSpPr>
        <p:spPr>
          <a:xfrm flipH="1" flipV="1">
            <a:off x="6757573" y="4642004"/>
            <a:ext cx="379263" cy="33565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2F6E172-71EE-453C-B2CE-28A37E2438E5}"/>
              </a:ext>
            </a:extLst>
          </p:cNvPr>
          <p:cNvCxnSpPr>
            <a:cxnSpLocks/>
            <a:stCxn id="182" idx="0"/>
            <a:endCxn id="199" idx="5"/>
          </p:cNvCxnSpPr>
          <p:nvPr/>
        </p:nvCxnSpPr>
        <p:spPr>
          <a:xfrm flipV="1">
            <a:off x="6232216" y="4642006"/>
            <a:ext cx="424922" cy="34987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7" name="Oval 136">
            <a:extLst>
              <a:ext uri="{FF2B5EF4-FFF2-40B4-BE49-F238E27FC236}">
                <a16:creationId xmlns:a16="http://schemas.microsoft.com/office/drawing/2014/main" id="{02110171-B2CE-495B-AA86-C9081681A6E3}"/>
              </a:ext>
            </a:extLst>
          </p:cNvPr>
          <p:cNvSpPr/>
          <p:nvPr/>
        </p:nvSpPr>
        <p:spPr>
          <a:xfrm flipH="1">
            <a:off x="5916788" y="2954575"/>
            <a:ext cx="142035" cy="1284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9" name="Multiplication Sign 138">
            <a:extLst>
              <a:ext uri="{FF2B5EF4-FFF2-40B4-BE49-F238E27FC236}">
                <a16:creationId xmlns:a16="http://schemas.microsoft.com/office/drawing/2014/main" id="{C0CB3CB3-EC93-4939-950A-DCB468025345}"/>
              </a:ext>
            </a:extLst>
          </p:cNvPr>
          <p:cNvSpPr/>
          <p:nvPr/>
        </p:nvSpPr>
        <p:spPr>
          <a:xfrm rot="18182698">
            <a:off x="7613709" y="4274850"/>
            <a:ext cx="177250" cy="230663"/>
          </a:xfrm>
          <a:prstGeom prst="mathMultiply">
            <a:avLst>
              <a:gd name="adj1" fmla="val 581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0" name="Multiplication Sign 139">
            <a:extLst>
              <a:ext uri="{FF2B5EF4-FFF2-40B4-BE49-F238E27FC236}">
                <a16:creationId xmlns:a16="http://schemas.microsoft.com/office/drawing/2014/main" id="{062FFFBC-D04D-496D-90FC-B6D8DB3FC797}"/>
              </a:ext>
            </a:extLst>
          </p:cNvPr>
          <p:cNvSpPr/>
          <p:nvPr/>
        </p:nvSpPr>
        <p:spPr>
          <a:xfrm rot="1881362">
            <a:off x="8096107" y="4296173"/>
            <a:ext cx="176024" cy="253129"/>
          </a:xfrm>
          <a:prstGeom prst="mathMultiply">
            <a:avLst>
              <a:gd name="adj1" fmla="val 55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1" name="Multiplication Sign 140">
            <a:extLst>
              <a:ext uri="{FF2B5EF4-FFF2-40B4-BE49-F238E27FC236}">
                <a16:creationId xmlns:a16="http://schemas.microsoft.com/office/drawing/2014/main" id="{6BD81276-0654-4027-B74C-DA6B7D33183A}"/>
              </a:ext>
            </a:extLst>
          </p:cNvPr>
          <p:cNvSpPr/>
          <p:nvPr/>
        </p:nvSpPr>
        <p:spPr>
          <a:xfrm>
            <a:off x="7827099" y="4282344"/>
            <a:ext cx="175458" cy="198834"/>
          </a:xfrm>
          <a:prstGeom prst="mathMultiply">
            <a:avLst>
              <a:gd name="adj1" fmla="val 4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7DE07CC-37F4-4204-B03A-EFB9091D9FB7}"/>
              </a:ext>
            </a:extLst>
          </p:cNvPr>
          <p:cNvCxnSpPr>
            <a:cxnSpLocks/>
            <a:stCxn id="193" idx="0"/>
            <a:endCxn id="187" idx="4"/>
          </p:cNvCxnSpPr>
          <p:nvPr/>
        </p:nvCxnSpPr>
        <p:spPr>
          <a:xfrm flipH="1" flipV="1">
            <a:off x="6880872" y="3669109"/>
            <a:ext cx="4690" cy="4107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0CAC26F-E0AE-4802-8074-0005F5309B49}"/>
                  </a:ext>
                </a:extLst>
              </p:cNvPr>
              <p:cNvSpPr txBox="1"/>
              <p:nvPr/>
            </p:nvSpPr>
            <p:spPr>
              <a:xfrm>
                <a:off x="8226814" y="3848694"/>
                <a:ext cx="282032" cy="4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𝑟</m:t>
                      </m:r>
                    </m:oMath>
                  </m:oMathPara>
                </a14:m>
                <a:endParaRPr kumimoji="0" lang="en-US" sz="2279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F0CAC26F-E0AE-4802-8074-0005F5309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814" y="3848694"/>
                <a:ext cx="282032" cy="443070"/>
              </a:xfrm>
              <a:prstGeom prst="rect">
                <a:avLst/>
              </a:prstGeom>
              <a:blipFill>
                <a:blip r:embed="rId8"/>
                <a:stretch>
                  <a:fillRect r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FF02CC9-99F6-418C-8F55-B94CF2110BE7}"/>
                  </a:ext>
                </a:extLst>
              </p:cNvPr>
              <p:cNvSpPr txBox="1"/>
              <p:nvPr/>
            </p:nvSpPr>
            <p:spPr>
              <a:xfrm>
                <a:off x="8483441" y="4338695"/>
                <a:ext cx="227451" cy="443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𝑟</m:t>
                      </m:r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Times New Roman" charset="0"/>
                          <a:cs typeface="Times New Roman" charset="0"/>
                        </a:rPr>
                        <m:t>′</m:t>
                      </m:r>
                    </m:oMath>
                  </m:oMathPara>
                </a14:m>
                <a:endParaRPr kumimoji="0" lang="en-US" sz="2279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2FF02CC9-99F6-418C-8F55-B94CF2110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441" y="4338695"/>
                <a:ext cx="227451" cy="443070"/>
              </a:xfrm>
              <a:prstGeom prst="rect">
                <a:avLst/>
              </a:prstGeom>
              <a:blipFill>
                <a:blip r:embed="rId9"/>
                <a:stretch>
                  <a:fillRect l="-10811" r="-8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DC66549-600D-4166-BF26-1224C8BF03FB}"/>
              </a:ext>
            </a:extLst>
          </p:cNvPr>
          <p:cNvGrpSpPr/>
          <p:nvPr/>
        </p:nvGrpSpPr>
        <p:grpSpPr>
          <a:xfrm>
            <a:off x="7548910" y="4623431"/>
            <a:ext cx="755107" cy="301690"/>
            <a:chOff x="3821891" y="3489707"/>
            <a:chExt cx="1357395" cy="588511"/>
          </a:xfrm>
        </p:grpSpPr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B0FD66B-A8A1-4763-9C2D-F658283DE4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4369" y="3489707"/>
              <a:ext cx="154917" cy="588511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FE0B85C2-CF81-415E-8199-5E2E7BF1E26A}"/>
                </a:ext>
              </a:extLst>
            </p:cNvPr>
            <p:cNvCxnSpPr>
              <a:cxnSpLocks/>
            </p:cNvCxnSpPr>
            <p:nvPr/>
          </p:nvCxnSpPr>
          <p:spPr>
            <a:xfrm>
              <a:off x="4537877" y="3567256"/>
              <a:ext cx="214823" cy="438113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9A0752EE-8181-48DE-B13F-16E0EFAC6DB2}"/>
                </a:ext>
              </a:extLst>
            </p:cNvPr>
            <p:cNvCxnSpPr>
              <a:cxnSpLocks/>
            </p:cNvCxnSpPr>
            <p:nvPr/>
          </p:nvCxnSpPr>
          <p:spPr>
            <a:xfrm>
              <a:off x="3821891" y="3566169"/>
              <a:ext cx="585796" cy="426194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C77A26F-3EA5-4EC0-8710-3F866304C112}"/>
                  </a:ext>
                </a:extLst>
              </p:cNvPr>
              <p:cNvSpPr txBox="1"/>
              <p:nvPr/>
            </p:nvSpPr>
            <p:spPr>
              <a:xfrm>
                <a:off x="7908878" y="3611918"/>
                <a:ext cx="265329" cy="350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kumimoji="0" lang="en-US" sz="227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5C77A26F-3EA5-4EC0-8710-3F866304C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78" y="3611918"/>
                <a:ext cx="265329" cy="350737"/>
              </a:xfrm>
              <a:prstGeom prst="rect">
                <a:avLst/>
              </a:prstGeom>
              <a:blipFill>
                <a:blip r:embed="rId10"/>
                <a:stretch>
                  <a:fillRect l="-9091" r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E3E03B70-2740-43FB-95B1-56AF32665B2A}"/>
              </a:ext>
            </a:extLst>
          </p:cNvPr>
          <p:cNvCxnSpPr>
            <a:cxnSpLocks/>
          </p:cNvCxnSpPr>
          <p:nvPr/>
        </p:nvCxnSpPr>
        <p:spPr>
          <a:xfrm flipH="1">
            <a:off x="7023230" y="3118201"/>
            <a:ext cx="356865" cy="401148"/>
          </a:xfrm>
          <a:prstGeom prst="straightConnector1">
            <a:avLst/>
          </a:prstGeom>
          <a:ln w="349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04935804-B1E8-4446-8C6C-B17115AA79C1}"/>
              </a:ext>
            </a:extLst>
          </p:cNvPr>
          <p:cNvCxnSpPr>
            <a:cxnSpLocks/>
            <a:stCxn id="189" idx="0"/>
            <a:endCxn id="137" idx="4"/>
          </p:cNvCxnSpPr>
          <p:nvPr/>
        </p:nvCxnSpPr>
        <p:spPr>
          <a:xfrm flipH="1" flipV="1">
            <a:off x="5987804" y="3082995"/>
            <a:ext cx="8244" cy="5142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789EAC74-CC5B-4936-A568-B23E911E8EC1}"/>
              </a:ext>
            </a:extLst>
          </p:cNvPr>
          <p:cNvCxnSpPr>
            <a:cxnSpLocks/>
            <a:stCxn id="137" idx="5"/>
            <a:endCxn id="195" idx="0"/>
          </p:cNvCxnSpPr>
          <p:nvPr/>
        </p:nvCxnSpPr>
        <p:spPr>
          <a:xfrm flipH="1">
            <a:off x="5085952" y="3064188"/>
            <a:ext cx="851636" cy="52388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3577F30B-D977-46AE-8CDF-6855D676D272}"/>
              </a:ext>
            </a:extLst>
          </p:cNvPr>
          <p:cNvSpPr/>
          <p:nvPr/>
        </p:nvSpPr>
        <p:spPr>
          <a:xfrm flipH="1">
            <a:off x="7522279" y="4550244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FC235D6C-151A-4A70-987C-2CD01716C050}"/>
              </a:ext>
            </a:extLst>
          </p:cNvPr>
          <p:cNvSpPr/>
          <p:nvPr/>
        </p:nvSpPr>
        <p:spPr>
          <a:xfrm flipH="1">
            <a:off x="7875035" y="4554366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AF12991-D81F-4BC8-A548-63ECD4AA5645}"/>
              </a:ext>
            </a:extLst>
          </p:cNvPr>
          <p:cNvSpPr/>
          <p:nvPr/>
        </p:nvSpPr>
        <p:spPr>
          <a:xfrm flipH="1">
            <a:off x="8239132" y="4549620"/>
            <a:ext cx="79586" cy="67193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C897D13F-D25A-4C19-8102-33192BE148C8}"/>
              </a:ext>
            </a:extLst>
          </p:cNvPr>
          <p:cNvSpPr/>
          <p:nvPr/>
        </p:nvSpPr>
        <p:spPr>
          <a:xfrm flipH="1">
            <a:off x="5011450" y="4081904"/>
            <a:ext cx="156660" cy="139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7" name="Multiplication Sign 55">
            <a:extLst>
              <a:ext uri="{FF2B5EF4-FFF2-40B4-BE49-F238E27FC236}">
                <a16:creationId xmlns:a16="http://schemas.microsoft.com/office/drawing/2014/main" id="{BB74E71D-3693-4571-8850-9E517027F88A}"/>
              </a:ext>
            </a:extLst>
          </p:cNvPr>
          <p:cNvSpPr/>
          <p:nvPr/>
        </p:nvSpPr>
        <p:spPr>
          <a:xfrm>
            <a:off x="4954751" y="3735294"/>
            <a:ext cx="279164" cy="380960"/>
          </a:xfrm>
          <a:prstGeom prst="mathMultiply">
            <a:avLst>
              <a:gd name="adj1" fmla="val 55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C922937-2955-45BC-807E-01B1574236B2}"/>
                  </a:ext>
                </a:extLst>
              </p:cNvPr>
              <p:cNvSpPr txBox="1"/>
              <p:nvPr/>
            </p:nvSpPr>
            <p:spPr>
              <a:xfrm>
                <a:off x="8045963" y="5376193"/>
                <a:ext cx="265329" cy="3507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79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𝛼</m:t>
                      </m:r>
                    </m:oMath>
                  </m:oMathPara>
                </a14:m>
                <a:endParaRPr kumimoji="0" lang="en-US" sz="227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C922937-2955-45BC-807E-01B157423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963" y="5376193"/>
                <a:ext cx="265329" cy="350737"/>
              </a:xfrm>
              <a:prstGeom prst="rect">
                <a:avLst/>
              </a:prstGeom>
              <a:blipFill>
                <a:blip r:embed="rId11"/>
                <a:stretch>
                  <a:fillRect l="-11628" r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>
            <a:extLst>
              <a:ext uri="{FF2B5EF4-FFF2-40B4-BE49-F238E27FC236}">
                <a16:creationId xmlns:a16="http://schemas.microsoft.com/office/drawing/2014/main" id="{35DE1554-F170-4F4E-B3EB-EFC997C451EF}"/>
              </a:ext>
            </a:extLst>
          </p:cNvPr>
          <p:cNvSpPr/>
          <p:nvPr/>
        </p:nvSpPr>
        <p:spPr>
          <a:xfrm>
            <a:off x="4528648" y="4939261"/>
            <a:ext cx="11272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Contract</a:t>
            </a:r>
          </a:p>
        </p:txBody>
      </p: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75DD6FD9-D409-4FB2-9BAF-7E9373820834}"/>
              </a:ext>
            </a:extLst>
          </p:cNvPr>
          <p:cNvSpPr/>
          <p:nvPr/>
        </p:nvSpPr>
        <p:spPr>
          <a:xfrm rot="601455">
            <a:off x="4850586" y="3747517"/>
            <a:ext cx="125106" cy="588068"/>
          </a:xfrm>
          <a:custGeom>
            <a:avLst/>
            <a:gdLst>
              <a:gd name="connsiteX0" fmla="*/ 185436 w 295812"/>
              <a:gd name="connsiteY0" fmla="*/ 0 h 682768"/>
              <a:gd name="connsiteX1" fmla="*/ 1286 w 295812"/>
              <a:gd name="connsiteY1" fmla="*/ 355600 h 682768"/>
              <a:gd name="connsiteX2" fmla="*/ 267986 w 295812"/>
              <a:gd name="connsiteY2" fmla="*/ 654050 h 682768"/>
              <a:gd name="connsiteX3" fmla="*/ 274336 w 295812"/>
              <a:gd name="connsiteY3" fmla="*/ 654050 h 68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12" h="682768">
                <a:moveTo>
                  <a:pt x="185436" y="0"/>
                </a:moveTo>
                <a:cubicBezTo>
                  <a:pt x="86482" y="123296"/>
                  <a:pt x="-12472" y="246592"/>
                  <a:pt x="1286" y="355600"/>
                </a:cubicBezTo>
                <a:cubicBezTo>
                  <a:pt x="15044" y="464608"/>
                  <a:pt x="267986" y="654050"/>
                  <a:pt x="267986" y="654050"/>
                </a:cubicBezTo>
                <a:cubicBezTo>
                  <a:pt x="313494" y="703792"/>
                  <a:pt x="293915" y="678921"/>
                  <a:pt x="274336" y="654050"/>
                </a:cubicBezTo>
              </a:path>
            </a:pathLst>
          </a:custGeom>
          <a:ln w="47625" cap="sq">
            <a:solidFill>
              <a:schemeClr val="tx1">
                <a:lumMod val="65000"/>
                <a:lumOff val="35000"/>
              </a:schemeClr>
            </a:solidFill>
            <a:prstDash val="dash"/>
            <a:beve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63A3C1F-9A33-4F56-B5D2-0CD03C461868}"/>
              </a:ext>
            </a:extLst>
          </p:cNvPr>
          <p:cNvSpPr txBox="1"/>
          <p:nvPr/>
        </p:nvSpPr>
        <p:spPr>
          <a:xfrm>
            <a:off x="4904174" y="4749968"/>
            <a:ext cx="53617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Null</a:t>
            </a:r>
            <a:endParaRPr kumimoji="0" lang="en-US" sz="84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E9AF002-0700-47FD-9D8D-E3685A115A35}"/>
              </a:ext>
            </a:extLst>
          </p:cNvPr>
          <p:cNvSpPr/>
          <p:nvPr/>
        </p:nvSpPr>
        <p:spPr>
          <a:xfrm>
            <a:off x="6759761" y="5801658"/>
            <a:ext cx="20490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Prune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(smooth)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A8AC637B-C87F-456B-8981-34DCF4D97C49}"/>
              </a:ext>
            </a:extLst>
          </p:cNvPr>
          <p:cNvSpPr/>
          <p:nvPr/>
        </p:nvSpPr>
        <p:spPr>
          <a:xfrm>
            <a:off x="7511247" y="3102194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Expand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A639646F-C725-42C7-88AD-E77099D45439}"/>
              </a:ext>
            </a:extLst>
          </p:cNvPr>
          <p:cNvSpPr/>
          <p:nvPr/>
        </p:nvSpPr>
        <p:spPr>
          <a:xfrm>
            <a:off x="4026636" y="5649090"/>
            <a:ext cx="87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F37869C0-FAAC-4139-97CE-F0D42DE6D852}"/>
              </a:ext>
            </a:extLst>
          </p:cNvPr>
          <p:cNvCxnSpPr>
            <a:cxnSpLocks/>
          </p:cNvCxnSpPr>
          <p:nvPr/>
        </p:nvCxnSpPr>
        <p:spPr>
          <a:xfrm flipH="1" flipV="1">
            <a:off x="3288656" y="5493744"/>
            <a:ext cx="791733" cy="126095"/>
          </a:xfrm>
          <a:prstGeom prst="straightConnector1">
            <a:avLst/>
          </a:prstGeom>
          <a:ln w="3492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EB6B4482-6FCD-4FB2-9E3E-F3C48FD073AD}"/>
                  </a:ext>
                </a:extLst>
              </p:cNvPr>
              <p:cNvSpPr/>
              <p:nvPr/>
            </p:nvSpPr>
            <p:spPr>
              <a:xfrm>
                <a:off x="1107996" y="5956900"/>
                <a:ext cx="1552413" cy="440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w</a:t>
                </a:r>
                <a:r>
                  <a:rPr kumimoji="0" lang="en-US" altLang="zh-CN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ater</a:t>
                </a:r>
                <a:r>
                  <a: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</a:rPr>
                  <a:t> area </a:t>
                </a:r>
                <a14:m>
                  <m:oMath xmlns:m="http://schemas.openxmlformats.org/officeDocument/2006/math">
                    <m:r>
                      <a:rPr kumimoji="0" lang="en-US" altLang="zh-CN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𝒓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EB6B4482-6FCD-4FB2-9E3E-F3C48FD07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96" y="5956900"/>
                <a:ext cx="1552413" cy="440121"/>
              </a:xfrm>
              <a:prstGeom prst="rect">
                <a:avLst/>
              </a:prstGeom>
              <a:blipFill>
                <a:blip r:embed="rId12"/>
                <a:stretch>
                  <a:fillRect l="-4331" t="-6944" b="-15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C9ED3D6D-C4D8-47FE-9910-667B1503B4E5}"/>
              </a:ext>
            </a:extLst>
          </p:cNvPr>
          <p:cNvSpPr/>
          <p:nvPr/>
        </p:nvSpPr>
        <p:spPr>
          <a:xfrm>
            <a:off x="1410983" y="3854476"/>
            <a:ext cx="13452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ew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island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53E5D5D3-50C4-4FAF-AF37-BC47AD8EA4F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37021" y="2789332"/>
            <a:ext cx="2023594" cy="164625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73" name="Oval 172">
            <a:extLst>
              <a:ext uri="{FF2B5EF4-FFF2-40B4-BE49-F238E27FC236}">
                <a16:creationId xmlns:a16="http://schemas.microsoft.com/office/drawing/2014/main" id="{99858A1F-A4E3-4CF8-BAE2-45FD32F7C693}"/>
              </a:ext>
            </a:extLst>
          </p:cNvPr>
          <p:cNvSpPr/>
          <p:nvPr/>
        </p:nvSpPr>
        <p:spPr>
          <a:xfrm flipH="1">
            <a:off x="5006117" y="4564377"/>
            <a:ext cx="156660" cy="13918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F87A221-1063-4114-82A1-1352961AC4F0}"/>
              </a:ext>
            </a:extLst>
          </p:cNvPr>
          <p:cNvCxnSpPr>
            <a:cxnSpLocks/>
          </p:cNvCxnSpPr>
          <p:nvPr/>
        </p:nvCxnSpPr>
        <p:spPr>
          <a:xfrm flipV="1">
            <a:off x="5084447" y="4221088"/>
            <a:ext cx="570" cy="3432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5" name="Multiplication Sign 55">
            <a:extLst>
              <a:ext uri="{FF2B5EF4-FFF2-40B4-BE49-F238E27FC236}">
                <a16:creationId xmlns:a16="http://schemas.microsoft.com/office/drawing/2014/main" id="{0F9CFC55-1BD3-48D1-B8E6-0DA851815051}"/>
              </a:ext>
            </a:extLst>
          </p:cNvPr>
          <p:cNvSpPr/>
          <p:nvPr/>
        </p:nvSpPr>
        <p:spPr>
          <a:xfrm>
            <a:off x="4955257" y="4230548"/>
            <a:ext cx="279164" cy="380960"/>
          </a:xfrm>
          <a:prstGeom prst="mathMultiply">
            <a:avLst>
              <a:gd name="adj1" fmla="val 551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6" name="Freeform: Shape 175">
            <a:extLst>
              <a:ext uri="{FF2B5EF4-FFF2-40B4-BE49-F238E27FC236}">
                <a16:creationId xmlns:a16="http://schemas.microsoft.com/office/drawing/2014/main" id="{F68978CB-AA28-443E-9A26-BD7D414F797A}"/>
              </a:ext>
            </a:extLst>
          </p:cNvPr>
          <p:cNvSpPr/>
          <p:nvPr/>
        </p:nvSpPr>
        <p:spPr>
          <a:xfrm rot="20610928" flipH="1">
            <a:off x="5186676" y="4182441"/>
            <a:ext cx="153361" cy="588068"/>
          </a:xfrm>
          <a:custGeom>
            <a:avLst/>
            <a:gdLst>
              <a:gd name="connsiteX0" fmla="*/ 185436 w 295812"/>
              <a:gd name="connsiteY0" fmla="*/ 0 h 682768"/>
              <a:gd name="connsiteX1" fmla="*/ 1286 w 295812"/>
              <a:gd name="connsiteY1" fmla="*/ 355600 h 682768"/>
              <a:gd name="connsiteX2" fmla="*/ 267986 w 295812"/>
              <a:gd name="connsiteY2" fmla="*/ 654050 h 682768"/>
              <a:gd name="connsiteX3" fmla="*/ 274336 w 295812"/>
              <a:gd name="connsiteY3" fmla="*/ 654050 h 682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812" h="682768">
                <a:moveTo>
                  <a:pt x="185436" y="0"/>
                </a:moveTo>
                <a:cubicBezTo>
                  <a:pt x="86482" y="123296"/>
                  <a:pt x="-12472" y="246592"/>
                  <a:pt x="1286" y="355600"/>
                </a:cubicBezTo>
                <a:cubicBezTo>
                  <a:pt x="15044" y="464608"/>
                  <a:pt x="267986" y="654050"/>
                  <a:pt x="267986" y="654050"/>
                </a:cubicBezTo>
                <a:cubicBezTo>
                  <a:pt x="313494" y="703792"/>
                  <a:pt x="293915" y="678921"/>
                  <a:pt x="274336" y="654050"/>
                </a:cubicBezTo>
              </a:path>
            </a:pathLst>
          </a:custGeom>
          <a:ln w="47625" cap="sq">
            <a:solidFill>
              <a:schemeClr val="tx1">
                <a:lumMod val="65000"/>
                <a:lumOff val="35000"/>
              </a:schemeClr>
            </a:solidFill>
            <a:prstDash val="dash"/>
            <a:beve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F53377E-3910-44E5-AF5E-A08A217B52C9}"/>
              </a:ext>
            </a:extLst>
          </p:cNvPr>
          <p:cNvSpPr txBox="1"/>
          <p:nvPr/>
        </p:nvSpPr>
        <p:spPr>
          <a:xfrm>
            <a:off x="2919398" y="2574196"/>
            <a:ext cx="80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…… </a:t>
            </a:r>
          </a:p>
        </p:txBody>
      </p:sp>
      <p:pic>
        <p:nvPicPr>
          <p:cNvPr id="179" name="Picture 178">
            <a:extLst>
              <a:ext uri="{FF2B5EF4-FFF2-40B4-BE49-F238E27FC236}">
                <a16:creationId xmlns:a16="http://schemas.microsoft.com/office/drawing/2014/main" id="{FBB947F3-184B-4ECE-8707-BA3326D5B6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>
            <a:off x="4448120" y="4024426"/>
            <a:ext cx="1268212" cy="563728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24A078B9-6A76-476A-9C04-5F04D91208E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>
            <a:off x="5943661" y="4981498"/>
            <a:ext cx="611648" cy="851638"/>
          </a:xfrm>
          <a:prstGeom prst="rect">
            <a:avLst/>
          </a:prstGeom>
        </p:spPr>
      </p:pic>
      <p:sp>
        <p:nvSpPr>
          <p:cNvPr id="181" name="Oval 180">
            <a:extLst>
              <a:ext uri="{FF2B5EF4-FFF2-40B4-BE49-F238E27FC236}">
                <a16:creationId xmlns:a16="http://schemas.microsoft.com/office/drawing/2014/main" id="{30EBEBF0-E9A7-43F3-9491-29E72264B203}"/>
              </a:ext>
            </a:extLst>
          </p:cNvPr>
          <p:cNvSpPr/>
          <p:nvPr/>
        </p:nvSpPr>
        <p:spPr>
          <a:xfrm flipH="1">
            <a:off x="6121383" y="4947973"/>
            <a:ext cx="219956" cy="211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F5590038-A161-48E3-AC86-5E0D11C58032}"/>
              </a:ext>
            </a:extLst>
          </p:cNvPr>
          <p:cNvSpPr/>
          <p:nvPr/>
        </p:nvSpPr>
        <p:spPr>
          <a:xfrm flipH="1">
            <a:off x="6161198" y="4991880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D02C7F1D-2850-4593-84AD-18A1CECD54C1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6200000">
            <a:off x="7443915" y="4149452"/>
            <a:ext cx="1488258" cy="1517887"/>
          </a:xfrm>
          <a:prstGeom prst="rect">
            <a:avLst/>
          </a:prstGeom>
        </p:spPr>
      </p:pic>
      <p:sp>
        <p:nvSpPr>
          <p:cNvPr id="184" name="Oval 183">
            <a:extLst>
              <a:ext uri="{FF2B5EF4-FFF2-40B4-BE49-F238E27FC236}">
                <a16:creationId xmlns:a16="http://schemas.microsoft.com/office/drawing/2014/main" id="{2A4DADC0-634A-4D37-A6B6-1DC6E3357D4D}"/>
              </a:ext>
            </a:extLst>
          </p:cNvPr>
          <p:cNvSpPr/>
          <p:nvPr/>
        </p:nvSpPr>
        <p:spPr>
          <a:xfrm flipH="1">
            <a:off x="7794668" y="4035499"/>
            <a:ext cx="230632" cy="222613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A520DA87-943F-43EF-9C8A-9578962D9D0C}"/>
              </a:ext>
            </a:extLst>
          </p:cNvPr>
          <p:cNvSpPr/>
          <p:nvPr/>
        </p:nvSpPr>
        <p:spPr>
          <a:xfrm flipH="1">
            <a:off x="7838927" y="4081081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2FF53221-17A5-4E5E-BC0A-286F1875D90B}"/>
              </a:ext>
            </a:extLst>
          </p:cNvPr>
          <p:cNvSpPr/>
          <p:nvPr/>
        </p:nvSpPr>
        <p:spPr>
          <a:xfrm flipH="1">
            <a:off x="6757573" y="3494013"/>
            <a:ext cx="241102" cy="2258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F2D4B982-DE37-41C6-B07F-89B28777FF2A}"/>
              </a:ext>
            </a:extLst>
          </p:cNvPr>
          <p:cNvSpPr/>
          <p:nvPr/>
        </p:nvSpPr>
        <p:spPr>
          <a:xfrm flipH="1">
            <a:off x="6809855" y="3540689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BF61522C-EC1E-4526-9071-D523BC538CD6}"/>
              </a:ext>
            </a:extLst>
          </p:cNvPr>
          <p:cNvSpPr/>
          <p:nvPr/>
        </p:nvSpPr>
        <p:spPr>
          <a:xfrm flipH="1">
            <a:off x="5873046" y="3543905"/>
            <a:ext cx="241102" cy="22580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275814F8-648D-466C-A0BA-8ED385C88648}"/>
              </a:ext>
            </a:extLst>
          </p:cNvPr>
          <p:cNvSpPr/>
          <p:nvPr/>
        </p:nvSpPr>
        <p:spPr>
          <a:xfrm flipH="1">
            <a:off x="5925032" y="3597274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530DC883-0572-4625-8759-3B6A371298FB}"/>
              </a:ext>
            </a:extLst>
          </p:cNvPr>
          <p:cNvSpPr/>
          <p:nvPr/>
        </p:nvSpPr>
        <p:spPr>
          <a:xfrm flipH="1">
            <a:off x="6070293" y="4027367"/>
            <a:ext cx="252519" cy="22860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4874A402-CC8A-4D25-ADAD-4CA1CB4D0F69}"/>
              </a:ext>
            </a:extLst>
          </p:cNvPr>
          <p:cNvSpPr/>
          <p:nvPr/>
        </p:nvSpPr>
        <p:spPr>
          <a:xfrm flipH="1">
            <a:off x="6126265" y="4079887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86D9271-7625-41E3-98D6-11223CEC8334}"/>
              </a:ext>
            </a:extLst>
          </p:cNvPr>
          <p:cNvSpPr/>
          <p:nvPr/>
        </p:nvSpPr>
        <p:spPr>
          <a:xfrm flipH="1">
            <a:off x="6770321" y="4039356"/>
            <a:ext cx="230632" cy="21591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0E00EA5E-1634-4F3F-B903-6F16F32723AB}"/>
              </a:ext>
            </a:extLst>
          </p:cNvPr>
          <p:cNvSpPr/>
          <p:nvPr/>
        </p:nvSpPr>
        <p:spPr>
          <a:xfrm flipH="1">
            <a:off x="6814545" y="4079887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02D23FDA-4A0C-4A62-8578-EA47641F70A4}"/>
              </a:ext>
            </a:extLst>
          </p:cNvPr>
          <p:cNvSpPr/>
          <p:nvPr/>
        </p:nvSpPr>
        <p:spPr>
          <a:xfrm flipH="1">
            <a:off x="4962201" y="3533011"/>
            <a:ext cx="241103" cy="238447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7E44D947-C579-4BD9-96BA-11CE4FBA228D}"/>
              </a:ext>
            </a:extLst>
          </p:cNvPr>
          <p:cNvSpPr/>
          <p:nvPr/>
        </p:nvSpPr>
        <p:spPr>
          <a:xfrm flipH="1">
            <a:off x="5014935" y="3588068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4F3F9112-69BF-4428-98F1-CCF7AD2DB17F}"/>
              </a:ext>
            </a:extLst>
          </p:cNvPr>
          <p:cNvSpPr/>
          <p:nvPr/>
        </p:nvSpPr>
        <p:spPr>
          <a:xfrm flipH="1">
            <a:off x="5612997" y="4485188"/>
            <a:ext cx="243288" cy="22358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B009F43-9CDA-4C7C-8D5E-EF67B630AC13}"/>
              </a:ext>
            </a:extLst>
          </p:cNvPr>
          <p:cNvSpPr/>
          <p:nvPr/>
        </p:nvSpPr>
        <p:spPr>
          <a:xfrm flipH="1">
            <a:off x="5665965" y="4532392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0A2F1C73-B691-4A91-AB50-AD10EBEEBA11}"/>
              </a:ext>
            </a:extLst>
          </p:cNvPr>
          <p:cNvSpPr/>
          <p:nvPr/>
        </p:nvSpPr>
        <p:spPr>
          <a:xfrm flipH="1">
            <a:off x="6599267" y="4489950"/>
            <a:ext cx="218424" cy="207920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942114D6-EEF8-4CB0-9C81-F45A8F29A5C2}"/>
              </a:ext>
            </a:extLst>
          </p:cNvPr>
          <p:cNvSpPr/>
          <p:nvPr/>
        </p:nvSpPr>
        <p:spPr>
          <a:xfrm flipH="1">
            <a:off x="6636338" y="4532390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0" name="Oval 199">
            <a:extLst>
              <a:ext uri="{FF2B5EF4-FFF2-40B4-BE49-F238E27FC236}">
                <a16:creationId xmlns:a16="http://schemas.microsoft.com/office/drawing/2014/main" id="{BC60F6BA-97B6-4349-BE30-14E3916DF59A}"/>
              </a:ext>
            </a:extLst>
          </p:cNvPr>
          <p:cNvSpPr/>
          <p:nvPr/>
        </p:nvSpPr>
        <p:spPr>
          <a:xfrm flipH="1">
            <a:off x="7018144" y="4936103"/>
            <a:ext cx="232689" cy="211875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 cmpd="dbl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069B0248-129F-47E2-9A65-7FC024B9EF41}"/>
              </a:ext>
            </a:extLst>
          </p:cNvPr>
          <p:cNvSpPr/>
          <p:nvPr/>
        </p:nvSpPr>
        <p:spPr>
          <a:xfrm flipH="1">
            <a:off x="7065818" y="4977661"/>
            <a:ext cx="142035" cy="1284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5098" tIns="32549" rIns="65098" bIns="3254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8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CDF2C30E-EC7B-4656-85FA-D0239437EE3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rot="12908346">
            <a:off x="7863396" y="3817939"/>
            <a:ext cx="728906" cy="241103"/>
          </a:xfrm>
          <a:prstGeom prst="rect">
            <a:avLst/>
          </a:prstGeom>
        </p:spPr>
      </p:pic>
      <p:sp>
        <p:nvSpPr>
          <p:cNvPr id="172" name="Oval 171">
            <a:extLst>
              <a:ext uri="{FF2B5EF4-FFF2-40B4-BE49-F238E27FC236}">
                <a16:creationId xmlns:a16="http://schemas.microsoft.com/office/drawing/2014/main" id="{7F7E08D6-DD9B-4C9F-873E-23145EFC8545}"/>
              </a:ext>
            </a:extLst>
          </p:cNvPr>
          <p:cNvSpPr/>
          <p:nvPr/>
        </p:nvSpPr>
        <p:spPr>
          <a:xfrm>
            <a:off x="2833322" y="4698401"/>
            <a:ext cx="172351" cy="1597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BECB3498-0B98-477B-B614-BFD6654A8627}"/>
              </a:ext>
            </a:extLst>
          </p:cNvPr>
          <p:cNvCxnSpPr>
            <a:cxnSpLocks/>
          </p:cNvCxnSpPr>
          <p:nvPr/>
        </p:nvCxnSpPr>
        <p:spPr>
          <a:xfrm>
            <a:off x="2082467" y="4254586"/>
            <a:ext cx="761142" cy="398550"/>
          </a:xfrm>
          <a:prstGeom prst="straightConnector1">
            <a:avLst/>
          </a:prstGeom>
          <a:ln w="34925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" name="Picture 4" descr="Image result for algorithm">
            <a:extLst>
              <a:ext uri="{FF2B5EF4-FFF2-40B4-BE49-F238E27FC236}">
                <a16:creationId xmlns:a16="http://schemas.microsoft.com/office/drawing/2014/main" id="{7820AB47-ACBA-4ECE-9570-705487DF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212" y="1380520"/>
            <a:ext cx="720080" cy="7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E8F769FD-8BB9-4455-A876-B24073195C45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40789C55-7532-45B9-B58D-896EFF9DC005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D053D18-0602-4BA0-9688-AC2B73EBBD41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48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5" grpId="0" animBg="1"/>
      <p:bldP spid="120" grpId="0" animBg="1"/>
      <p:bldP spid="122" grpId="0"/>
      <p:bldP spid="123" grpId="0"/>
      <p:bldP spid="132" grpId="0" animBg="1"/>
      <p:bldP spid="134" grpId="0" animBg="1"/>
      <p:bldP spid="139" grpId="0" animBg="1"/>
      <p:bldP spid="140" grpId="0" animBg="1"/>
      <p:bldP spid="141" grpId="0" animBg="1"/>
      <p:bldP spid="143" grpId="0"/>
      <p:bldP spid="144" grpId="0"/>
      <p:bldP spid="149" grpId="0"/>
      <p:bldP spid="157" grpId="0" animBg="1"/>
      <p:bldP spid="158" grpId="0"/>
      <p:bldP spid="160" grpId="0"/>
      <p:bldP spid="160" grpId="1"/>
      <p:bldP spid="161" grpId="0" animBg="1"/>
      <p:bldP spid="162" grpId="0"/>
      <p:bldP spid="163" grpId="0"/>
      <p:bldP spid="163" grpId="1"/>
      <p:bldP spid="164" grpId="0"/>
      <p:bldP spid="175" grpId="0" animBg="1"/>
      <p:bldP spid="176" grpId="0" animBg="1"/>
      <p:bldP spid="181" grpId="0" animBg="1"/>
      <p:bldP spid="184" grpId="0" animBg="1"/>
      <p:bldP spid="186" grpId="0" animBg="1"/>
      <p:bldP spid="188" grpId="0" animBg="1"/>
      <p:bldP spid="190" grpId="0" animBg="1"/>
      <p:bldP spid="192" grpId="0" animBg="1"/>
      <p:bldP spid="194" grpId="0" animBg="1"/>
      <p:bldP spid="196" grpId="0" animBg="1"/>
      <p:bldP spid="198" grpId="0" animBg="1"/>
      <p:bldP spid="2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80AC-2292-4711-B110-46F297E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4F7E6-734B-493E-906E-FB8AE559F02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Summarization </a:t>
                </a:r>
                <a:r>
                  <a:rPr lang="en-US" b="1" dirty="0"/>
                  <a:t>model</a:t>
                </a:r>
              </a:p>
              <a:p>
                <a:pPr lvl="1"/>
                <a:r>
                  <a:rPr lang="en-US" dirty="0"/>
                  <a:t>I. Vocabulary-based summarization</a:t>
                </a:r>
              </a:p>
              <a:p>
                <a:pPr lvl="2"/>
                <a:r>
                  <a:rPr lang="en-US" dirty="0"/>
                  <a:t>Statistical Distributions to describe island</a:t>
                </a:r>
              </a:p>
              <a:p>
                <a:pPr lvl="2"/>
                <a:r>
                  <a:rPr lang="en-US" dirty="0"/>
                  <a:t>   - </a:t>
                </a:r>
                <a:r>
                  <a:rPr lang="en-US" altLang="zh-CN" b="1" dirty="0">
                    <a:solidFill>
                      <a:srgbClr val="C93838"/>
                    </a:solidFill>
                  </a:rPr>
                  <a:t>Vocabulary</a:t>
                </a:r>
                <a:r>
                  <a:rPr lang="en-US" altLang="zh-CN" dirty="0"/>
                  <a:t>: distributions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/>
              </a:p>
              <a:p>
                <a:pPr marL="384048" lvl="2" indent="0">
                  <a:buNone/>
                </a:pPr>
                <a:r>
                  <a:rPr lang="en-US" dirty="0"/>
                  <a:t>          </a:t>
                </a:r>
                <a:r>
                  <a:rPr lang="en-US" b="1" dirty="0"/>
                  <a:t>E.g.</a:t>
                </a:r>
                <a:r>
                  <a:rPr lang="en-US" dirty="0"/>
                  <a:t>  Gaussian,  Uniform, Laplacian, Exponential, etc.</a:t>
                </a:r>
                <a:endParaRPr lang="en-US" i="1" dirty="0">
                  <a:solidFill>
                    <a:prstClr val="black"/>
                  </a:solidFill>
                  <a:latin typeface="LinLibertineTI"/>
                </a:endParaRPr>
              </a:p>
              <a:p>
                <a:pPr marL="384048" lvl="2" indent="0">
                  <a:buNone/>
                </a:pPr>
                <a:endParaRPr lang="en-US" i="1" dirty="0">
                  <a:solidFill>
                    <a:prstClr val="black"/>
                  </a:solidFill>
                  <a:latin typeface="LinLibertineTI"/>
                </a:endParaRPr>
              </a:p>
              <a:p>
                <a:pPr marL="384048" lvl="2" indent="0">
                  <a:buNone/>
                </a:pPr>
                <a:endParaRPr lang="en-US" i="1" dirty="0">
                  <a:solidFill>
                    <a:prstClr val="black"/>
                  </a:solidFill>
                  <a:latin typeface="LinLibertineTI"/>
                </a:endParaRPr>
              </a:p>
              <a:p>
                <a:pPr marL="384048" lvl="2" indent="0">
                  <a:buNone/>
                </a:pPr>
                <a:endParaRPr lang="en-US" i="1" dirty="0">
                  <a:solidFill>
                    <a:prstClr val="black"/>
                  </a:solidFill>
                  <a:latin typeface="LinLibertineTI"/>
                </a:endParaRPr>
              </a:p>
              <a:p>
                <a:pPr marL="384048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4F7E6-734B-493E-906E-FB8AE559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3"/>
                <a:stretch>
                  <a:fillRect l="-1449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04AEB73-6682-4B2C-9B0E-A7519B15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444" y="3627010"/>
            <a:ext cx="1369724" cy="1553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58961-83E3-4435-9CC3-F8ADE5CC1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184" y="3536440"/>
            <a:ext cx="1799035" cy="1643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068D26-F52D-4C2C-B3BB-F03EC8F95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441" y="3627009"/>
            <a:ext cx="1619100" cy="15919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E04DFC-B28C-41F2-BCF7-5108E7E74E86}"/>
              </a:ext>
            </a:extLst>
          </p:cNvPr>
          <p:cNvCxnSpPr>
            <a:cxnSpLocks/>
          </p:cNvCxnSpPr>
          <p:nvPr/>
        </p:nvCxnSpPr>
        <p:spPr>
          <a:xfrm>
            <a:off x="4499992" y="3561677"/>
            <a:ext cx="0" cy="1618528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21EE737-0C9F-4032-AA4F-5B4C919759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7" y="3698493"/>
            <a:ext cx="1414636" cy="13291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2" descr="Related image">
            <a:extLst>
              <a:ext uri="{FF2B5EF4-FFF2-40B4-BE49-F238E27FC236}">
                <a16:creationId xmlns:a16="http://schemas.microsoft.com/office/drawing/2014/main" id="{D48C2784-B2C4-4A21-B689-949735BF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859160" cy="8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2DC6837-A58F-4D44-9536-CA0B5DBF9550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D69828-D6FE-435E-B674-FDA0E6E393BF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2C5337E-81D6-4CC6-B760-E4A27A3DDB98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EFC767A-21B6-4716-A031-2A8526F9ADF8}"/>
              </a:ext>
            </a:extLst>
          </p:cNvPr>
          <p:cNvSpPr/>
          <p:nvPr/>
        </p:nvSpPr>
        <p:spPr>
          <a:xfrm>
            <a:off x="750951" y="5318716"/>
            <a:ext cx="7693261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048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472C4"/>
              </a:buClr>
              <a:buSzPct val="10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nLibertineTI"/>
                <a:ea typeface="+mn-ea"/>
                <a:cs typeface="+mn-cs"/>
              </a:rPr>
              <a:t>Discretized, Truncated, Multivariate G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aussian (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DTM Gaussian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-128"/>
                <a:cs typeface="+mn-cs"/>
              </a:rPr>
              <a:t>)</a:t>
            </a: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308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80AC-2292-4711-B110-46F297E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Summarization </a:t>
            </a:r>
            <a:r>
              <a:rPr lang="en-US"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4F7E6-734B-493E-906E-FB8AE559F02E}"/>
                  </a:ext>
                </a:extLst>
              </p:cNvPr>
              <p:cNvSpPr>
                <a:spLocks noGrp="1"/>
              </p:cNvSpPr>
              <p:nvPr>
                <p:ph idx="10"/>
              </p:nvPr>
            </p:nvSpPr>
            <p:spPr/>
            <p:txBody>
              <a:bodyPr/>
              <a:lstStyle/>
              <a:p>
                <a:r>
                  <a:rPr lang="en-US" dirty="0"/>
                  <a:t>Summarization </a:t>
                </a:r>
                <a:r>
                  <a:rPr lang="en-US" b="1" dirty="0"/>
                  <a:t>model</a:t>
                </a:r>
              </a:p>
              <a:p>
                <a:pPr lvl="1"/>
                <a:r>
                  <a:rPr lang="en-US" dirty="0"/>
                  <a:t>I. Vocabulary-based summarization</a:t>
                </a:r>
              </a:p>
              <a:p>
                <a:pPr lvl="2"/>
                <a:r>
                  <a:rPr lang="en-US" dirty="0"/>
                  <a:t>Statistical Distributions to describe island</a:t>
                </a:r>
              </a:p>
              <a:p>
                <a:pPr lvl="2"/>
                <a:r>
                  <a:rPr lang="en-US" dirty="0"/>
                  <a:t>   - </a:t>
                </a:r>
                <a:r>
                  <a:rPr lang="en-US" altLang="zh-CN" dirty="0"/>
                  <a:t>Vocabulary: distributions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Node groups </a:t>
                </a:r>
                <a:r>
                  <a:rPr lang="en-US" b="1" dirty="0">
                    <a:solidFill>
                      <a:srgbClr val="C93838"/>
                    </a:solidFill>
                  </a:rPr>
                  <a:t>Description</a:t>
                </a:r>
                <a:r>
                  <a:rPr lang="en-US" dirty="0"/>
                  <a:t>      (Assume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groups)</a:t>
                </a:r>
              </a:p>
              <a:p>
                <a:pPr lvl="2"/>
                <a:r>
                  <a:rPr lang="en-US" dirty="0"/>
                  <a:t>   - </a:t>
                </a:r>
                <a:r>
                  <a:rPr lang="en-US" b="1" dirty="0"/>
                  <a:t>Assignment</a:t>
                </a:r>
                <a:r>
                  <a:rPr lang="en-US" dirty="0"/>
                  <a:t>: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𝓢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 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  - </a:t>
                </a:r>
                <a:r>
                  <a:rPr lang="en-US" b="1" dirty="0"/>
                  <a:t>Model parameters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𝜣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   - </a:t>
                </a:r>
                <a:r>
                  <a:rPr lang="en-US" b="1" dirty="0"/>
                  <a:t>Outliers</a:t>
                </a:r>
                <a:r>
                  <a:rPr lang="en-US" dirty="0"/>
                  <a:t>: unassigned bins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4F7E6-734B-493E-906E-FB8AE559F0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0"/>
              </p:nvPr>
            </p:nvSpPr>
            <p:spPr>
              <a:blipFill>
                <a:blip r:embed="rId3"/>
                <a:stretch>
                  <a:fillRect l="-1449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770" name="Picture 2" descr="Related image">
            <a:extLst>
              <a:ext uri="{FF2B5EF4-FFF2-40B4-BE49-F238E27FC236}">
                <a16:creationId xmlns:a16="http://schemas.microsoft.com/office/drawing/2014/main" id="{2C386135-5648-43F3-9833-BBDF80C07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859160" cy="85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3D9E049-0939-4EFA-AFB9-317E5E246459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60CB4F8-41A9-4012-A99D-8F921115004D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3DFD48-D6CF-4FCA-AADF-D6C510008CF7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83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80AC-2292-4711-B110-46F297E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Summarization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F7E6-734B-493E-906E-FB8AE559F0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Summarize</a:t>
            </a:r>
            <a:r>
              <a:rPr lang="en-US" dirty="0"/>
              <a:t> node groups with a model</a:t>
            </a:r>
          </a:p>
          <a:p>
            <a:pPr lvl="1"/>
            <a:r>
              <a:rPr lang="en-US" dirty="0"/>
              <a:t>II. 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XPLORE</a:t>
            </a:r>
            <a:r>
              <a:rPr lang="en-US" sz="2000" dirty="0">
                <a:solidFill>
                  <a:prstClr val="black"/>
                </a:solidFill>
              </a:rPr>
              <a:t> Algorithm</a:t>
            </a:r>
            <a:endParaRPr lang="en-US" dirty="0"/>
          </a:p>
          <a:p>
            <a:pPr lvl="2"/>
            <a:r>
              <a:rPr lang="en-US" dirty="0">
                <a:solidFill>
                  <a:srgbClr val="C93838"/>
                </a:solidFill>
              </a:rPr>
              <a:t>BFS search</a:t>
            </a:r>
          </a:p>
          <a:p>
            <a:pPr lvl="3"/>
            <a:endParaRPr lang="en-US" dirty="0">
              <a:solidFill>
                <a:srgbClr val="C93838"/>
              </a:solidFill>
            </a:endParaRPr>
          </a:p>
          <a:p>
            <a:pPr lvl="2"/>
            <a:r>
              <a:rPr lang="en-US" dirty="0">
                <a:solidFill>
                  <a:srgbClr val="C93838"/>
                </a:solidFill>
              </a:rPr>
              <a:t>Determine the optimal node </a:t>
            </a:r>
            <a:br>
              <a:rPr lang="en-US" dirty="0">
                <a:solidFill>
                  <a:srgbClr val="C93838"/>
                </a:solidFill>
              </a:rPr>
            </a:br>
            <a:r>
              <a:rPr lang="en-US" dirty="0">
                <a:solidFill>
                  <a:srgbClr val="C93838"/>
                </a:solidFill>
              </a:rPr>
              <a:t>groups with Hypothesis Test</a:t>
            </a:r>
          </a:p>
          <a:p>
            <a:pPr lvl="3"/>
            <a:endParaRPr lang="en-US" dirty="0">
              <a:solidFill>
                <a:srgbClr val="C93838"/>
              </a:solidFill>
              <a:latin typeface="Gill Sans MT"/>
            </a:endParaRPr>
          </a:p>
          <a:p>
            <a:pPr lvl="2"/>
            <a:r>
              <a:rPr lang="en-US" dirty="0"/>
              <a:t>Stitch for enhancing</a:t>
            </a:r>
          </a:p>
          <a:p>
            <a:pPr marL="384048" lvl="2" indent="0">
              <a:buNone/>
            </a:pPr>
            <a:endParaRPr lang="en-US" dirty="0">
              <a:solidFill>
                <a:srgbClr val="C93838"/>
              </a:solidFill>
              <a:latin typeface="Gill Sans M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4654D7-3BBB-46EB-A95F-DCAC58F9497D}"/>
              </a:ext>
            </a:extLst>
          </p:cNvPr>
          <p:cNvGrpSpPr/>
          <p:nvPr/>
        </p:nvGrpSpPr>
        <p:grpSpPr>
          <a:xfrm>
            <a:off x="6563466" y="4554164"/>
            <a:ext cx="164123" cy="101268"/>
            <a:chOff x="7691780" y="1349853"/>
            <a:chExt cx="359088" cy="258083"/>
          </a:xfrm>
          <a:solidFill>
            <a:srgbClr val="FF0000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F8E6CC-C9B1-4F45-A122-D857B88EC3BA}"/>
                </a:ext>
              </a:extLst>
            </p:cNvPr>
            <p:cNvSpPr/>
            <p:nvPr/>
          </p:nvSpPr>
          <p:spPr>
            <a:xfrm flipH="1">
              <a:off x="7691780" y="1357426"/>
              <a:ext cx="255330" cy="25051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29499AB-6E20-4BC7-A489-404A0EE2C799}"/>
                </a:ext>
              </a:extLst>
            </p:cNvPr>
            <p:cNvSpPr/>
            <p:nvPr/>
          </p:nvSpPr>
          <p:spPr>
            <a:xfrm flipH="1">
              <a:off x="7795538" y="1349853"/>
              <a:ext cx="255330" cy="25051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6A78A32-B735-4022-9002-D8B29FE761B8}"/>
              </a:ext>
            </a:extLst>
          </p:cNvPr>
          <p:cNvSpPr/>
          <p:nvPr/>
        </p:nvSpPr>
        <p:spPr>
          <a:xfrm flipH="1">
            <a:off x="6165719" y="3766427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E7DA43-FFF8-4878-B7E8-D4F42A4E4046}"/>
              </a:ext>
            </a:extLst>
          </p:cNvPr>
          <p:cNvSpPr/>
          <p:nvPr/>
        </p:nvSpPr>
        <p:spPr>
          <a:xfrm flipH="1">
            <a:off x="5848778" y="4157921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A7E4E7-2CFB-4369-BE6A-AE562619BFD6}"/>
              </a:ext>
            </a:extLst>
          </p:cNvPr>
          <p:cNvSpPr/>
          <p:nvPr/>
        </p:nvSpPr>
        <p:spPr>
          <a:xfrm flipH="1">
            <a:off x="6527083" y="3786657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0D5585-46C0-4B4C-8C72-7536D59F7C81}"/>
              </a:ext>
            </a:extLst>
          </p:cNvPr>
          <p:cNvSpPr/>
          <p:nvPr/>
        </p:nvSpPr>
        <p:spPr>
          <a:xfrm flipH="1">
            <a:off x="7609616" y="4175974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AB217F-B6AF-45A0-A428-E3F93166C829}"/>
              </a:ext>
            </a:extLst>
          </p:cNvPr>
          <p:cNvSpPr/>
          <p:nvPr/>
        </p:nvSpPr>
        <p:spPr>
          <a:xfrm flipH="1">
            <a:off x="7260949" y="4566276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08841B-FE7C-4365-95FE-77F90D6AB5B2}"/>
              </a:ext>
            </a:extLst>
          </p:cNvPr>
          <p:cNvSpPr/>
          <p:nvPr/>
        </p:nvSpPr>
        <p:spPr>
          <a:xfrm flipH="1">
            <a:off x="7930547" y="3357575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D7586B-94F1-482E-8E73-D8358820C12D}"/>
              </a:ext>
            </a:extLst>
          </p:cNvPr>
          <p:cNvCxnSpPr>
            <a:cxnSpLocks/>
          </p:cNvCxnSpPr>
          <p:nvPr/>
        </p:nvCxnSpPr>
        <p:spPr>
          <a:xfrm flipH="1">
            <a:off x="6005931" y="3008974"/>
            <a:ext cx="647492" cy="259861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FE979EB-82B6-4F27-B863-B1BEBD92404F}"/>
              </a:ext>
            </a:extLst>
          </p:cNvPr>
          <p:cNvCxnSpPr>
            <a:cxnSpLocks/>
          </p:cNvCxnSpPr>
          <p:nvPr/>
        </p:nvCxnSpPr>
        <p:spPr>
          <a:xfrm flipH="1">
            <a:off x="5486047" y="3469414"/>
            <a:ext cx="225418" cy="25744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61BA4F-BBD5-48C9-B1AC-F808086166A1}"/>
              </a:ext>
            </a:extLst>
          </p:cNvPr>
          <p:cNvCxnSpPr>
            <a:cxnSpLocks/>
          </p:cNvCxnSpPr>
          <p:nvPr/>
        </p:nvCxnSpPr>
        <p:spPr>
          <a:xfrm>
            <a:off x="5984185" y="3445932"/>
            <a:ext cx="260289" cy="250989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F8A9F5-58B9-4C8F-A69E-2B0814CF6BEC}"/>
              </a:ext>
            </a:extLst>
          </p:cNvPr>
          <p:cNvCxnSpPr>
            <a:cxnSpLocks/>
          </p:cNvCxnSpPr>
          <p:nvPr/>
        </p:nvCxnSpPr>
        <p:spPr>
          <a:xfrm flipH="1">
            <a:off x="5181930" y="3853308"/>
            <a:ext cx="217847" cy="22539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5E35CD3-4E59-48A5-8B71-7E33FAFBC46F}"/>
              </a:ext>
            </a:extLst>
          </p:cNvPr>
          <p:cNvCxnSpPr>
            <a:cxnSpLocks/>
          </p:cNvCxnSpPr>
          <p:nvPr/>
        </p:nvCxnSpPr>
        <p:spPr>
          <a:xfrm>
            <a:off x="5676798" y="3869206"/>
            <a:ext cx="257072" cy="22538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24EAC94-DEAE-45EA-A9B8-C844D52A0A56}"/>
              </a:ext>
            </a:extLst>
          </p:cNvPr>
          <p:cNvCxnSpPr>
            <a:cxnSpLocks/>
          </p:cNvCxnSpPr>
          <p:nvPr/>
        </p:nvCxnSpPr>
        <p:spPr>
          <a:xfrm>
            <a:off x="7125496" y="2996557"/>
            <a:ext cx="766663" cy="257157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E55778-CD75-471B-A033-6F2A6FBFA963}"/>
              </a:ext>
            </a:extLst>
          </p:cNvPr>
          <p:cNvSpPr txBox="1"/>
          <p:nvPr/>
        </p:nvSpPr>
        <p:spPr>
          <a:xfrm>
            <a:off x="8000521" y="3667041"/>
            <a:ext cx="888062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6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accept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9956C-C3E8-485E-A69B-47BD25F09661}"/>
              </a:ext>
            </a:extLst>
          </p:cNvPr>
          <p:cNvSpPr txBox="1"/>
          <p:nvPr/>
        </p:nvSpPr>
        <p:spPr>
          <a:xfrm>
            <a:off x="5106679" y="2792745"/>
            <a:ext cx="938832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6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中宋" panose="02010600040101010101" pitchFamily="2" charset="-122"/>
                <a:cs typeface="Times New Roman" panose="02020603050405020304" pitchFamily="18" charset="0"/>
              </a:rPr>
              <a:t>reject</a:t>
            </a:r>
            <a:endParaRPr kumimoji="0" lang="en-US" sz="1969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B568A8-E4CF-40E7-AE9F-B9243733C9C4}"/>
              </a:ext>
            </a:extLst>
          </p:cNvPr>
          <p:cNvCxnSpPr>
            <a:cxnSpLocks/>
          </p:cNvCxnSpPr>
          <p:nvPr/>
        </p:nvCxnSpPr>
        <p:spPr>
          <a:xfrm flipH="1">
            <a:off x="6560056" y="3470722"/>
            <a:ext cx="187209" cy="22720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CA54F1D-7164-4459-B8B2-13F7C10066B3}"/>
              </a:ext>
            </a:extLst>
          </p:cNvPr>
          <p:cNvCxnSpPr>
            <a:cxnSpLocks/>
          </p:cNvCxnSpPr>
          <p:nvPr/>
        </p:nvCxnSpPr>
        <p:spPr>
          <a:xfrm>
            <a:off x="7063731" y="3468852"/>
            <a:ext cx="247352" cy="251781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E53BD30-AFD9-4E99-A2B2-69A51077788D}"/>
              </a:ext>
            </a:extLst>
          </p:cNvPr>
          <p:cNvCxnSpPr>
            <a:cxnSpLocks/>
          </p:cNvCxnSpPr>
          <p:nvPr/>
        </p:nvCxnSpPr>
        <p:spPr>
          <a:xfrm flipH="1">
            <a:off x="6912275" y="3895422"/>
            <a:ext cx="201974" cy="224454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49FC1C1-D1A9-4F9E-915C-B94C96AD2C22}"/>
              </a:ext>
            </a:extLst>
          </p:cNvPr>
          <p:cNvCxnSpPr>
            <a:cxnSpLocks/>
          </p:cNvCxnSpPr>
          <p:nvPr/>
        </p:nvCxnSpPr>
        <p:spPr>
          <a:xfrm>
            <a:off x="7451805" y="3886776"/>
            <a:ext cx="235650" cy="232896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E556810-B400-4425-A366-CC8494679B6A}"/>
              </a:ext>
            </a:extLst>
          </p:cNvPr>
          <p:cNvCxnSpPr>
            <a:cxnSpLocks/>
          </p:cNvCxnSpPr>
          <p:nvPr/>
        </p:nvCxnSpPr>
        <p:spPr>
          <a:xfrm flipH="1">
            <a:off x="6602353" y="4279449"/>
            <a:ext cx="189377" cy="213038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46F800-3FD4-467F-8A81-32E7A3A3EF80}"/>
              </a:ext>
            </a:extLst>
          </p:cNvPr>
          <p:cNvCxnSpPr>
            <a:cxnSpLocks/>
          </p:cNvCxnSpPr>
          <p:nvPr/>
        </p:nvCxnSpPr>
        <p:spPr>
          <a:xfrm>
            <a:off x="7118830" y="4261988"/>
            <a:ext cx="216582" cy="22053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500C04D-D7A6-4F3B-9805-CF53D780A510}"/>
              </a:ext>
            </a:extLst>
          </p:cNvPr>
          <p:cNvSpPr/>
          <p:nvPr/>
        </p:nvSpPr>
        <p:spPr>
          <a:xfrm flipH="1">
            <a:off x="5379404" y="4557136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621CFA6-9F44-46A3-87FC-92F8B5129EF5}"/>
              </a:ext>
            </a:extLst>
          </p:cNvPr>
          <p:cNvSpPr/>
          <p:nvPr/>
        </p:nvSpPr>
        <p:spPr>
          <a:xfrm flipH="1">
            <a:off x="4845962" y="4565329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B38B1BF-DBB5-463E-BEB4-E8A1E6DE6CE9}"/>
              </a:ext>
            </a:extLst>
          </p:cNvPr>
          <p:cNvCxnSpPr>
            <a:cxnSpLocks/>
          </p:cNvCxnSpPr>
          <p:nvPr/>
        </p:nvCxnSpPr>
        <p:spPr>
          <a:xfrm flipH="1">
            <a:off x="4848472" y="4256062"/>
            <a:ext cx="186199" cy="243587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123B6B-072A-48EC-B04D-0B7288281EE4}"/>
              </a:ext>
            </a:extLst>
          </p:cNvPr>
          <p:cNvCxnSpPr>
            <a:cxnSpLocks/>
          </p:cNvCxnSpPr>
          <p:nvPr/>
        </p:nvCxnSpPr>
        <p:spPr>
          <a:xfrm>
            <a:off x="5340392" y="4252385"/>
            <a:ext cx="150621" cy="240102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83B383F-F3E1-4A00-A1BD-8DFD0D7D3339}"/>
              </a:ext>
            </a:extLst>
          </p:cNvPr>
          <p:cNvCxnSpPr>
            <a:cxnSpLocks/>
          </p:cNvCxnSpPr>
          <p:nvPr/>
        </p:nvCxnSpPr>
        <p:spPr>
          <a:xfrm>
            <a:off x="6840669" y="3077834"/>
            <a:ext cx="6821" cy="257058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8982505-18BC-4F43-B035-DBF45A0A168C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5576095" y="3188110"/>
            <a:ext cx="227446" cy="188916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F6944B9-0160-46C0-BD95-73385C927291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8091696" y="3468391"/>
            <a:ext cx="352856" cy="19865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3299DE23-BE11-4F50-8B12-AB73CEE85CB6}"/>
              </a:ext>
            </a:extLst>
          </p:cNvPr>
          <p:cNvSpPr/>
          <p:nvPr/>
        </p:nvSpPr>
        <p:spPr>
          <a:xfrm flipH="1">
            <a:off x="7255764" y="4179444"/>
            <a:ext cx="116701" cy="9558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2CC8DA7-B7C7-43CF-B8B2-F4B5B422DAF9}"/>
              </a:ext>
            </a:extLst>
          </p:cNvPr>
          <p:cNvCxnSpPr>
            <a:cxnSpLocks/>
          </p:cNvCxnSpPr>
          <p:nvPr/>
        </p:nvCxnSpPr>
        <p:spPr>
          <a:xfrm>
            <a:off x="7344416" y="3915402"/>
            <a:ext cx="12578" cy="235667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7681F46-B533-4A19-A740-E3E1883C5465}"/>
              </a:ext>
            </a:extLst>
          </p:cNvPr>
          <p:cNvSpPr/>
          <p:nvPr/>
        </p:nvSpPr>
        <p:spPr>
          <a:xfrm flipH="1">
            <a:off x="6875657" y="3789507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98935D-2C33-4AD0-8B4B-52F1C5F69291}"/>
              </a:ext>
            </a:extLst>
          </p:cNvPr>
          <p:cNvCxnSpPr>
            <a:cxnSpLocks/>
          </p:cNvCxnSpPr>
          <p:nvPr/>
        </p:nvCxnSpPr>
        <p:spPr>
          <a:xfrm>
            <a:off x="6968837" y="3490969"/>
            <a:ext cx="14339" cy="276851"/>
          </a:xfrm>
          <a:prstGeom prst="straightConnector1">
            <a:avLst/>
          </a:prstGeom>
          <a:ln w="19050">
            <a:solidFill>
              <a:srgbClr val="00206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AE5F85-6FBD-40D6-B6F2-A1220656EA28}"/>
              </a:ext>
            </a:extLst>
          </p:cNvPr>
          <p:cNvGrpSpPr/>
          <p:nvPr/>
        </p:nvGrpSpPr>
        <p:grpSpPr>
          <a:xfrm>
            <a:off x="4860032" y="2926872"/>
            <a:ext cx="3183083" cy="2158312"/>
            <a:chOff x="6858098" y="2562762"/>
            <a:chExt cx="4527051" cy="306959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CE9B4B1-3A23-4FFE-9153-E3A5E858C30F}"/>
                </a:ext>
              </a:extLst>
            </p:cNvPr>
            <p:cNvSpPr/>
            <p:nvPr/>
          </p:nvSpPr>
          <p:spPr>
            <a:xfrm flipH="1">
              <a:off x="7263337" y="431759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6A863B7-C1C8-47B1-9804-B4CC6E757A2A}"/>
                </a:ext>
              </a:extLst>
            </p:cNvPr>
            <p:cNvSpPr/>
            <p:nvPr/>
          </p:nvSpPr>
          <p:spPr>
            <a:xfrm flipH="1">
              <a:off x="11219175" y="3175318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5557672-4667-4C39-8395-A3805198AABA}"/>
                </a:ext>
              </a:extLst>
            </p:cNvPr>
            <p:cNvSpPr/>
            <p:nvPr/>
          </p:nvSpPr>
          <p:spPr>
            <a:xfrm flipH="1">
              <a:off x="8263565" y="4318513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A3F2FEE-30A7-47A2-853E-5C00B7E87496}"/>
                </a:ext>
              </a:extLst>
            </p:cNvPr>
            <p:cNvCxnSpPr>
              <a:cxnSpLocks/>
              <a:stCxn id="42" idx="0"/>
              <a:endCxn id="98" idx="3"/>
            </p:cNvCxnSpPr>
            <p:nvPr/>
          </p:nvCxnSpPr>
          <p:spPr>
            <a:xfrm flipH="1" flipV="1">
              <a:off x="9828693" y="2682089"/>
              <a:ext cx="1473469" cy="49322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4F381F8-D98B-4788-B565-FD4372DA1AB8}"/>
                </a:ext>
              </a:extLst>
            </p:cNvPr>
            <p:cNvCxnSpPr>
              <a:cxnSpLocks/>
              <a:stCxn id="97" idx="5"/>
              <a:endCxn id="50" idx="1"/>
            </p:cNvCxnSpPr>
            <p:nvPr/>
          </p:nvCxnSpPr>
          <p:spPr>
            <a:xfrm flipH="1">
              <a:off x="8341645" y="2685063"/>
              <a:ext cx="1304984" cy="52458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5A7AFF5-1BF0-4714-8124-7D5269A0B4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43204" y="2707945"/>
              <a:ext cx="19038" cy="48362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BAD89C0-43DC-4C7D-AD6B-7B262CE0B2FD}"/>
                </a:ext>
              </a:extLst>
            </p:cNvPr>
            <p:cNvGrpSpPr/>
            <p:nvPr/>
          </p:nvGrpSpPr>
          <p:grpSpPr>
            <a:xfrm>
              <a:off x="9622323" y="2562762"/>
              <a:ext cx="230676" cy="142774"/>
              <a:chOff x="9622323" y="2562762"/>
              <a:chExt cx="230676" cy="142774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60D20790-D803-4F1E-B21D-C8B50BCBF36A}"/>
                  </a:ext>
                </a:extLst>
              </p:cNvPr>
              <p:cNvSpPr/>
              <p:nvPr/>
            </p:nvSpPr>
            <p:spPr>
              <a:xfrm flipH="1">
                <a:off x="9622323" y="2565736"/>
                <a:ext cx="165974" cy="139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FF0EE28-2F9E-4512-BAD1-6A380F364005}"/>
                  </a:ext>
                </a:extLst>
              </p:cNvPr>
              <p:cNvSpPr/>
              <p:nvPr/>
            </p:nvSpPr>
            <p:spPr>
              <a:xfrm flipH="1">
                <a:off x="9687025" y="2562762"/>
                <a:ext cx="165974" cy="139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5727CE0-3217-4639-A1BC-C133E18096CA}"/>
                </a:ext>
              </a:extLst>
            </p:cNvPr>
            <p:cNvCxnSpPr>
              <a:cxnSpLocks/>
              <a:stCxn id="51" idx="0"/>
              <a:endCxn id="50" idx="5"/>
            </p:cNvCxnSpPr>
            <p:nvPr/>
          </p:nvCxnSpPr>
          <p:spPr>
            <a:xfrm flipV="1">
              <a:off x="7820464" y="3308506"/>
              <a:ext cx="403820" cy="4728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095AF93-A5B0-4BB7-81F5-F7050F2400D6}"/>
                </a:ext>
              </a:extLst>
            </p:cNvPr>
            <p:cNvCxnSpPr>
              <a:cxnSpLocks/>
              <a:stCxn id="80" idx="0"/>
              <a:endCxn id="50" idx="3"/>
            </p:cNvCxnSpPr>
            <p:nvPr/>
          </p:nvCxnSpPr>
          <p:spPr>
            <a:xfrm flipH="1" flipV="1">
              <a:off x="8341646" y="3308506"/>
              <a:ext cx="462158" cy="458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BC40352-6A11-4042-A691-771F3C02C307}"/>
                </a:ext>
              </a:extLst>
            </p:cNvPr>
            <p:cNvSpPr/>
            <p:nvPr/>
          </p:nvSpPr>
          <p:spPr>
            <a:xfrm flipH="1">
              <a:off x="8199978" y="3189179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5497AAF-BB82-49D3-8A61-3CFE242A1F1B}"/>
                </a:ext>
              </a:extLst>
            </p:cNvPr>
            <p:cNvSpPr/>
            <p:nvPr/>
          </p:nvSpPr>
          <p:spPr>
            <a:xfrm flipH="1">
              <a:off x="7737477" y="378137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36BFAA8-E4D3-4E04-9ABF-79A8E5766921}"/>
                </a:ext>
              </a:extLst>
            </p:cNvPr>
            <p:cNvCxnSpPr>
              <a:cxnSpLocks/>
              <a:stCxn id="41" idx="0"/>
              <a:endCxn id="51" idx="5"/>
            </p:cNvCxnSpPr>
            <p:nvPr/>
          </p:nvCxnSpPr>
          <p:spPr>
            <a:xfrm flipV="1">
              <a:off x="7346324" y="3900701"/>
              <a:ext cx="415460" cy="416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7435AA1-5F72-4F41-8AAA-15F0C76242F1}"/>
                </a:ext>
              </a:extLst>
            </p:cNvPr>
            <p:cNvCxnSpPr>
              <a:cxnSpLocks/>
              <a:stCxn id="43" idx="0"/>
              <a:endCxn id="51" idx="3"/>
            </p:cNvCxnSpPr>
            <p:nvPr/>
          </p:nvCxnSpPr>
          <p:spPr>
            <a:xfrm flipH="1" flipV="1">
              <a:off x="7879145" y="3900701"/>
              <a:ext cx="467407" cy="4178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C055B56-176D-408A-8153-6240BDFE76B8}"/>
                </a:ext>
              </a:extLst>
            </p:cNvPr>
            <p:cNvCxnSpPr>
              <a:cxnSpLocks/>
              <a:stCxn id="81" idx="0"/>
              <a:endCxn id="95" idx="5"/>
            </p:cNvCxnSpPr>
            <p:nvPr/>
          </p:nvCxnSpPr>
          <p:spPr>
            <a:xfrm flipV="1">
              <a:off x="9321805" y="3315118"/>
              <a:ext cx="355520" cy="4693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2D92FE5-911D-46A4-9128-B86B9352BD17}"/>
                </a:ext>
              </a:extLst>
            </p:cNvPr>
            <p:cNvCxnSpPr>
              <a:cxnSpLocks/>
              <a:stCxn id="66" idx="1"/>
              <a:endCxn id="96" idx="3"/>
            </p:cNvCxnSpPr>
            <p:nvPr/>
          </p:nvCxnSpPr>
          <p:spPr>
            <a:xfrm flipH="1" flipV="1">
              <a:off x="9862132" y="3310892"/>
              <a:ext cx="469283" cy="4996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55CD173-4D2A-43BC-91C9-422CEB2793BF}"/>
                </a:ext>
              </a:extLst>
            </p:cNvPr>
            <p:cNvCxnSpPr>
              <a:cxnSpLocks/>
              <a:stCxn id="94" idx="7"/>
              <a:endCxn id="66" idx="5"/>
            </p:cNvCxnSpPr>
            <p:nvPr/>
          </p:nvCxnSpPr>
          <p:spPr>
            <a:xfrm flipV="1">
              <a:off x="9819000" y="3909412"/>
              <a:ext cx="395054" cy="4536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DA75C7E-BB40-49C9-B134-5CC83FFAC709}"/>
                </a:ext>
              </a:extLst>
            </p:cNvPr>
            <p:cNvCxnSpPr>
              <a:cxnSpLocks/>
              <a:stCxn id="84" idx="0"/>
              <a:endCxn id="67" idx="3"/>
            </p:cNvCxnSpPr>
            <p:nvPr/>
          </p:nvCxnSpPr>
          <p:spPr>
            <a:xfrm flipH="1" flipV="1">
              <a:off x="10398863" y="3905186"/>
              <a:ext cx="445323" cy="4340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CD6D5B4-D356-4557-9135-825E75720C5C}"/>
                </a:ext>
              </a:extLst>
            </p:cNvPr>
            <p:cNvCxnSpPr>
              <a:cxnSpLocks/>
              <a:stCxn id="90" idx="7"/>
              <a:endCxn id="93" idx="5"/>
            </p:cNvCxnSpPr>
            <p:nvPr/>
          </p:nvCxnSpPr>
          <p:spPr>
            <a:xfrm flipV="1">
              <a:off x="9379834" y="4466185"/>
              <a:ext cx="371719" cy="4367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B9E0860-B0B7-4038-83BB-3D6B4A4E4D8E}"/>
                </a:ext>
              </a:extLst>
            </p:cNvPr>
            <p:cNvCxnSpPr>
              <a:cxnSpLocks/>
              <a:stCxn id="85" idx="0"/>
              <a:endCxn id="94" idx="3"/>
            </p:cNvCxnSpPr>
            <p:nvPr/>
          </p:nvCxnSpPr>
          <p:spPr>
            <a:xfrm flipH="1" flipV="1">
              <a:off x="9936361" y="4461959"/>
              <a:ext cx="428778" cy="4252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67A54CA-7DF9-42B3-905B-9AD779A22811}"/>
                </a:ext>
              </a:extLst>
            </p:cNvPr>
            <p:cNvCxnSpPr>
              <a:cxnSpLocks/>
              <a:stCxn id="63" idx="0"/>
              <a:endCxn id="89" idx="5"/>
            </p:cNvCxnSpPr>
            <p:nvPr/>
          </p:nvCxnSpPr>
          <p:spPr>
            <a:xfrm flipV="1">
              <a:off x="8918267" y="5006000"/>
              <a:ext cx="394121" cy="4506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17649D-7488-4A1B-86A3-D7B4C9045E99}"/>
                </a:ext>
              </a:extLst>
            </p:cNvPr>
            <p:cNvCxnSpPr>
              <a:cxnSpLocks/>
              <a:stCxn id="62" idx="0"/>
              <a:endCxn id="90" idx="3"/>
            </p:cNvCxnSpPr>
            <p:nvPr/>
          </p:nvCxnSpPr>
          <p:spPr>
            <a:xfrm flipH="1" flipV="1">
              <a:off x="9497196" y="5001774"/>
              <a:ext cx="421300" cy="4549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AF11FF-3A7F-4E19-B292-1D4101D20DD5}"/>
                </a:ext>
              </a:extLst>
            </p:cNvPr>
            <p:cNvSpPr/>
            <p:nvPr/>
          </p:nvSpPr>
          <p:spPr>
            <a:xfrm flipH="1">
              <a:off x="9835509" y="54566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C87669E-FE5A-4BD9-B1B4-CA730A50CC7F}"/>
                </a:ext>
              </a:extLst>
            </p:cNvPr>
            <p:cNvSpPr/>
            <p:nvPr/>
          </p:nvSpPr>
          <p:spPr>
            <a:xfrm flipH="1">
              <a:off x="8835280" y="54566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B6A98B-43A7-467A-AADF-5A5752D0E2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241" y="5021160"/>
              <a:ext cx="1993" cy="47952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3A070389-924F-4154-BD04-A4E62AEEA688}"/>
                </a:ext>
              </a:extLst>
            </p:cNvPr>
            <p:cNvGrpSpPr/>
            <p:nvPr/>
          </p:nvGrpSpPr>
          <p:grpSpPr>
            <a:xfrm>
              <a:off x="9653019" y="3191565"/>
              <a:ext cx="233420" cy="144026"/>
              <a:chOff x="7691780" y="1349853"/>
              <a:chExt cx="359088" cy="25808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AC7B58-3B27-4144-8F3F-5BBED1A37474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D5B47C0-3C82-48EB-8FF2-3F30B998A3F5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0E06A8-F5C4-48CF-BA5E-EE3D5C238F83}"/>
                </a:ext>
              </a:extLst>
            </p:cNvPr>
            <p:cNvSpPr/>
            <p:nvPr/>
          </p:nvSpPr>
          <p:spPr>
            <a:xfrm flipH="1">
              <a:off x="10189748" y="3790085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6C70E1D-AA28-420A-AE21-4EFF94E47CC3}"/>
                </a:ext>
              </a:extLst>
            </p:cNvPr>
            <p:cNvSpPr/>
            <p:nvPr/>
          </p:nvSpPr>
          <p:spPr>
            <a:xfrm flipH="1">
              <a:off x="10257195" y="3785859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164DB155-DBFC-42D6-BD78-B6392697363B}"/>
                </a:ext>
              </a:extLst>
            </p:cNvPr>
            <p:cNvGrpSpPr/>
            <p:nvPr/>
          </p:nvGrpSpPr>
          <p:grpSpPr>
            <a:xfrm>
              <a:off x="9727247" y="4342632"/>
              <a:ext cx="233420" cy="144026"/>
              <a:chOff x="7691780" y="1349853"/>
              <a:chExt cx="359088" cy="25808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E4C8CB12-E086-4DE4-903C-2389F524E25C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C054A447-259E-4A49-979F-8F405A23F0FF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FFC670E-1A63-435A-92B6-03D24F56365A}"/>
                </a:ext>
              </a:extLst>
            </p:cNvPr>
            <p:cNvGrpSpPr/>
            <p:nvPr/>
          </p:nvGrpSpPr>
          <p:grpSpPr>
            <a:xfrm>
              <a:off x="9287675" y="5488335"/>
              <a:ext cx="233420" cy="144026"/>
              <a:chOff x="7691780" y="1349853"/>
              <a:chExt cx="359088" cy="258083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2AF5F38-882A-4ED2-B2A6-981FC75F4598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832AD7F8-7CBE-4B52-8E04-B46E6F57F47C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D260FB7-2837-4706-BF83-2DE3469F43CC}"/>
                </a:ext>
              </a:extLst>
            </p:cNvPr>
            <p:cNvCxnSpPr>
              <a:cxnSpLocks/>
              <a:stCxn id="73" idx="0"/>
              <a:endCxn id="43" idx="5"/>
            </p:cNvCxnSpPr>
            <p:nvPr/>
          </p:nvCxnSpPr>
          <p:spPr>
            <a:xfrm flipV="1">
              <a:off x="8008742" y="4437840"/>
              <a:ext cx="279129" cy="446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8B517AC-7D1E-485C-B2FA-BFAAC347D650}"/>
                </a:ext>
              </a:extLst>
            </p:cNvPr>
            <p:cNvCxnSpPr>
              <a:cxnSpLocks/>
              <a:stCxn id="72" idx="0"/>
              <a:endCxn id="43" idx="3"/>
            </p:cNvCxnSpPr>
            <p:nvPr/>
          </p:nvCxnSpPr>
          <p:spPr>
            <a:xfrm flipH="1" flipV="1">
              <a:off x="8405233" y="4437840"/>
              <a:ext cx="313337" cy="45164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3D3C865-772B-4DB8-BFC2-87E195BDC4E6}"/>
                </a:ext>
              </a:extLst>
            </p:cNvPr>
            <p:cNvSpPr/>
            <p:nvPr/>
          </p:nvSpPr>
          <p:spPr>
            <a:xfrm flipH="1">
              <a:off x="8635583" y="488948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9960B39-6321-4F2E-8CC9-C22724D992EC}"/>
                </a:ext>
              </a:extLst>
            </p:cNvPr>
            <p:cNvSpPr/>
            <p:nvPr/>
          </p:nvSpPr>
          <p:spPr>
            <a:xfrm flipH="1">
              <a:off x="7925755" y="4884560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922D435-7203-462B-95EC-EE1E5E125955}"/>
                </a:ext>
              </a:extLst>
            </p:cNvPr>
            <p:cNvCxnSpPr>
              <a:cxnSpLocks/>
              <a:stCxn id="87" idx="0"/>
              <a:endCxn id="41" idx="5"/>
            </p:cNvCxnSpPr>
            <p:nvPr/>
          </p:nvCxnSpPr>
          <p:spPr>
            <a:xfrm flipV="1">
              <a:off x="6941085" y="4436921"/>
              <a:ext cx="346558" cy="45552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30CEE48-A225-4A32-AD2E-ACD82D76A4C7}"/>
                </a:ext>
              </a:extLst>
            </p:cNvPr>
            <p:cNvCxnSpPr>
              <a:cxnSpLocks/>
              <a:stCxn id="86" idx="0"/>
              <a:endCxn id="41" idx="3"/>
            </p:cNvCxnSpPr>
            <p:nvPr/>
          </p:nvCxnSpPr>
          <p:spPr>
            <a:xfrm flipH="1" flipV="1">
              <a:off x="7405005" y="4436921"/>
              <a:ext cx="272830" cy="4402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5D6D616-A68D-4E6E-AF56-F93F46585A79}"/>
                </a:ext>
              </a:extLst>
            </p:cNvPr>
            <p:cNvCxnSpPr>
              <a:cxnSpLocks/>
              <a:stCxn id="83" idx="0"/>
              <a:endCxn id="66" idx="3"/>
            </p:cNvCxnSpPr>
            <p:nvPr/>
          </p:nvCxnSpPr>
          <p:spPr>
            <a:xfrm flipH="1" flipV="1">
              <a:off x="10331416" y="3909412"/>
              <a:ext cx="16183" cy="4330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D9D32D4-D61B-4CE7-AEBA-1F0E80168D03}"/>
                </a:ext>
              </a:extLst>
            </p:cNvPr>
            <p:cNvSpPr/>
            <p:nvPr/>
          </p:nvSpPr>
          <p:spPr>
            <a:xfrm flipH="1">
              <a:off x="8273092" y="488948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2055946-E09B-4254-9BB5-25EE6F7B2A6E}"/>
                </a:ext>
              </a:extLst>
            </p:cNvPr>
            <p:cNvCxnSpPr>
              <a:cxnSpLocks/>
              <a:stCxn id="77" idx="0"/>
              <a:endCxn id="43" idx="4"/>
            </p:cNvCxnSpPr>
            <p:nvPr/>
          </p:nvCxnSpPr>
          <p:spPr>
            <a:xfrm flipH="1" flipV="1">
              <a:off x="8346552" y="4458313"/>
              <a:ext cx="9527" cy="43117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8CCB303-5F59-4336-8377-1767D70C6861}"/>
                </a:ext>
              </a:extLst>
            </p:cNvPr>
            <p:cNvCxnSpPr>
              <a:cxnSpLocks/>
              <a:stCxn id="82" idx="0"/>
              <a:endCxn id="95" idx="3"/>
            </p:cNvCxnSpPr>
            <p:nvPr/>
          </p:nvCxnSpPr>
          <p:spPr>
            <a:xfrm flipH="1" flipV="1">
              <a:off x="9794687" y="3315118"/>
              <a:ext cx="9002" cy="47327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AB4951B-C6E7-453A-8CD8-11EEC5E349B0}"/>
                </a:ext>
              </a:extLst>
            </p:cNvPr>
            <p:cNvSpPr/>
            <p:nvPr/>
          </p:nvSpPr>
          <p:spPr>
            <a:xfrm flipH="1">
              <a:off x="8720817" y="37672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D73EA50-041A-4A0E-A63B-7F7F48BFB716}"/>
                </a:ext>
              </a:extLst>
            </p:cNvPr>
            <p:cNvSpPr/>
            <p:nvPr/>
          </p:nvSpPr>
          <p:spPr>
            <a:xfrm flipH="1">
              <a:off x="9238818" y="3784481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07C93F7-D802-4EB9-A787-9F2977D09DC1}"/>
                </a:ext>
              </a:extLst>
            </p:cNvPr>
            <p:cNvSpPr/>
            <p:nvPr/>
          </p:nvSpPr>
          <p:spPr>
            <a:xfrm flipH="1">
              <a:off x="9720702" y="37883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1F9E266-AE76-4E6C-99CC-5A4F03D38E54}"/>
                </a:ext>
              </a:extLst>
            </p:cNvPr>
            <p:cNvSpPr/>
            <p:nvPr/>
          </p:nvSpPr>
          <p:spPr>
            <a:xfrm flipH="1">
              <a:off x="10264612" y="4342475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F73D96B-B861-4037-B9C6-53BD73F934FB}"/>
                </a:ext>
              </a:extLst>
            </p:cNvPr>
            <p:cNvSpPr/>
            <p:nvPr/>
          </p:nvSpPr>
          <p:spPr>
            <a:xfrm flipH="1">
              <a:off x="10761199" y="4339263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95667CA-6DFF-4979-A4DC-41FFD5DC4CF4}"/>
                </a:ext>
              </a:extLst>
            </p:cNvPr>
            <p:cNvSpPr/>
            <p:nvPr/>
          </p:nvSpPr>
          <p:spPr>
            <a:xfrm flipH="1">
              <a:off x="10282152" y="488721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0F9D28E-7A5E-40E0-9E66-E0499DCA58E8}"/>
                </a:ext>
              </a:extLst>
            </p:cNvPr>
            <p:cNvSpPr/>
            <p:nvPr/>
          </p:nvSpPr>
          <p:spPr>
            <a:xfrm flipH="1">
              <a:off x="7594848" y="487713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0D6190B-B4D2-48DC-BEB3-72C137068865}"/>
                </a:ext>
              </a:extLst>
            </p:cNvPr>
            <p:cNvSpPr/>
            <p:nvPr/>
          </p:nvSpPr>
          <p:spPr>
            <a:xfrm flipH="1">
              <a:off x="6858098" y="489244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37E2B5E-0BAF-46A5-94E7-A6390B75FB13}"/>
                </a:ext>
              </a:extLst>
            </p:cNvPr>
            <p:cNvGrpSpPr/>
            <p:nvPr/>
          </p:nvGrpSpPr>
          <p:grpSpPr>
            <a:xfrm>
              <a:off x="9288082" y="4882447"/>
              <a:ext cx="233420" cy="144026"/>
              <a:chOff x="7691780" y="1349853"/>
              <a:chExt cx="359088" cy="25808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C0D4A16-65A0-4DE7-9DD1-F13C85E607AE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0E027DF-DCAF-4C0D-9532-232B441747F6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69986EF-C8FC-4885-B7B3-4BF6BDE1B5BE}"/>
              </a:ext>
            </a:extLst>
          </p:cNvPr>
          <p:cNvCxnSpPr>
            <a:cxnSpLocks/>
          </p:cNvCxnSpPr>
          <p:nvPr/>
        </p:nvCxnSpPr>
        <p:spPr>
          <a:xfrm flipH="1">
            <a:off x="6921998" y="2641601"/>
            <a:ext cx="380211" cy="212836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11F98EB-26A9-4D83-A182-B664EADB22E0}"/>
                  </a:ext>
                </a:extLst>
              </p:cNvPr>
              <p:cNvSpPr/>
              <p:nvPr/>
            </p:nvSpPr>
            <p:spPr>
              <a:xfrm>
                <a:off x="1474066" y="5239319"/>
                <a:ext cx="63902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marR="0" lvl="0" indent="-28575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Vocabulary Assignment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s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 Heuristic rule / Pearson’s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LinLibertine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𝜒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285750" marR="0" lvl="0" indent="-28575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Distribution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𝛼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 Gradient descent fitting</a:t>
                </a: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611F98EB-26A9-4D83-A182-B664EADB22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066" y="5239319"/>
                <a:ext cx="6390276" cy="707886"/>
              </a:xfrm>
              <a:prstGeom prst="rect">
                <a:avLst/>
              </a:prstGeom>
              <a:blipFill>
                <a:blip r:embed="rId3"/>
                <a:stretch>
                  <a:fillRect l="-859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4" name="Picture 4" descr="Image result for algorithm">
            <a:extLst>
              <a:ext uri="{FF2B5EF4-FFF2-40B4-BE49-F238E27FC236}">
                <a16:creationId xmlns:a16="http://schemas.microsoft.com/office/drawing/2014/main" id="{1657F0D1-03C9-409A-830E-978A0D918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46" y="1365969"/>
            <a:ext cx="720080" cy="7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031112C3-A4E6-43AC-AC3F-2C5881FFC0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196" t="15901" r="27414" b="15884"/>
          <a:stretch/>
        </p:blipFill>
        <p:spPr>
          <a:xfrm>
            <a:off x="7357742" y="2304466"/>
            <a:ext cx="411746" cy="594219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2467FA22-8CE3-47F6-A58E-5AFD53D06AA1}"/>
              </a:ext>
            </a:extLst>
          </p:cNvPr>
          <p:cNvSpPr txBox="1"/>
          <p:nvPr/>
        </p:nvSpPr>
        <p:spPr>
          <a:xfrm>
            <a:off x="5669078" y="2253982"/>
            <a:ext cx="2116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Mixture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DTM Gaussian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152A867-4BC0-4DDB-8E98-A623695B4B91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18F9EFD-6B01-4C68-9C17-E79EAF5D68FA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B4A1E3C-B69D-4619-850A-6FFE295C263E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1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1" grpId="0"/>
      <p:bldP spid="22" grpId="0"/>
      <p:bldP spid="29" grpId="0" animBg="1"/>
      <p:bldP spid="30" grpId="0" animBg="1"/>
      <p:bldP spid="36" grpId="0" animBg="1"/>
      <p:bldP spid="38" grpId="0" animBg="1"/>
      <p:bldP spid="104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D3EC-6EF5-4BB2-8FB3-0AC0A22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Vision Diagnosis</a:t>
            </a:r>
            <a:endParaRPr lang="en-US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9ECEA3B5-4F8D-488C-A217-5FA1CE0A2C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Vision recognition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pic>
        <p:nvPicPr>
          <p:cNvPr id="11" name="Picture 6" descr="Image result for color blind test">
            <a:extLst>
              <a:ext uri="{FF2B5EF4-FFF2-40B4-BE49-F238E27FC236}">
                <a16:creationId xmlns:a16="http://schemas.microsoft.com/office/drawing/2014/main" id="{36120BDE-163B-4B14-9327-2D5F8B946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0446" r="8886" b="9643"/>
          <a:stretch/>
        </p:blipFill>
        <p:spPr bwMode="auto">
          <a:xfrm>
            <a:off x="3817180" y="1789238"/>
            <a:ext cx="1767469" cy="17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9FA78FD-5DA5-42F1-8E57-B8E440FF9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083" y="1870419"/>
            <a:ext cx="1007342" cy="1503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9AB1A7-2C1B-4055-8A9E-5EA4EBD92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356" y="1869309"/>
            <a:ext cx="1011532" cy="15031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F3B6BC-0862-4F4A-9831-F5821BC2B720}"/>
              </a:ext>
            </a:extLst>
          </p:cNvPr>
          <p:cNvSpPr/>
          <p:nvPr/>
        </p:nvSpPr>
        <p:spPr>
          <a:xfrm>
            <a:off x="5959102" y="3431889"/>
            <a:ext cx="253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Bylinskii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Z. et al, 17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B3B75F-858E-4456-83AD-771E9F7DBFAD}"/>
              </a:ext>
            </a:extLst>
          </p:cNvPr>
          <p:cNvSpPr/>
          <p:nvPr/>
        </p:nvSpPr>
        <p:spPr>
          <a:xfrm>
            <a:off x="3456939" y="3431889"/>
            <a:ext cx="253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blind test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8" descr="Related image">
            <a:extLst>
              <a:ext uri="{FF2B5EF4-FFF2-40B4-BE49-F238E27FC236}">
                <a16:creationId xmlns:a16="http://schemas.microsoft.com/office/drawing/2014/main" id="{1D2DFD03-1E4F-40A9-ACAA-898D0A88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1" y="1895133"/>
            <a:ext cx="2095847" cy="15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B2EBB18-5630-4AA0-A007-2546984D51A5}"/>
              </a:ext>
            </a:extLst>
          </p:cNvPr>
          <p:cNvSpPr/>
          <p:nvPr/>
        </p:nvSpPr>
        <p:spPr>
          <a:xfrm>
            <a:off x="1441349" y="3422424"/>
            <a:ext cx="1767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vmistudio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39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380AC-2292-4711-B110-46F297E3E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Summarization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/>
              <a:t>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4F7E6-734B-493E-906E-FB8AE559F02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Summarize</a:t>
            </a:r>
            <a:r>
              <a:rPr lang="en-US" dirty="0"/>
              <a:t> node groups with a model</a:t>
            </a:r>
          </a:p>
          <a:p>
            <a:pPr lvl="1">
              <a:buClr>
                <a:srgbClr val="1CADE4"/>
              </a:buClr>
            </a:pPr>
            <a:r>
              <a:rPr lang="en-US" dirty="0"/>
              <a:t>II. 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</a:t>
            </a:r>
            <a:r>
              <a:rPr lang="en-US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XPLORE</a:t>
            </a:r>
            <a:r>
              <a:rPr lang="en-US" sz="2000" dirty="0">
                <a:solidFill>
                  <a:prstClr val="black"/>
                </a:solidFill>
              </a:rPr>
              <a:t> Algorithm</a:t>
            </a:r>
            <a:endParaRPr lang="en-US" sz="1600" dirty="0"/>
          </a:p>
          <a:p>
            <a:pPr lvl="2"/>
            <a:r>
              <a:rPr lang="en-US" dirty="0">
                <a:solidFill>
                  <a:prstClr val="black"/>
                </a:solidFill>
              </a:rPr>
              <a:t>BFS search</a:t>
            </a:r>
          </a:p>
          <a:p>
            <a:pPr lvl="3"/>
            <a:endParaRPr lang="en-US" dirty="0">
              <a:solidFill>
                <a:prstClr val="black"/>
              </a:solidFill>
              <a:latin typeface="Gill Sans MT"/>
            </a:endParaRPr>
          </a:p>
          <a:p>
            <a:pPr lvl="2"/>
            <a:r>
              <a:rPr lang="en-US" dirty="0">
                <a:solidFill>
                  <a:prstClr val="black"/>
                </a:solidFill>
              </a:rPr>
              <a:t>Determine the optimal node 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groups with Hypothesis Test</a:t>
            </a:r>
          </a:p>
          <a:p>
            <a:pPr lvl="3"/>
            <a:endParaRPr lang="en-US" dirty="0">
              <a:solidFill>
                <a:prstClr val="black"/>
              </a:solidFill>
              <a:latin typeface="Gill Sans MT"/>
            </a:endParaRPr>
          </a:p>
          <a:p>
            <a:pPr lvl="2"/>
            <a:r>
              <a:rPr lang="en-US" dirty="0">
                <a:solidFill>
                  <a:srgbClr val="C93838"/>
                </a:solidFill>
              </a:rPr>
              <a:t>Stitch for enhancing</a:t>
            </a:r>
          </a:p>
          <a:p>
            <a:pPr lvl="2"/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88928DC-1F29-4C86-B4AE-2E645C04C5B2}"/>
              </a:ext>
            </a:extLst>
          </p:cNvPr>
          <p:cNvGrpSpPr/>
          <p:nvPr/>
        </p:nvGrpSpPr>
        <p:grpSpPr>
          <a:xfrm>
            <a:off x="6562022" y="4552236"/>
            <a:ext cx="164123" cy="101268"/>
            <a:chOff x="7691780" y="1349853"/>
            <a:chExt cx="359088" cy="258083"/>
          </a:xfrm>
          <a:solidFill>
            <a:srgbClr val="FF0000"/>
          </a:solidFill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7D88315-7B79-4483-8E76-E4B648030E1E}"/>
                </a:ext>
              </a:extLst>
            </p:cNvPr>
            <p:cNvSpPr/>
            <p:nvPr/>
          </p:nvSpPr>
          <p:spPr>
            <a:xfrm flipH="1">
              <a:off x="7691780" y="1357426"/>
              <a:ext cx="255330" cy="25051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E26A0A97-39FF-4D08-BC58-6BC9A6D3C7CA}"/>
                </a:ext>
              </a:extLst>
            </p:cNvPr>
            <p:cNvSpPr/>
            <p:nvPr/>
          </p:nvSpPr>
          <p:spPr>
            <a:xfrm flipH="1">
              <a:off x="7795538" y="1349853"/>
              <a:ext cx="255330" cy="250510"/>
            </a:xfrm>
            <a:prstGeom prst="ellips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sp>
        <p:nvSpPr>
          <p:cNvPr id="104" name="Oval 103">
            <a:extLst>
              <a:ext uri="{FF2B5EF4-FFF2-40B4-BE49-F238E27FC236}">
                <a16:creationId xmlns:a16="http://schemas.microsoft.com/office/drawing/2014/main" id="{4E0E717E-FBDE-4ECF-A2D6-8D6B89963F85}"/>
              </a:ext>
            </a:extLst>
          </p:cNvPr>
          <p:cNvSpPr/>
          <p:nvPr/>
        </p:nvSpPr>
        <p:spPr>
          <a:xfrm flipH="1">
            <a:off x="6164275" y="3764499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19E1080-5E6E-4993-A942-385E11862081}"/>
              </a:ext>
            </a:extLst>
          </p:cNvPr>
          <p:cNvSpPr/>
          <p:nvPr/>
        </p:nvSpPr>
        <p:spPr>
          <a:xfrm flipH="1">
            <a:off x="5847334" y="4155993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E7E60D2-D824-423A-BC62-FCF5950E8FEC}"/>
              </a:ext>
            </a:extLst>
          </p:cNvPr>
          <p:cNvSpPr/>
          <p:nvPr/>
        </p:nvSpPr>
        <p:spPr>
          <a:xfrm flipH="1">
            <a:off x="6525640" y="3784729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924624B-BB86-4350-AD38-B3A69ED7F634}"/>
              </a:ext>
            </a:extLst>
          </p:cNvPr>
          <p:cNvSpPr/>
          <p:nvPr/>
        </p:nvSpPr>
        <p:spPr>
          <a:xfrm flipH="1">
            <a:off x="7608173" y="4174046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3F439582-F4B2-4FFF-ABDC-83A4421EBF7C}"/>
              </a:ext>
            </a:extLst>
          </p:cNvPr>
          <p:cNvSpPr/>
          <p:nvPr/>
        </p:nvSpPr>
        <p:spPr>
          <a:xfrm flipH="1">
            <a:off x="7259506" y="4564348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96E58C1-B6CC-41F2-8353-CFF109A1CC69}"/>
              </a:ext>
            </a:extLst>
          </p:cNvPr>
          <p:cNvSpPr/>
          <p:nvPr/>
        </p:nvSpPr>
        <p:spPr>
          <a:xfrm flipH="1">
            <a:off x="7929103" y="3355646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5DD885A-889D-42FD-9E1C-C0A49CD7DB10}"/>
              </a:ext>
            </a:extLst>
          </p:cNvPr>
          <p:cNvSpPr/>
          <p:nvPr/>
        </p:nvSpPr>
        <p:spPr>
          <a:xfrm flipH="1">
            <a:off x="5377961" y="4555208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06A4CEB-CEBC-47E8-B018-660B11C08E28}"/>
              </a:ext>
            </a:extLst>
          </p:cNvPr>
          <p:cNvSpPr/>
          <p:nvPr/>
        </p:nvSpPr>
        <p:spPr>
          <a:xfrm flipH="1">
            <a:off x="4859934" y="4563400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0A43435C-CA92-4B08-A2B9-76D860E8FDB4}"/>
              </a:ext>
            </a:extLst>
          </p:cNvPr>
          <p:cNvSpPr/>
          <p:nvPr/>
        </p:nvSpPr>
        <p:spPr>
          <a:xfrm flipH="1">
            <a:off x="7254321" y="4177516"/>
            <a:ext cx="116701" cy="9558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F452D040-2139-43AB-B90D-76B1C3A0BEB9}"/>
              </a:ext>
            </a:extLst>
          </p:cNvPr>
          <p:cNvSpPr/>
          <p:nvPr/>
        </p:nvSpPr>
        <p:spPr>
          <a:xfrm flipH="1">
            <a:off x="6874213" y="3787579"/>
            <a:ext cx="116701" cy="98297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82988E-D3DA-47BE-8D81-686350DFB365}"/>
              </a:ext>
            </a:extLst>
          </p:cNvPr>
          <p:cNvSpPr txBox="1"/>
          <p:nvPr/>
        </p:nvSpPr>
        <p:spPr>
          <a:xfrm>
            <a:off x="7513736" y="4867200"/>
            <a:ext cx="96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stitch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54FE261D-24EA-4CE0-B521-C9322EDC6953}"/>
              </a:ext>
            </a:extLst>
          </p:cNvPr>
          <p:cNvCxnSpPr>
            <a:cxnSpLocks/>
            <a:endCxn id="107" idx="3"/>
          </p:cNvCxnSpPr>
          <p:nvPr/>
        </p:nvCxnSpPr>
        <p:spPr>
          <a:xfrm flipH="1" flipV="1">
            <a:off x="7707784" y="4257948"/>
            <a:ext cx="144111" cy="635766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24B64CF4-3EF1-4468-A54B-3A5CC625AC41}"/>
              </a:ext>
            </a:extLst>
          </p:cNvPr>
          <p:cNvCxnSpPr>
            <a:cxnSpLocks/>
          </p:cNvCxnSpPr>
          <p:nvPr/>
        </p:nvCxnSpPr>
        <p:spPr>
          <a:xfrm flipH="1" flipV="1">
            <a:off x="7393998" y="4629556"/>
            <a:ext cx="388963" cy="264158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487C866-47FD-4C77-A628-E2704178EB86}"/>
                  </a:ext>
                </a:extLst>
              </p:cNvPr>
              <p:cNvSpPr txBox="1"/>
              <p:nvPr/>
            </p:nvSpPr>
            <p:spPr>
              <a:xfrm>
                <a:off x="7846678" y="4054480"/>
                <a:ext cx="320283" cy="259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487C866-47FD-4C77-A628-E2704178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6678" y="4054480"/>
                <a:ext cx="320283" cy="259751"/>
              </a:xfrm>
              <a:prstGeom prst="rect">
                <a:avLst/>
              </a:prstGeom>
              <a:blipFill>
                <a:blip r:embed="rId7"/>
                <a:stretch>
                  <a:fillRect l="-188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E4D83EA-BB98-4846-B6F2-0DB0AD0A1BBB}"/>
                  </a:ext>
                </a:extLst>
              </p:cNvPr>
              <p:cNvSpPr txBox="1"/>
              <p:nvPr/>
            </p:nvSpPr>
            <p:spPr>
              <a:xfrm>
                <a:off x="7209266" y="4694195"/>
                <a:ext cx="293318" cy="259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2E4D83EA-BB98-4846-B6F2-0DB0AD0A1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266" y="4694195"/>
                <a:ext cx="293318" cy="259751"/>
              </a:xfrm>
              <a:prstGeom prst="rect">
                <a:avLst/>
              </a:prstGeom>
              <a:blipFill>
                <a:blip r:embed="rId11"/>
                <a:stretch>
                  <a:fillRect l="-8333" r="-208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9BADE3B-A32B-42FC-AE23-99E92887A4C7}"/>
              </a:ext>
            </a:extLst>
          </p:cNvPr>
          <p:cNvGrpSpPr/>
          <p:nvPr/>
        </p:nvGrpSpPr>
        <p:grpSpPr>
          <a:xfrm>
            <a:off x="4858589" y="2924944"/>
            <a:ext cx="3183083" cy="2158312"/>
            <a:chOff x="6858098" y="2562762"/>
            <a:chExt cx="4527051" cy="3069599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4AB28390-1387-4EBC-BCE8-E218A23F268F}"/>
                </a:ext>
              </a:extLst>
            </p:cNvPr>
            <p:cNvSpPr/>
            <p:nvPr/>
          </p:nvSpPr>
          <p:spPr>
            <a:xfrm flipH="1">
              <a:off x="7263337" y="431759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DF5E689-117F-4FA7-85C7-9BB194956DA4}"/>
                </a:ext>
              </a:extLst>
            </p:cNvPr>
            <p:cNvSpPr/>
            <p:nvPr/>
          </p:nvSpPr>
          <p:spPr>
            <a:xfrm flipH="1">
              <a:off x="11219175" y="3175318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44CCD03-7AA7-45B5-9B7A-BF6DC88DE6B9}"/>
                </a:ext>
              </a:extLst>
            </p:cNvPr>
            <p:cNvSpPr/>
            <p:nvPr/>
          </p:nvSpPr>
          <p:spPr>
            <a:xfrm flipH="1">
              <a:off x="8263565" y="4318513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EDFCE55D-4586-48E9-8989-FA82BFBEB8B2}"/>
                </a:ext>
              </a:extLst>
            </p:cNvPr>
            <p:cNvCxnSpPr>
              <a:cxnSpLocks/>
              <a:stCxn id="138" idx="0"/>
              <a:endCxn id="194" idx="3"/>
            </p:cNvCxnSpPr>
            <p:nvPr/>
          </p:nvCxnSpPr>
          <p:spPr>
            <a:xfrm flipH="1" flipV="1">
              <a:off x="9828693" y="2682089"/>
              <a:ext cx="1473469" cy="49322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56FB474-4EE6-4200-9510-3A09FEC0DFCF}"/>
                </a:ext>
              </a:extLst>
            </p:cNvPr>
            <p:cNvCxnSpPr>
              <a:cxnSpLocks/>
              <a:stCxn id="193" idx="5"/>
              <a:endCxn id="146" idx="1"/>
            </p:cNvCxnSpPr>
            <p:nvPr/>
          </p:nvCxnSpPr>
          <p:spPr>
            <a:xfrm flipH="1">
              <a:off x="8341645" y="2685063"/>
              <a:ext cx="1304984" cy="524589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400627D-44F6-4553-A339-C82C813044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43204" y="2707945"/>
              <a:ext cx="19038" cy="48362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596C874-D8B8-4C08-818B-A9D4A6ADDA31}"/>
                </a:ext>
              </a:extLst>
            </p:cNvPr>
            <p:cNvGrpSpPr/>
            <p:nvPr/>
          </p:nvGrpSpPr>
          <p:grpSpPr>
            <a:xfrm>
              <a:off x="9622323" y="2562762"/>
              <a:ext cx="230676" cy="142774"/>
              <a:chOff x="9622323" y="2562762"/>
              <a:chExt cx="230676" cy="142774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1D5C99E0-C8E4-45B0-A63A-F28EA2BE3A3C}"/>
                  </a:ext>
                </a:extLst>
              </p:cNvPr>
              <p:cNvSpPr/>
              <p:nvPr/>
            </p:nvSpPr>
            <p:spPr>
              <a:xfrm flipH="1">
                <a:off x="9622323" y="2565736"/>
                <a:ext cx="165974" cy="139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CC8806F8-EDDA-4239-B3FC-2E20283A80EE}"/>
                  </a:ext>
                </a:extLst>
              </p:cNvPr>
              <p:cNvSpPr/>
              <p:nvPr/>
            </p:nvSpPr>
            <p:spPr>
              <a:xfrm flipH="1">
                <a:off x="9687025" y="2562762"/>
                <a:ext cx="165974" cy="1398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5E916C9-4F37-4D2B-B3C0-356897B0676A}"/>
                </a:ext>
              </a:extLst>
            </p:cNvPr>
            <p:cNvCxnSpPr>
              <a:cxnSpLocks/>
              <a:stCxn id="147" idx="0"/>
              <a:endCxn id="146" idx="5"/>
            </p:cNvCxnSpPr>
            <p:nvPr/>
          </p:nvCxnSpPr>
          <p:spPr>
            <a:xfrm flipV="1">
              <a:off x="7820464" y="3308506"/>
              <a:ext cx="403820" cy="47286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A2C6DDF-168C-4DA6-B26D-F999AEE2F626}"/>
                </a:ext>
              </a:extLst>
            </p:cNvPr>
            <p:cNvCxnSpPr>
              <a:cxnSpLocks/>
              <a:stCxn id="176" idx="0"/>
              <a:endCxn id="146" idx="3"/>
            </p:cNvCxnSpPr>
            <p:nvPr/>
          </p:nvCxnSpPr>
          <p:spPr>
            <a:xfrm flipH="1" flipV="1">
              <a:off x="8341646" y="3308506"/>
              <a:ext cx="462158" cy="45879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4B33F39C-26C5-4DB7-A4B0-EB45EB025A5A}"/>
                </a:ext>
              </a:extLst>
            </p:cNvPr>
            <p:cNvSpPr/>
            <p:nvPr/>
          </p:nvSpPr>
          <p:spPr>
            <a:xfrm flipH="1">
              <a:off x="8199978" y="3189179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376BE74-8F9B-4314-95CE-4A9025C40FC6}"/>
                </a:ext>
              </a:extLst>
            </p:cNvPr>
            <p:cNvSpPr/>
            <p:nvPr/>
          </p:nvSpPr>
          <p:spPr>
            <a:xfrm flipH="1">
              <a:off x="7737477" y="378137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F6B287B-FEF7-4803-8475-CF8BCB1B4ED8}"/>
                </a:ext>
              </a:extLst>
            </p:cNvPr>
            <p:cNvCxnSpPr>
              <a:cxnSpLocks/>
              <a:stCxn id="137" idx="0"/>
              <a:endCxn id="147" idx="5"/>
            </p:cNvCxnSpPr>
            <p:nvPr/>
          </p:nvCxnSpPr>
          <p:spPr>
            <a:xfrm flipV="1">
              <a:off x="7346324" y="3900701"/>
              <a:ext cx="415460" cy="41689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F0EE38-E216-4004-A5A0-4B4CC9F4AFC1}"/>
                </a:ext>
              </a:extLst>
            </p:cNvPr>
            <p:cNvCxnSpPr>
              <a:cxnSpLocks/>
              <a:stCxn id="139" idx="0"/>
              <a:endCxn id="147" idx="3"/>
            </p:cNvCxnSpPr>
            <p:nvPr/>
          </p:nvCxnSpPr>
          <p:spPr>
            <a:xfrm flipH="1" flipV="1">
              <a:off x="7879145" y="3900701"/>
              <a:ext cx="467407" cy="41781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7BD97F9-18A3-41CA-B8CE-9E466A19D014}"/>
                </a:ext>
              </a:extLst>
            </p:cNvPr>
            <p:cNvCxnSpPr>
              <a:cxnSpLocks/>
              <a:stCxn id="177" idx="0"/>
              <a:endCxn id="191" idx="5"/>
            </p:cNvCxnSpPr>
            <p:nvPr/>
          </p:nvCxnSpPr>
          <p:spPr>
            <a:xfrm flipV="1">
              <a:off x="9321805" y="3315118"/>
              <a:ext cx="355520" cy="4693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4E0429AD-53AC-4556-8192-06DC4B488644}"/>
                </a:ext>
              </a:extLst>
            </p:cNvPr>
            <p:cNvCxnSpPr>
              <a:cxnSpLocks/>
              <a:stCxn id="162" idx="1"/>
              <a:endCxn id="192" idx="3"/>
            </p:cNvCxnSpPr>
            <p:nvPr/>
          </p:nvCxnSpPr>
          <p:spPr>
            <a:xfrm flipH="1" flipV="1">
              <a:off x="9862132" y="3310892"/>
              <a:ext cx="469283" cy="49966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BE48203-DA9E-4306-B673-001E524EE8AE}"/>
                </a:ext>
              </a:extLst>
            </p:cNvPr>
            <p:cNvCxnSpPr>
              <a:cxnSpLocks/>
              <a:stCxn id="190" idx="7"/>
              <a:endCxn id="162" idx="5"/>
            </p:cNvCxnSpPr>
            <p:nvPr/>
          </p:nvCxnSpPr>
          <p:spPr>
            <a:xfrm flipV="1">
              <a:off x="9819000" y="3909412"/>
              <a:ext cx="395054" cy="45369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F51C8C9-5F9C-4FBF-96C6-9C6F09727057}"/>
                </a:ext>
              </a:extLst>
            </p:cNvPr>
            <p:cNvCxnSpPr>
              <a:cxnSpLocks/>
              <a:stCxn id="180" idx="0"/>
              <a:endCxn id="163" idx="3"/>
            </p:cNvCxnSpPr>
            <p:nvPr/>
          </p:nvCxnSpPr>
          <p:spPr>
            <a:xfrm flipH="1" flipV="1">
              <a:off x="10398863" y="3905186"/>
              <a:ext cx="445323" cy="434077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E287BF6-FE36-4556-821A-93501458EC2F}"/>
                </a:ext>
              </a:extLst>
            </p:cNvPr>
            <p:cNvCxnSpPr>
              <a:cxnSpLocks/>
              <a:stCxn id="186" idx="7"/>
              <a:endCxn id="189" idx="5"/>
            </p:cNvCxnSpPr>
            <p:nvPr/>
          </p:nvCxnSpPr>
          <p:spPr>
            <a:xfrm flipV="1">
              <a:off x="9379834" y="4466185"/>
              <a:ext cx="371719" cy="43673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04A4521-2C93-4639-A557-281606F3C69C}"/>
                </a:ext>
              </a:extLst>
            </p:cNvPr>
            <p:cNvCxnSpPr>
              <a:cxnSpLocks/>
              <a:stCxn id="181" idx="0"/>
              <a:endCxn id="190" idx="3"/>
            </p:cNvCxnSpPr>
            <p:nvPr/>
          </p:nvCxnSpPr>
          <p:spPr>
            <a:xfrm flipH="1" flipV="1">
              <a:off x="9936361" y="4461959"/>
              <a:ext cx="428778" cy="42525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4B7165D-BC12-41A9-904D-39A980AE35E0}"/>
                </a:ext>
              </a:extLst>
            </p:cNvPr>
            <p:cNvCxnSpPr>
              <a:cxnSpLocks/>
              <a:stCxn id="159" idx="0"/>
              <a:endCxn id="185" idx="5"/>
            </p:cNvCxnSpPr>
            <p:nvPr/>
          </p:nvCxnSpPr>
          <p:spPr>
            <a:xfrm flipV="1">
              <a:off x="8918267" y="5006000"/>
              <a:ext cx="394121" cy="45069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5B5EE8EF-70C6-4143-9ED0-D13DF90E3F97}"/>
                </a:ext>
              </a:extLst>
            </p:cNvPr>
            <p:cNvCxnSpPr>
              <a:cxnSpLocks/>
              <a:stCxn id="158" idx="0"/>
              <a:endCxn id="186" idx="3"/>
            </p:cNvCxnSpPr>
            <p:nvPr/>
          </p:nvCxnSpPr>
          <p:spPr>
            <a:xfrm flipH="1" flipV="1">
              <a:off x="9497196" y="5001774"/>
              <a:ext cx="421300" cy="45492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336DB1FF-9A10-4664-9B50-28D5C54749FA}"/>
                </a:ext>
              </a:extLst>
            </p:cNvPr>
            <p:cNvSpPr/>
            <p:nvPr/>
          </p:nvSpPr>
          <p:spPr>
            <a:xfrm flipH="1">
              <a:off x="9835509" y="54566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8708C9C-6904-4D76-AAFC-390DD6B3D26C}"/>
                </a:ext>
              </a:extLst>
            </p:cNvPr>
            <p:cNvSpPr/>
            <p:nvPr/>
          </p:nvSpPr>
          <p:spPr>
            <a:xfrm flipH="1">
              <a:off x="8835280" y="54566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D514F21D-2A12-479D-95DD-D05785DFC1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98241" y="5021160"/>
              <a:ext cx="1993" cy="479525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5B18CAEA-37DE-4C75-B4BB-AD20C1556848}"/>
                </a:ext>
              </a:extLst>
            </p:cNvPr>
            <p:cNvGrpSpPr/>
            <p:nvPr/>
          </p:nvGrpSpPr>
          <p:grpSpPr>
            <a:xfrm>
              <a:off x="9653019" y="3191565"/>
              <a:ext cx="233420" cy="144026"/>
              <a:chOff x="7691780" y="1349853"/>
              <a:chExt cx="359088" cy="258083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0A939A5F-E496-493A-AC95-93628D7EEBED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0676E621-943C-4BD4-9219-E0AB00F62578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807BF7EC-B9E2-47E7-A245-A010742F58AE}"/>
                </a:ext>
              </a:extLst>
            </p:cNvPr>
            <p:cNvSpPr/>
            <p:nvPr/>
          </p:nvSpPr>
          <p:spPr>
            <a:xfrm flipH="1">
              <a:off x="10189748" y="3790085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22086BE9-4895-4B9D-AF3F-5EC29794751B}"/>
                </a:ext>
              </a:extLst>
            </p:cNvPr>
            <p:cNvSpPr/>
            <p:nvPr/>
          </p:nvSpPr>
          <p:spPr>
            <a:xfrm flipH="1">
              <a:off x="10257195" y="3785859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5F39FB2-9157-4F54-AC8F-2E3D0CDFC481}"/>
                </a:ext>
              </a:extLst>
            </p:cNvPr>
            <p:cNvGrpSpPr/>
            <p:nvPr/>
          </p:nvGrpSpPr>
          <p:grpSpPr>
            <a:xfrm>
              <a:off x="9727247" y="4342632"/>
              <a:ext cx="233420" cy="144026"/>
              <a:chOff x="7691780" y="1349853"/>
              <a:chExt cx="359088" cy="258083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2D015ADF-CCF6-465D-9ABC-2F46F7117424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B5DEFE8-CD8C-4214-B91D-11CDA4A212D7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69CB69D0-641F-4459-A090-6CEB74014585}"/>
                </a:ext>
              </a:extLst>
            </p:cNvPr>
            <p:cNvGrpSpPr/>
            <p:nvPr/>
          </p:nvGrpSpPr>
          <p:grpSpPr>
            <a:xfrm>
              <a:off x="9287675" y="5488335"/>
              <a:ext cx="233420" cy="144026"/>
              <a:chOff x="7691780" y="1349853"/>
              <a:chExt cx="359088" cy="258083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4372B589-9478-4319-B3AC-69C22FF33D43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C2618012-511F-4EC9-BE69-C95AEE3912F6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3916F7F-E250-4DCE-9180-4B3DB17DBC55}"/>
                </a:ext>
              </a:extLst>
            </p:cNvPr>
            <p:cNvCxnSpPr>
              <a:cxnSpLocks/>
              <a:stCxn id="169" idx="0"/>
              <a:endCxn id="139" idx="5"/>
            </p:cNvCxnSpPr>
            <p:nvPr/>
          </p:nvCxnSpPr>
          <p:spPr>
            <a:xfrm flipV="1">
              <a:off x="8008742" y="4437840"/>
              <a:ext cx="279129" cy="44672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5EDB6E3-CD60-4FD3-8E2F-6F633245B391}"/>
                </a:ext>
              </a:extLst>
            </p:cNvPr>
            <p:cNvCxnSpPr>
              <a:cxnSpLocks/>
              <a:stCxn id="168" idx="0"/>
              <a:endCxn id="139" idx="3"/>
            </p:cNvCxnSpPr>
            <p:nvPr/>
          </p:nvCxnSpPr>
          <p:spPr>
            <a:xfrm flipH="1" flipV="1">
              <a:off x="8405233" y="4437840"/>
              <a:ext cx="313337" cy="45164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206F9050-9B10-4F90-A92C-12D4D72D21B8}"/>
                </a:ext>
              </a:extLst>
            </p:cNvPr>
            <p:cNvSpPr/>
            <p:nvPr/>
          </p:nvSpPr>
          <p:spPr>
            <a:xfrm flipH="1">
              <a:off x="8635583" y="488948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142C49A1-C20A-417D-9A6A-F8D4AC47EE49}"/>
                </a:ext>
              </a:extLst>
            </p:cNvPr>
            <p:cNvSpPr/>
            <p:nvPr/>
          </p:nvSpPr>
          <p:spPr>
            <a:xfrm flipH="1">
              <a:off x="7925755" y="4884560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E79496D4-CF8F-4439-B689-20C7ADD97056}"/>
                </a:ext>
              </a:extLst>
            </p:cNvPr>
            <p:cNvCxnSpPr>
              <a:cxnSpLocks/>
              <a:stCxn id="183" idx="0"/>
              <a:endCxn id="137" idx="5"/>
            </p:cNvCxnSpPr>
            <p:nvPr/>
          </p:nvCxnSpPr>
          <p:spPr>
            <a:xfrm flipV="1">
              <a:off x="6941085" y="4436921"/>
              <a:ext cx="346558" cy="45552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FD6F6509-7BD6-4558-A9D8-D523DE061B4A}"/>
                </a:ext>
              </a:extLst>
            </p:cNvPr>
            <p:cNvCxnSpPr>
              <a:cxnSpLocks/>
              <a:stCxn id="182" idx="0"/>
              <a:endCxn id="137" idx="3"/>
            </p:cNvCxnSpPr>
            <p:nvPr/>
          </p:nvCxnSpPr>
          <p:spPr>
            <a:xfrm flipH="1" flipV="1">
              <a:off x="7405005" y="4436921"/>
              <a:ext cx="272830" cy="4402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0831462-E472-4461-AE42-F540C759CFB7}"/>
                </a:ext>
              </a:extLst>
            </p:cNvPr>
            <p:cNvCxnSpPr>
              <a:cxnSpLocks/>
              <a:stCxn id="179" idx="0"/>
              <a:endCxn id="162" idx="3"/>
            </p:cNvCxnSpPr>
            <p:nvPr/>
          </p:nvCxnSpPr>
          <p:spPr>
            <a:xfrm flipH="1" flipV="1">
              <a:off x="10331416" y="3909412"/>
              <a:ext cx="16183" cy="4330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D3EA2A1-71F0-4B8F-AB9F-E9AE4F443100}"/>
                </a:ext>
              </a:extLst>
            </p:cNvPr>
            <p:cNvSpPr/>
            <p:nvPr/>
          </p:nvSpPr>
          <p:spPr>
            <a:xfrm flipH="1">
              <a:off x="8273092" y="488948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F3F825FB-460E-4B5C-9CBD-9AA6BF0D7446}"/>
                </a:ext>
              </a:extLst>
            </p:cNvPr>
            <p:cNvCxnSpPr>
              <a:cxnSpLocks/>
              <a:stCxn id="173" idx="0"/>
              <a:endCxn id="139" idx="4"/>
            </p:cNvCxnSpPr>
            <p:nvPr/>
          </p:nvCxnSpPr>
          <p:spPr>
            <a:xfrm flipH="1" flipV="1">
              <a:off x="8346552" y="4458313"/>
              <a:ext cx="9527" cy="43117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409BA9D-7C75-4A71-8EFC-BEF66BDEE57D}"/>
                </a:ext>
              </a:extLst>
            </p:cNvPr>
            <p:cNvCxnSpPr>
              <a:cxnSpLocks/>
              <a:stCxn id="178" idx="0"/>
              <a:endCxn id="191" idx="3"/>
            </p:cNvCxnSpPr>
            <p:nvPr/>
          </p:nvCxnSpPr>
          <p:spPr>
            <a:xfrm flipH="1" flipV="1">
              <a:off x="9794687" y="3315118"/>
              <a:ext cx="9002" cy="47327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4A8B29F-ED84-46A7-AA5D-49651608205D}"/>
                </a:ext>
              </a:extLst>
            </p:cNvPr>
            <p:cNvSpPr/>
            <p:nvPr/>
          </p:nvSpPr>
          <p:spPr>
            <a:xfrm flipH="1">
              <a:off x="8720817" y="37672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FDF6532-2D94-4D3B-9C51-4AC01ABD3BCE}"/>
                </a:ext>
              </a:extLst>
            </p:cNvPr>
            <p:cNvSpPr/>
            <p:nvPr/>
          </p:nvSpPr>
          <p:spPr>
            <a:xfrm flipH="1">
              <a:off x="9238818" y="3784481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F914C-4987-4874-9FD8-57EFAC5EEA73}"/>
                </a:ext>
              </a:extLst>
            </p:cNvPr>
            <p:cNvSpPr/>
            <p:nvPr/>
          </p:nvSpPr>
          <p:spPr>
            <a:xfrm flipH="1">
              <a:off x="9720702" y="3788396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1843B9DA-6A4E-49E3-BF4F-6CF4405D00FD}"/>
                </a:ext>
              </a:extLst>
            </p:cNvPr>
            <p:cNvSpPr/>
            <p:nvPr/>
          </p:nvSpPr>
          <p:spPr>
            <a:xfrm flipH="1">
              <a:off x="10264612" y="4342475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639CE26D-D19D-4C40-B298-A2BECC137006}"/>
                </a:ext>
              </a:extLst>
            </p:cNvPr>
            <p:cNvSpPr/>
            <p:nvPr/>
          </p:nvSpPr>
          <p:spPr>
            <a:xfrm flipH="1">
              <a:off x="10761199" y="4339263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18DA281F-5548-436E-99C6-3F06AEC429F7}"/>
                </a:ext>
              </a:extLst>
            </p:cNvPr>
            <p:cNvSpPr/>
            <p:nvPr/>
          </p:nvSpPr>
          <p:spPr>
            <a:xfrm flipH="1">
              <a:off x="10282152" y="488721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F2913F5E-D6C8-43EE-90D8-6F6A4BFFDD54}"/>
                </a:ext>
              </a:extLst>
            </p:cNvPr>
            <p:cNvSpPr/>
            <p:nvPr/>
          </p:nvSpPr>
          <p:spPr>
            <a:xfrm flipH="1">
              <a:off x="7594848" y="487713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85103589-AD8A-43FF-92DA-2EF4391A6777}"/>
                </a:ext>
              </a:extLst>
            </p:cNvPr>
            <p:cNvSpPr/>
            <p:nvPr/>
          </p:nvSpPr>
          <p:spPr>
            <a:xfrm flipH="1">
              <a:off x="6858098" y="4892444"/>
              <a:ext cx="165974" cy="1398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4294" tIns="32147" rIns="64294" bIns="321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1088BD42-3F08-4F82-99C5-59BA9A7B508B}"/>
                </a:ext>
              </a:extLst>
            </p:cNvPr>
            <p:cNvGrpSpPr/>
            <p:nvPr/>
          </p:nvGrpSpPr>
          <p:grpSpPr>
            <a:xfrm>
              <a:off x="9288082" y="4882447"/>
              <a:ext cx="233420" cy="144026"/>
              <a:chOff x="7691780" y="1349853"/>
              <a:chExt cx="359088" cy="258083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4E903DD-5D86-4401-B18D-02DA3D9D07E2}"/>
                  </a:ext>
                </a:extLst>
              </p:cNvPr>
              <p:cNvSpPr/>
              <p:nvPr/>
            </p:nvSpPr>
            <p:spPr>
              <a:xfrm flipH="1">
                <a:off x="7691780" y="1357426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20E0886B-B732-4627-BDFD-BB365E1C791D}"/>
                  </a:ext>
                </a:extLst>
              </p:cNvPr>
              <p:cNvSpPr/>
              <p:nvPr/>
            </p:nvSpPr>
            <p:spPr>
              <a:xfrm flipH="1">
                <a:off x="7795538" y="1349853"/>
                <a:ext cx="255330" cy="25051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66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95" name="Picture 194">
            <a:extLst>
              <a:ext uri="{FF2B5EF4-FFF2-40B4-BE49-F238E27FC236}">
                <a16:creationId xmlns:a16="http://schemas.microsoft.com/office/drawing/2014/main" id="{56461F24-0D35-4F6D-B605-D838E325E7B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22" b="2122"/>
          <a:stretch/>
        </p:blipFill>
        <p:spPr>
          <a:xfrm>
            <a:off x="1957397" y="4254290"/>
            <a:ext cx="2164812" cy="1897024"/>
          </a:xfrm>
          <a:prstGeom prst="rect">
            <a:avLst/>
          </a:prstGeom>
        </p:spPr>
      </p:pic>
      <p:sp>
        <p:nvSpPr>
          <p:cNvPr id="196" name="Oval 195">
            <a:extLst>
              <a:ext uri="{FF2B5EF4-FFF2-40B4-BE49-F238E27FC236}">
                <a16:creationId xmlns:a16="http://schemas.microsoft.com/office/drawing/2014/main" id="{7CDCADF1-7FAD-418A-9A22-B6853F9CAA00}"/>
              </a:ext>
            </a:extLst>
          </p:cNvPr>
          <p:cNvSpPr/>
          <p:nvPr/>
        </p:nvSpPr>
        <p:spPr>
          <a:xfrm rot="430666">
            <a:off x="3939516" y="4724522"/>
            <a:ext cx="79994" cy="41562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9CB83577-2F74-4698-ADB4-9D6536D27334}"/>
              </a:ext>
            </a:extLst>
          </p:cNvPr>
          <p:cNvSpPr/>
          <p:nvPr/>
        </p:nvSpPr>
        <p:spPr>
          <a:xfrm rot="430666">
            <a:off x="3894243" y="5161060"/>
            <a:ext cx="90741" cy="281042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4B657A2-0159-4F05-873C-88527CFEBED1}"/>
                  </a:ext>
                </a:extLst>
              </p:cNvPr>
              <p:cNvSpPr txBox="1"/>
              <p:nvPr/>
            </p:nvSpPr>
            <p:spPr>
              <a:xfrm>
                <a:off x="4131016" y="4817377"/>
                <a:ext cx="371658" cy="259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6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64B657A2-0159-4F05-873C-88527CFEBE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016" y="4817377"/>
                <a:ext cx="371658" cy="259751"/>
              </a:xfrm>
              <a:prstGeom prst="rect">
                <a:avLst/>
              </a:prstGeom>
              <a:blipFill>
                <a:blip r:embed="rId13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75D0DCE-062F-42E2-A326-B5C5CA439FB0}"/>
                  </a:ext>
                </a:extLst>
              </p:cNvPr>
              <p:cNvSpPr txBox="1"/>
              <p:nvPr/>
            </p:nvSpPr>
            <p:spPr>
              <a:xfrm>
                <a:off x="4076453" y="5162161"/>
                <a:ext cx="340368" cy="2597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𝛼</m:t>
                          </m:r>
                        </m:e>
                        <m:sub>
                          <m:r>
                            <a:rPr kumimoji="0" lang="en-US" sz="1688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6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175D0DCE-062F-42E2-A326-B5C5CA439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6453" y="5162161"/>
                <a:ext cx="340368" cy="259751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0" name="Rectangle 199">
            <a:extLst>
              <a:ext uri="{FF2B5EF4-FFF2-40B4-BE49-F238E27FC236}">
                <a16:creationId xmlns:a16="http://schemas.microsoft.com/office/drawing/2014/main" id="{BD377B77-E5BB-4091-B5F7-5B6248D81D2E}"/>
              </a:ext>
            </a:extLst>
          </p:cNvPr>
          <p:cNvSpPr/>
          <p:nvPr/>
        </p:nvSpPr>
        <p:spPr>
          <a:xfrm>
            <a:off x="6043756" y="5345011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Hypothesis Test</a:t>
            </a:r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C62EE2E4-6DC7-4A4F-9492-55C7A9EAB1A3}"/>
              </a:ext>
            </a:extLst>
          </p:cNvPr>
          <p:cNvSpPr/>
          <p:nvPr/>
        </p:nvSpPr>
        <p:spPr>
          <a:xfrm rot="430666">
            <a:off x="3928765" y="4640149"/>
            <a:ext cx="74297" cy="928659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06" name="Picture 4" descr="Image result for algorithm">
            <a:extLst>
              <a:ext uri="{FF2B5EF4-FFF2-40B4-BE49-F238E27FC236}">
                <a16:creationId xmlns:a16="http://schemas.microsoft.com/office/drawing/2014/main" id="{26F44921-0497-47BF-B3A3-5F526A48E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546" y="1365969"/>
            <a:ext cx="720080" cy="77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2797400-E2E8-464A-9214-8BD568E4AB4C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14E925D-0F75-4226-AD92-C7071454D3A3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B3561D-7D1B-4FCA-A30F-F0F31F9C3D9C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438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/>
      <p:bldP spid="134" grpId="0"/>
      <p:bldP spid="135" grpId="0"/>
      <p:bldP spid="196" grpId="0" animBg="1"/>
      <p:bldP spid="197" grpId="0" animBg="1"/>
      <p:bldP spid="198" grpId="0"/>
      <p:bldP spid="199" grpId="0"/>
      <p:bldP spid="200" grpId="0"/>
      <p:bldP spid="20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65405-B3A6-47CA-BFEB-D0D8E9B1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EagleMine</a:t>
            </a:r>
            <a:r>
              <a:rPr lang="en-US" dirty="0"/>
              <a:t> Algorithm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25B47-AF60-4C5C-9D8D-F9435C9FAB5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2960" y="1340768"/>
            <a:ext cx="7676463" cy="4734562"/>
          </a:xfrm>
        </p:spPr>
        <p:txBody>
          <a:bodyPr/>
          <a:lstStyle/>
          <a:p>
            <a:r>
              <a:rPr lang="en-US" dirty="0"/>
              <a:t>Anomaly pattern detection</a:t>
            </a:r>
          </a:p>
          <a:p>
            <a:r>
              <a:rPr lang="en-US" dirty="0"/>
              <a:t>Identify </a:t>
            </a:r>
            <a:r>
              <a:rPr lang="en-US" b="1" dirty="0"/>
              <a:t>suspicious micro-clusters</a:t>
            </a:r>
          </a:p>
          <a:p>
            <a:pPr lvl="1"/>
            <a:r>
              <a:rPr lang="en-US" dirty="0"/>
              <a:t>Suspiciousness metric:</a:t>
            </a:r>
          </a:p>
          <a:p>
            <a:pPr marL="201168" lvl="1" indent="0">
              <a:buNone/>
            </a:pPr>
            <a:r>
              <a:rPr lang="en-US" dirty="0"/>
              <a:t>   weighted probability </a:t>
            </a:r>
            <a:r>
              <a:rPr lang="en-US" b="1" dirty="0"/>
              <a:t>KL distance</a:t>
            </a:r>
            <a:r>
              <a:rPr lang="en-US" dirty="0"/>
              <a:t> with the majority island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2A0F6-C21B-477A-BB0A-D9F3F1E76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240" y="3172245"/>
            <a:ext cx="4650461" cy="6615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6ACBEB-1A88-45B3-A7E3-BCED38C36CFB}"/>
              </a:ext>
            </a:extLst>
          </p:cNvPr>
          <p:cNvGrpSpPr/>
          <p:nvPr/>
        </p:nvGrpSpPr>
        <p:grpSpPr>
          <a:xfrm>
            <a:off x="4880007" y="3897316"/>
            <a:ext cx="3151825" cy="2482983"/>
            <a:chOff x="2433845" y="3469169"/>
            <a:chExt cx="4482595" cy="35313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2ED91B-5AD3-4626-B109-0834FC3FB6DA}"/>
                </a:ext>
              </a:extLst>
            </p:cNvPr>
            <p:cNvSpPr/>
            <p:nvPr/>
          </p:nvSpPr>
          <p:spPr>
            <a:xfrm>
              <a:off x="2433845" y="3469169"/>
              <a:ext cx="4482595" cy="5690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 nodes (major island)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5559313-4845-4228-B57A-9ADC4A9A4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3369" y="4051179"/>
              <a:ext cx="3728485" cy="294934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AF46396-6332-409E-81F1-6B6E1A7D5D85}"/>
              </a:ext>
            </a:extLst>
          </p:cNvPr>
          <p:cNvGrpSpPr/>
          <p:nvPr/>
        </p:nvGrpSpPr>
        <p:grpSpPr>
          <a:xfrm>
            <a:off x="1694401" y="3897316"/>
            <a:ext cx="3015569" cy="2512981"/>
            <a:chOff x="5346977" y="3610128"/>
            <a:chExt cx="3015569" cy="25129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29A2A8-9167-48E3-ACE1-76380A71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9266" y="4049352"/>
              <a:ext cx="2802731" cy="207375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10EA475-4BDF-4F33-80BE-DC93E249834C}"/>
                </a:ext>
              </a:extLst>
            </p:cNvPr>
            <p:cNvSpPr/>
            <p:nvPr/>
          </p:nvSpPr>
          <p:spPr>
            <a:xfrm>
              <a:off x="5346977" y="3610128"/>
              <a:ext cx="30155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DTM Gaussian Description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0722" name="Picture 2" descr="Image result for metric icon">
            <a:extLst>
              <a:ext uri="{FF2B5EF4-FFF2-40B4-BE49-F238E27FC236}">
                <a16:creationId xmlns:a16="http://schemas.microsoft.com/office/drawing/2014/main" id="{E73ED878-BDF6-4207-999E-204F4C6A0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1322"/>
            <a:ext cx="672501" cy="6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AEBEF97-92ED-4DCA-A5EA-3C53DC0B78C1}"/>
              </a:ext>
            </a:extLst>
          </p:cNvPr>
          <p:cNvGrpSpPr/>
          <p:nvPr/>
        </p:nvGrpSpPr>
        <p:grpSpPr>
          <a:xfrm rot="19980706">
            <a:off x="-13823" y="185781"/>
            <a:ext cx="1352806" cy="584775"/>
            <a:chOff x="1085944" y="36251"/>
            <a:chExt cx="1352806" cy="58477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C96F708-1A9D-42AA-9B09-EB25DA09D224}"/>
                </a:ext>
              </a:extLst>
            </p:cNvPr>
            <p:cNvSpPr/>
            <p:nvPr/>
          </p:nvSpPr>
          <p:spPr>
            <a:xfrm>
              <a:off x="1167697" y="101010"/>
              <a:ext cx="1189300" cy="4552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676FE0-2E47-4A86-B5AA-4599E349EAB8}"/>
                </a:ext>
              </a:extLst>
            </p:cNvPr>
            <p:cNvSpPr/>
            <p:nvPr/>
          </p:nvSpPr>
          <p:spPr>
            <a:xfrm>
              <a:off x="1085944" y="36251"/>
              <a:ext cx="1352806" cy="5847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82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8FC9-E341-4B92-BF50-DE2E791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Road Map (Part-I)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3B2A-D4B6-4AE5-A7AC-7023D17F42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373438" algn="l"/>
              </a:tabLst>
            </a:pPr>
            <a:r>
              <a:rPr lang="en-US" dirty="0"/>
              <a:t>Proposed Method:  </a:t>
            </a:r>
            <a:r>
              <a:rPr lang="en-US" dirty="0" err="1"/>
              <a:t>EagleMine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Experiments</a:t>
            </a:r>
            <a:r>
              <a:rPr lang="en-US" b="1" dirty="0">
                <a:solidFill>
                  <a:srgbClr val="C00000"/>
                </a:solidFill>
              </a:rPr>
              <a:t> &lt;&lt;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6" name="Picture 2" descr="Image result for road map">
            <a:extLst>
              <a:ext uri="{FF2B5EF4-FFF2-40B4-BE49-F238E27FC236}">
                <a16:creationId xmlns:a16="http://schemas.microsoft.com/office/drawing/2014/main" id="{3AAFF439-ADEE-4EA3-A826-F71A2BBF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0" y="2564904"/>
            <a:ext cx="2687853" cy="3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finish line">
            <a:extLst>
              <a:ext uri="{FF2B5EF4-FFF2-40B4-BE49-F238E27FC236}">
                <a16:creationId xmlns:a16="http://schemas.microsoft.com/office/drawing/2014/main" id="{FB12B599-DA92-469F-8CB6-B71A3F45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9" y="1693369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car top view">
            <a:extLst>
              <a:ext uri="{FF2B5EF4-FFF2-40B4-BE49-F238E27FC236}">
                <a16:creationId xmlns:a16="http://schemas.microsoft.com/office/drawing/2014/main" id="{64D7A2A9-8F83-4F8E-8F1A-6655D2E6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135">
            <a:off x="7163661" y="3186629"/>
            <a:ext cx="490758" cy="26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58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17C3-E19D-4D43-8962-DB6DCE6F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Real-world Graphs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1A2A5F-40F6-4237-AFB5-66E95645C3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Dataset statistics summary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328919-6DDB-49F0-B4A4-EB36DC293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15" y="2132856"/>
            <a:ext cx="6766570" cy="24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81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Exp1. Anomaly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Accuracy for synthetic and real-world anomalies</a:t>
            </a:r>
          </a:p>
          <a:p>
            <a:pPr lvl="1"/>
            <a:r>
              <a:rPr lang="en-US" b="1" dirty="0" err="1"/>
              <a:t>EagleMine</a:t>
            </a:r>
            <a:r>
              <a:rPr lang="en-US" dirty="0"/>
              <a:t> captures micro-clusters besides dense subgraph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2E5BA-A850-4418-B577-60350ADA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62" y="2416852"/>
            <a:ext cx="3292770" cy="3048142"/>
          </a:xfrm>
          <a:prstGeom prst="rect">
            <a:avLst/>
          </a:prstGeom>
        </p:spPr>
      </p:pic>
      <p:pic>
        <p:nvPicPr>
          <p:cNvPr id="8" name="Picture 2" descr="Image result for weibo logo">
            <a:extLst>
              <a:ext uri="{FF2B5EF4-FFF2-40B4-BE49-F238E27FC236}">
                <a16:creationId xmlns:a16="http://schemas.microsoft.com/office/drawing/2014/main" id="{79FEF505-896F-4E40-B44E-6B6729146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2" b="30812"/>
          <a:stretch/>
        </p:blipFill>
        <p:spPr bwMode="auto">
          <a:xfrm>
            <a:off x="6124729" y="5893403"/>
            <a:ext cx="1338385" cy="3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DA4EF5-E983-45DC-B652-14E4227099FB}"/>
              </a:ext>
            </a:extLst>
          </p:cNvPr>
          <p:cNvSpPr/>
          <p:nvPr/>
        </p:nvSpPr>
        <p:spPr>
          <a:xfrm>
            <a:off x="5508665" y="5408773"/>
            <a:ext cx="2570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Retweets data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5D48DF-D1A7-455A-9C1B-E0110846518C}"/>
              </a:ext>
            </a:extLst>
          </p:cNvPr>
          <p:cNvSpPr/>
          <p:nvPr/>
        </p:nvSpPr>
        <p:spPr>
          <a:xfrm>
            <a:off x="1113794" y="5387935"/>
            <a:ext cx="3688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Injected fraud for real graph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554" name="Picture 2" descr="Image result for beeradvocate">
            <a:extLst>
              <a:ext uri="{FF2B5EF4-FFF2-40B4-BE49-F238E27FC236}">
                <a16:creationId xmlns:a16="http://schemas.microsoft.com/office/drawing/2014/main" id="{2D7C6E22-DE3E-4B11-8F62-5C2F37CB2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127" y="5917369"/>
            <a:ext cx="2113391" cy="37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flickr">
            <a:extLst>
              <a:ext uri="{FF2B5EF4-FFF2-40B4-BE49-F238E27FC236}">
                <a16:creationId xmlns:a16="http://schemas.microsoft.com/office/drawing/2014/main" id="{B4E5565F-DFF8-4C55-B33C-4FCC5FCDB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57" y="5917369"/>
            <a:ext cx="1146266" cy="31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135B6F-9679-46BF-BA7C-F3266BC6CC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8" r="805"/>
          <a:stretch/>
        </p:blipFill>
        <p:spPr>
          <a:xfrm>
            <a:off x="1141225" y="2416852"/>
            <a:ext cx="3292770" cy="29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1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Exp1. Anomaly Detection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patterns in real-graph</a:t>
            </a:r>
          </a:p>
          <a:p>
            <a:pPr lvl="1"/>
            <a:r>
              <a:rPr lang="en-US" b="1" dirty="0"/>
              <a:t>Jellyfish</a:t>
            </a:r>
            <a:r>
              <a:rPr lang="en-US" dirty="0"/>
              <a:t> structure and </a:t>
            </a:r>
            <a:r>
              <a:rPr lang="en-US" b="1" dirty="0" err="1"/>
              <a:t>Copy&amp;Paste</a:t>
            </a:r>
            <a:r>
              <a:rPr lang="en-US" dirty="0"/>
              <a:t> msg. in </a:t>
            </a:r>
            <a:r>
              <a:rPr lang="en-US" dirty="0" err="1"/>
              <a:t>weibo</a:t>
            </a:r>
            <a:r>
              <a:rPr lang="en-US" dirty="0"/>
              <a:t>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709842-33EC-4DCA-9654-4B9283702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643" y="3829079"/>
            <a:ext cx="2864056" cy="2234031"/>
          </a:xfrm>
          <a:prstGeom prst="rect">
            <a:avLst/>
          </a:prstGeom>
        </p:spPr>
      </p:pic>
      <p:pic>
        <p:nvPicPr>
          <p:cNvPr id="15" name="Picture 2" descr="Image result for weibo logo">
            <a:extLst>
              <a:ext uri="{FF2B5EF4-FFF2-40B4-BE49-F238E27FC236}">
                <a16:creationId xmlns:a16="http://schemas.microsoft.com/office/drawing/2014/main" id="{95DD359B-ED29-4CA3-9F46-C0A00134A8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2" b="30812"/>
          <a:stretch/>
        </p:blipFill>
        <p:spPr bwMode="auto">
          <a:xfrm>
            <a:off x="971600" y="2438820"/>
            <a:ext cx="1338385" cy="38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B28854-A195-41FD-AA8A-3112141665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81" y="3333716"/>
            <a:ext cx="3152598" cy="256148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3E45BB4-8D12-4BE7-870D-AF001DD26669}"/>
              </a:ext>
            </a:extLst>
          </p:cNvPr>
          <p:cNvSpPr/>
          <p:nvPr/>
        </p:nvSpPr>
        <p:spPr>
          <a:xfrm flipH="1">
            <a:off x="3008531" y="4427291"/>
            <a:ext cx="155281" cy="14205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9" name="TextBox 27">
            <a:extLst>
              <a:ext uri="{FF2B5EF4-FFF2-40B4-BE49-F238E27FC236}">
                <a16:creationId xmlns:a16="http://schemas.microsoft.com/office/drawing/2014/main" id="{9C73BC80-8D62-46DE-8F1C-B99DB7562566}"/>
              </a:ext>
            </a:extLst>
          </p:cNvPr>
          <p:cNvSpPr txBox="1"/>
          <p:nvPr/>
        </p:nvSpPr>
        <p:spPr>
          <a:xfrm>
            <a:off x="3922318" y="3231698"/>
            <a:ext cx="2316853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Suspicious accounts</a:t>
            </a:r>
            <a:b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46% deleted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F40D95-6E61-41AD-9052-EF16FE459900}"/>
              </a:ext>
            </a:extLst>
          </p:cNvPr>
          <p:cNvGraphicFramePr>
            <a:graphicFrameLocks noGrp="1"/>
          </p:cNvGraphicFramePr>
          <p:nvPr/>
        </p:nvGraphicFramePr>
        <p:xfrm>
          <a:off x="3479876" y="4440001"/>
          <a:ext cx="1460672" cy="132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0672">
                  <a:extLst>
                    <a:ext uri="{9D8B030D-6E8A-4147-A177-3AD203B41FA5}">
                      <a16:colId xmlns:a16="http://schemas.microsoft.com/office/drawing/2014/main" val="1352896495"/>
                    </a:ext>
                  </a:extLst>
                </a:gridCol>
              </a:tblGrid>
              <a:tr h="264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182x: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best*”</a:t>
                      </a:r>
                    </a:p>
                  </a:txBody>
                  <a:tcPr marL="64294" marR="64294" marT="32147" marB="32147"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1254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178x: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“black*”</a:t>
                      </a:r>
                    </a:p>
                  </a:txBody>
                  <a:tcPr marL="64294" marR="64294" marT="32147" marB="321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039423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105x: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blue*”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294" marR="64294" marT="32147" marB="321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36157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r>
                        <a:rPr lang="en-US" altLang="zh-CN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x: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coolboy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*”</a:t>
                      </a:r>
                    </a:p>
                  </a:txBody>
                  <a:tcPr marL="64294" marR="64294" marT="32147" marB="321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5970"/>
                  </a:ext>
                </a:extLst>
              </a:tr>
              <a:tr h="264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223x: 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year-old</a:t>
                      </a:r>
                      <a:r>
                        <a:rPr lang="zh-CN" altLang="en-US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CN" sz="12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</a:txBody>
                  <a:tcPr marL="64294" marR="64294" marT="32147" marB="32147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400154"/>
                  </a:ext>
                </a:extLst>
              </a:tr>
            </a:tbl>
          </a:graphicData>
        </a:graphic>
      </p:graphicFrame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9449D59-F5FD-41BC-9118-54FA41B75097}"/>
              </a:ext>
            </a:extLst>
          </p:cNvPr>
          <p:cNvCxnSpPr>
            <a:cxnSpLocks/>
          </p:cNvCxnSpPr>
          <p:nvPr/>
        </p:nvCxnSpPr>
        <p:spPr>
          <a:xfrm flipH="1">
            <a:off x="3329589" y="3700534"/>
            <a:ext cx="880623" cy="60760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B46D712-14B6-41BA-B190-4CE496B69F25}"/>
              </a:ext>
            </a:extLst>
          </p:cNvPr>
          <p:cNvCxnSpPr>
            <a:cxnSpLocks/>
          </p:cNvCxnSpPr>
          <p:nvPr/>
        </p:nvCxnSpPr>
        <p:spPr>
          <a:xfrm flipH="1" flipV="1">
            <a:off x="3095545" y="4509693"/>
            <a:ext cx="384331" cy="308649"/>
          </a:xfrm>
          <a:prstGeom prst="straightConnector1">
            <a:avLst/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3" name="Picture 8" descr="http://www.vtagion.com/wp-content/uploads/2013/01/copy-and-paste.jpeg">
            <a:extLst>
              <a:ext uri="{FF2B5EF4-FFF2-40B4-BE49-F238E27FC236}">
                <a16:creationId xmlns:a16="http://schemas.microsoft.com/office/drawing/2014/main" id="{3AE6E591-75C4-444C-955A-A4DE7EC6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37" y="3026417"/>
            <a:ext cx="624354" cy="38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1E2E2FD-7DD5-42AE-B502-C0E06422D050}"/>
              </a:ext>
            </a:extLst>
          </p:cNvPr>
          <p:cNvSpPr/>
          <p:nvPr/>
        </p:nvSpPr>
        <p:spPr>
          <a:xfrm rot="444884">
            <a:off x="3235487" y="3875901"/>
            <a:ext cx="108414" cy="720080"/>
          </a:xfrm>
          <a:prstGeom prst="ellipse">
            <a:avLst/>
          </a:prstGeom>
          <a:noFill/>
          <a:ln w="57150">
            <a:solidFill>
              <a:srgbClr val="5555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0A1098-6C73-4E9D-8AD5-398BD65BEFAF}"/>
              </a:ext>
            </a:extLst>
          </p:cNvPr>
          <p:cNvSpPr txBox="1"/>
          <p:nvPr/>
        </p:nvSpPr>
        <p:spPr>
          <a:xfrm>
            <a:off x="2598214" y="2469342"/>
            <a:ext cx="2720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Dense block detection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Fraudar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GetScoop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AFEF71C-3C5A-4F73-AB13-4EA9E36127BB}"/>
              </a:ext>
            </a:extLst>
          </p:cNvPr>
          <p:cNvCxnSpPr>
            <a:cxnSpLocks/>
          </p:cNvCxnSpPr>
          <p:nvPr/>
        </p:nvCxnSpPr>
        <p:spPr>
          <a:xfrm flipH="1">
            <a:off x="3411469" y="3115362"/>
            <a:ext cx="347768" cy="8316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E57926E-C51E-45B7-A1F6-2AA6C35CFB2E}"/>
              </a:ext>
            </a:extLst>
          </p:cNvPr>
          <p:cNvSpPr/>
          <p:nvPr/>
        </p:nvSpPr>
        <p:spPr>
          <a:xfrm rot="430666">
            <a:off x="3207475" y="3872206"/>
            <a:ext cx="100757" cy="11548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A3B7AE0-2075-4905-9766-0F9CB253CF35}"/>
              </a:ext>
            </a:extLst>
          </p:cNvPr>
          <p:cNvSpPr/>
          <p:nvPr/>
        </p:nvSpPr>
        <p:spPr>
          <a:xfrm rot="5400000">
            <a:off x="2190734" y="4114340"/>
            <a:ext cx="203804" cy="44125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5" name="TextBox 27">
            <a:extLst>
              <a:ext uri="{FF2B5EF4-FFF2-40B4-BE49-F238E27FC236}">
                <a16:creationId xmlns:a16="http://schemas.microsoft.com/office/drawing/2014/main" id="{4E53CAD2-0210-4263-B12B-E6B4E8E064DD}"/>
              </a:ext>
            </a:extLst>
          </p:cNvPr>
          <p:cNvSpPr txBox="1"/>
          <p:nvPr/>
        </p:nvSpPr>
        <p:spPr>
          <a:xfrm>
            <a:off x="669612" y="3074856"/>
            <a:ext cx="1810974" cy="60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77 users -&gt;</a:t>
            </a:r>
          </a:p>
          <a:p>
            <a:pPr marL="0" marR="0" lvl="0" indent="0" algn="ctr" defTabSz="642938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50% C&amp;P msg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1DC9C2-401B-46E5-AD41-B7B79F68F38C}"/>
              </a:ext>
            </a:extLst>
          </p:cNvPr>
          <p:cNvCxnSpPr>
            <a:cxnSpLocks/>
          </p:cNvCxnSpPr>
          <p:nvPr/>
        </p:nvCxnSpPr>
        <p:spPr>
          <a:xfrm>
            <a:off x="1762835" y="3774821"/>
            <a:ext cx="343231" cy="488885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54A7F08B-19A0-48DE-9298-7A57F647D9C4}"/>
              </a:ext>
            </a:extLst>
          </p:cNvPr>
          <p:cNvSpPr/>
          <p:nvPr/>
        </p:nvSpPr>
        <p:spPr>
          <a:xfrm>
            <a:off x="5475593" y="6061893"/>
            <a:ext cx="22293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Jellyfish structure </a:t>
            </a:r>
          </a:p>
        </p:txBody>
      </p:sp>
    </p:spTree>
    <p:extLst>
      <p:ext uri="{BB962C8B-B14F-4D97-AF65-F5344CB8AC3E}">
        <p14:creationId xmlns:p14="http://schemas.microsoft.com/office/powerpoint/2010/main" val="210457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/>
      <p:bldP spid="5" grpId="0" animBg="1"/>
      <p:bldP spid="9" grpId="0"/>
      <p:bldP spid="28" grpId="0" animBg="1"/>
      <p:bldP spid="44" grpId="0" animBg="1"/>
      <p:bldP spid="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Exp1. Anomaly Detection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Anomaly patterns in real-graph</a:t>
            </a:r>
          </a:p>
          <a:p>
            <a:pPr lvl="1"/>
            <a:r>
              <a:rPr lang="en-US" b="1" dirty="0"/>
              <a:t>Near-clique</a:t>
            </a:r>
            <a:r>
              <a:rPr lang="en-US" dirty="0"/>
              <a:t> and </a:t>
            </a:r>
            <a:r>
              <a:rPr lang="en-US" b="1" dirty="0"/>
              <a:t>Star-like</a:t>
            </a:r>
            <a:r>
              <a:rPr lang="en-US" dirty="0"/>
              <a:t> sub-graphs in Tagged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17F172-6A0E-4F15-AB61-C69D5E6DF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41" y="2491276"/>
            <a:ext cx="3767010" cy="2809326"/>
          </a:xfrm>
          <a:prstGeom prst="rect">
            <a:avLst/>
          </a:prstGeom>
        </p:spPr>
      </p:pic>
      <p:pic>
        <p:nvPicPr>
          <p:cNvPr id="16" name="Picture 17" descr="Image result for tagged">
            <a:extLst>
              <a:ext uri="{FF2B5EF4-FFF2-40B4-BE49-F238E27FC236}">
                <a16:creationId xmlns:a16="http://schemas.microsoft.com/office/drawing/2014/main" id="{713A142A-50F4-49D4-92E6-195080B26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731" y="2355825"/>
            <a:ext cx="1205477" cy="4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DA70BAB-03B7-444F-BF05-904409B29376}"/>
              </a:ext>
            </a:extLst>
          </p:cNvPr>
          <p:cNvSpPr/>
          <p:nvPr/>
        </p:nvSpPr>
        <p:spPr>
          <a:xfrm rot="1757049">
            <a:off x="5794298" y="3481199"/>
            <a:ext cx="168519" cy="74243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1" name="TextBox 27">
            <a:extLst>
              <a:ext uri="{FF2B5EF4-FFF2-40B4-BE49-F238E27FC236}">
                <a16:creationId xmlns:a16="http://schemas.microsoft.com/office/drawing/2014/main" id="{C5FCBA41-D720-4B76-8550-BC8BE6507BC7}"/>
              </a:ext>
            </a:extLst>
          </p:cNvPr>
          <p:cNvSpPr txBox="1"/>
          <p:nvPr/>
        </p:nvSpPr>
        <p:spPr>
          <a:xfrm>
            <a:off x="2438648" y="3611502"/>
            <a:ext cx="1671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Near-clique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48956B4-51C8-445D-8926-267B89E80A51}"/>
              </a:ext>
            </a:extLst>
          </p:cNvPr>
          <p:cNvSpPr/>
          <p:nvPr/>
        </p:nvSpPr>
        <p:spPr>
          <a:xfrm rot="1757049">
            <a:off x="6884156" y="3900968"/>
            <a:ext cx="196242" cy="73528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23" name="Picture 2" descr="Image result for star graph">
            <a:extLst>
              <a:ext uri="{FF2B5EF4-FFF2-40B4-BE49-F238E27FC236}">
                <a16:creationId xmlns:a16="http://schemas.microsoft.com/office/drawing/2014/main" id="{1BC3308A-8BEA-4525-9203-29A3E63D9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9" t="50566" b="9406"/>
          <a:stretch/>
        </p:blipFill>
        <p:spPr bwMode="auto">
          <a:xfrm>
            <a:off x="3022663" y="2781738"/>
            <a:ext cx="780638" cy="80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7E6D0DE-1210-4672-A2E9-98921CB6F8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70" t="3800" r="7328" b="8001"/>
          <a:stretch/>
        </p:blipFill>
        <p:spPr>
          <a:xfrm>
            <a:off x="7247689" y="5063325"/>
            <a:ext cx="880057" cy="907813"/>
          </a:xfrm>
          <a:prstGeom prst="rect">
            <a:avLst/>
          </a:prstGeom>
        </p:spPr>
      </p:pic>
      <p:sp>
        <p:nvSpPr>
          <p:cNvPr id="25" name="TextBox 27">
            <a:extLst>
              <a:ext uri="{FF2B5EF4-FFF2-40B4-BE49-F238E27FC236}">
                <a16:creationId xmlns:a16="http://schemas.microsoft.com/office/drawing/2014/main" id="{DCEB1E3A-39BC-4DAF-BCA2-361D99F5E4DC}"/>
              </a:ext>
            </a:extLst>
          </p:cNvPr>
          <p:cNvSpPr txBox="1"/>
          <p:nvPr/>
        </p:nvSpPr>
        <p:spPr>
          <a:xfrm>
            <a:off x="5617329" y="5364003"/>
            <a:ext cx="1849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star-like</a:t>
            </a:r>
          </a:p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constellation 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39608F6-B441-4CE7-9E74-80393E064716}"/>
              </a:ext>
            </a:extLst>
          </p:cNvPr>
          <p:cNvCxnSpPr>
            <a:cxnSpLocks/>
          </p:cNvCxnSpPr>
          <p:nvPr/>
        </p:nvCxnSpPr>
        <p:spPr>
          <a:xfrm flipH="1" flipV="1">
            <a:off x="7004311" y="4475436"/>
            <a:ext cx="409820" cy="654990"/>
          </a:xfrm>
          <a:prstGeom prst="straightConnector1">
            <a:avLst/>
          </a:prstGeom>
          <a:ln w="38100">
            <a:prstDash val="lg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C215F94-4EF8-4ECE-9BE2-3F8204C7B1EE}"/>
              </a:ext>
            </a:extLst>
          </p:cNvPr>
          <p:cNvCxnSpPr>
            <a:cxnSpLocks/>
          </p:cNvCxnSpPr>
          <p:nvPr/>
        </p:nvCxnSpPr>
        <p:spPr>
          <a:xfrm>
            <a:off x="3933241" y="3217457"/>
            <a:ext cx="1726846" cy="35239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A30A7FCF-42C7-44FF-9920-F4EACC8D969B}"/>
              </a:ext>
            </a:extLst>
          </p:cNvPr>
          <p:cNvSpPr/>
          <p:nvPr/>
        </p:nvSpPr>
        <p:spPr>
          <a:xfrm>
            <a:off x="1544273" y="4098787"/>
            <a:ext cx="2560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many #triangles for the degree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70974D-EFD7-40BE-8FF5-F8FEDD2EDB9D}"/>
              </a:ext>
            </a:extLst>
          </p:cNvPr>
          <p:cNvSpPr/>
          <p:nvPr/>
        </p:nvSpPr>
        <p:spPr>
          <a:xfrm>
            <a:off x="3078361" y="5434454"/>
            <a:ext cx="2396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 few #triangles for the high degree </a:t>
            </a:r>
          </a:p>
        </p:txBody>
      </p:sp>
    </p:spTree>
    <p:extLst>
      <p:ext uri="{BB962C8B-B14F-4D97-AF65-F5344CB8AC3E}">
        <p14:creationId xmlns:p14="http://schemas.microsoft.com/office/powerpoint/2010/main" val="335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/>
      <p:bldP spid="22" grpId="0" animBg="1"/>
      <p:bldP spid="25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A963-2B1E-4396-B0D3-26784201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Exp1. Anomaly Detection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6519-4314-4CE2-8DC7-CBC35B42C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err="1"/>
              <a:t>EagleMine</a:t>
            </a:r>
            <a:r>
              <a:rPr lang="en-US" dirty="0"/>
              <a:t> accurately detects injected fraud, spots suspicious user/msg and anomalous patterns in real data.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E55491-CC19-4902-9792-624A7ED452D4}"/>
              </a:ext>
            </a:extLst>
          </p:cNvPr>
          <p:cNvGrpSpPr/>
          <p:nvPr/>
        </p:nvGrpSpPr>
        <p:grpSpPr>
          <a:xfrm>
            <a:off x="1057549" y="2906444"/>
            <a:ext cx="7099589" cy="2610788"/>
            <a:chOff x="975633" y="1932241"/>
            <a:chExt cx="7340783" cy="26107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68902F-2F4F-484D-BE1C-FF25B708A7D7}"/>
                </a:ext>
              </a:extLst>
            </p:cNvPr>
            <p:cNvSpPr/>
            <p:nvPr/>
          </p:nvSpPr>
          <p:spPr>
            <a:xfrm>
              <a:off x="975633" y="1932241"/>
              <a:ext cx="7340783" cy="2610788"/>
            </a:xfrm>
            <a:prstGeom prst="rect">
              <a:avLst/>
            </a:prstGeom>
            <a:noFill/>
            <a:ln w="57150">
              <a:solidFill>
                <a:srgbClr val="FFD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1FE9D7-EC81-4BE6-ACFC-0B1561C446F9}"/>
                </a:ext>
              </a:extLst>
            </p:cNvPr>
            <p:cNvGrpSpPr/>
            <p:nvPr/>
          </p:nvGrpSpPr>
          <p:grpSpPr>
            <a:xfrm>
              <a:off x="1097048" y="2007155"/>
              <a:ext cx="6895214" cy="2492990"/>
              <a:chOff x="1097048" y="2007155"/>
              <a:chExt cx="6895214" cy="24929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DDBE-5087-4331-8B50-CD017C3A6B38}"/>
                  </a:ext>
                </a:extLst>
              </p:cNvPr>
              <p:cNvSpPr txBox="1"/>
              <p:nvPr/>
            </p:nvSpPr>
            <p:spPr>
              <a:xfrm>
                <a:off x="1415838" y="2007155"/>
                <a:ext cx="657642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Accurate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detects anomaly pattern accurately</a:t>
                </a:r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Effective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intuitive and interpretable results for node groups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Automatic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a parameter-free feature summarization and vision-guided recognition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runs linearly w.r.t graph size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E537C1C-5485-4D60-8979-26199700EB8A}"/>
                  </a:ext>
                </a:extLst>
              </p:cNvPr>
              <p:cNvGrpSpPr/>
              <p:nvPr/>
            </p:nvGrpSpPr>
            <p:grpSpPr>
              <a:xfrm>
                <a:off x="1097048" y="2111186"/>
                <a:ext cx="297842" cy="2296796"/>
                <a:chOff x="1097048" y="2111186"/>
                <a:chExt cx="297842" cy="229679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0C3E0C-8209-454E-BB30-16B8A7110616}"/>
                    </a:ext>
                  </a:extLst>
                </p:cNvPr>
                <p:cNvSpPr/>
                <p:nvPr/>
              </p:nvSpPr>
              <p:spPr>
                <a:xfrm>
                  <a:off x="1097048" y="2517834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EE7DEF2-B8DE-4CA1-AD43-BF59B421C662}"/>
                    </a:ext>
                  </a:extLst>
                </p:cNvPr>
                <p:cNvSpPr/>
                <p:nvPr/>
              </p:nvSpPr>
              <p:spPr>
                <a:xfrm>
                  <a:off x="1102362" y="2111186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ED00B-F007-4409-8F4A-FD6B63971877}"/>
                    </a:ext>
                  </a:extLst>
                </p:cNvPr>
                <p:cNvSpPr/>
                <p:nvPr/>
              </p:nvSpPr>
              <p:spPr>
                <a:xfrm>
                  <a:off x="1102362" y="3323927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8ED41D5-300D-4EB1-B1A3-5C2AC9D0B007}"/>
                    </a:ext>
                  </a:extLst>
                </p:cNvPr>
                <p:cNvSpPr/>
                <p:nvPr/>
              </p:nvSpPr>
              <p:spPr>
                <a:xfrm>
                  <a:off x="1097048" y="4098280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5" name="Picture 4" descr="Image result for checkmark">
            <a:extLst>
              <a:ext uri="{FF2B5EF4-FFF2-40B4-BE49-F238E27FC236}">
                <a16:creationId xmlns:a16="http://schemas.microsoft.com/office/drawing/2014/main" id="{08212D8D-BCA2-4510-A0FB-51A9B59B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87" y="2968613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44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Exp2. Effectiveness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Summarization </a:t>
            </a:r>
            <a:r>
              <a:rPr lang="en-US" b="1" dirty="0">
                <a:solidFill>
                  <a:srgbClr val="C93838"/>
                </a:solidFill>
              </a:rPr>
              <a:t>quantitative</a:t>
            </a:r>
            <a:r>
              <a:rPr lang="en-US" dirty="0"/>
              <a:t> metric:  </a:t>
            </a:r>
            <a:r>
              <a:rPr lang="en-US" b="1" dirty="0"/>
              <a:t>MDL</a:t>
            </a:r>
          </a:p>
          <a:p>
            <a:pPr lvl="1"/>
            <a:r>
              <a:rPr lang="en-US" dirty="0"/>
              <a:t>encoding </a:t>
            </a:r>
            <a:r>
              <a:rPr lang="en-US" b="1" dirty="0"/>
              <a:t>model</a:t>
            </a:r>
            <a:r>
              <a:rPr lang="en-US" dirty="0"/>
              <a:t> + encoding </a:t>
            </a:r>
            <a:r>
              <a:rPr lang="en-US" b="1" dirty="0"/>
              <a:t>data with model</a:t>
            </a:r>
            <a:r>
              <a:rPr lang="en-US" dirty="0"/>
              <a:t> + </a:t>
            </a:r>
            <a:r>
              <a:rPr lang="en-US" b="1" dirty="0"/>
              <a:t>noise</a:t>
            </a:r>
          </a:p>
          <a:p>
            <a:pPr lvl="2"/>
            <a:r>
              <a:rPr lang="en-US" dirty="0">
                <a:solidFill>
                  <a:prstClr val="black"/>
                </a:solidFill>
                <a:latin typeface="LinLibertineT"/>
              </a:rPr>
              <a:t>the best model has shortest MDL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5B71BC-AEB0-44B4-8C4A-266AB2803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782093"/>
            <a:ext cx="5885457" cy="30568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42CF8B-5610-4529-8D53-A6D20C387AA3}"/>
              </a:ext>
            </a:extLst>
          </p:cNvPr>
          <p:cNvSpPr/>
          <p:nvPr/>
        </p:nvSpPr>
        <p:spPr>
          <a:xfrm>
            <a:off x="1318125" y="5919663"/>
            <a:ext cx="697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EagleMine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achieves concise summarization for graphs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29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Exp2. Effectiveness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Summarization </a:t>
            </a:r>
            <a:r>
              <a:rPr lang="en-US" b="1" dirty="0">
                <a:solidFill>
                  <a:srgbClr val="C93838"/>
                </a:solidFill>
              </a:rPr>
              <a:t>qualitative</a:t>
            </a:r>
            <a:r>
              <a:rPr lang="en-US" dirty="0"/>
              <a:t>: </a:t>
            </a:r>
            <a:r>
              <a:rPr lang="en-US" b="1" dirty="0"/>
              <a:t>Consistency</a:t>
            </a:r>
          </a:p>
          <a:p>
            <a:pPr lvl="1"/>
            <a:r>
              <a:rPr lang="en-US" b="1" dirty="0"/>
              <a:t>Hubness vs. Out-degree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93AEFA-3E7E-4439-9154-0720504CF4A1}"/>
              </a:ext>
            </a:extLst>
          </p:cNvPr>
          <p:cNvGrpSpPr/>
          <p:nvPr/>
        </p:nvGrpSpPr>
        <p:grpSpPr>
          <a:xfrm>
            <a:off x="235393" y="3011513"/>
            <a:ext cx="2660171" cy="2376241"/>
            <a:chOff x="7104494" y="2628606"/>
            <a:chExt cx="5029086" cy="40861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DCBDCC-0B44-44BC-880C-4F7EC716C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494" y="2628606"/>
              <a:ext cx="5029086" cy="4086133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9CA867-4B1A-4FCE-B125-0DB9F0C2F187}"/>
                </a:ext>
              </a:extLst>
            </p:cNvPr>
            <p:cNvSpPr/>
            <p:nvPr/>
          </p:nvSpPr>
          <p:spPr>
            <a:xfrm>
              <a:off x="10557381" y="4306602"/>
              <a:ext cx="401392" cy="3393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E916A98-8A4F-4027-92BA-737BB5A61BCF}"/>
                </a:ext>
              </a:extLst>
            </p:cNvPr>
            <p:cNvSpPr/>
            <p:nvPr/>
          </p:nvSpPr>
          <p:spPr>
            <a:xfrm>
              <a:off x="9125587" y="5109207"/>
              <a:ext cx="293671" cy="4191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E790C84-182C-4F09-99AE-5CC31A8C88FA}"/>
                </a:ext>
              </a:extLst>
            </p:cNvPr>
            <p:cNvSpPr/>
            <p:nvPr/>
          </p:nvSpPr>
          <p:spPr>
            <a:xfrm rot="5400000">
              <a:off x="9438396" y="3841270"/>
              <a:ext cx="339322" cy="71731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94F33D-9CD7-4F47-845C-ABF8A7A68472}"/>
                </a:ext>
              </a:extLst>
            </p:cNvPr>
            <p:cNvSpPr/>
            <p:nvPr/>
          </p:nvSpPr>
          <p:spPr>
            <a:xfrm rot="430666">
              <a:off x="10972700" y="3604725"/>
              <a:ext cx="162646" cy="192094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66" b="0" i="0" u="none" strike="noStrike" kern="1200" cap="none" spc="0" normalizeH="0" baseline="0" noProof="0">
                <a:ln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3988AA-F388-4001-9BCA-C7690CDC7E23}"/>
              </a:ext>
            </a:extLst>
          </p:cNvPr>
          <p:cNvGrpSpPr/>
          <p:nvPr/>
        </p:nvGrpSpPr>
        <p:grpSpPr>
          <a:xfrm>
            <a:off x="2881908" y="2324832"/>
            <a:ext cx="1909562" cy="1996584"/>
            <a:chOff x="2804187" y="1878246"/>
            <a:chExt cx="1909562" cy="199658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C339BE-703C-4ED5-9D9F-2A093EDDC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8" t="2987" r="2428" b="2721"/>
            <a:stretch/>
          </p:blipFill>
          <p:spPr>
            <a:xfrm>
              <a:off x="2804187" y="1878246"/>
              <a:ext cx="1909562" cy="1586002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E1DAB5-B1E7-404B-A28A-BA57EF3F5B13}"/>
                </a:ext>
              </a:extLst>
            </p:cNvPr>
            <p:cNvSpPr/>
            <p:nvPr/>
          </p:nvSpPr>
          <p:spPr>
            <a:xfrm>
              <a:off x="3220158" y="3474720"/>
              <a:ext cx="113010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Gmeans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249543-F34B-4CDB-BCC3-8F2E11411428}"/>
              </a:ext>
            </a:extLst>
          </p:cNvPr>
          <p:cNvGrpSpPr/>
          <p:nvPr/>
        </p:nvGrpSpPr>
        <p:grpSpPr>
          <a:xfrm>
            <a:off x="4830058" y="2321890"/>
            <a:ext cx="1894562" cy="1984286"/>
            <a:chOff x="4810679" y="1844824"/>
            <a:chExt cx="1918136" cy="1984286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043B40A-41B2-42DE-956A-DCAC04C970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" t="2903" r="2576" b="2807"/>
            <a:stretch/>
          </p:blipFill>
          <p:spPr>
            <a:xfrm>
              <a:off x="4810679" y="1844824"/>
              <a:ext cx="1918136" cy="159298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40C993A-304F-4F71-83A1-267696638C2A}"/>
                </a:ext>
              </a:extLst>
            </p:cNvPr>
            <p:cNvSpPr/>
            <p:nvPr/>
          </p:nvSpPr>
          <p:spPr>
            <a:xfrm>
              <a:off x="5218000" y="3429000"/>
              <a:ext cx="114416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Xmeans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42889-0AC8-42E9-A349-7368AE4BD8BD}"/>
              </a:ext>
            </a:extLst>
          </p:cNvPr>
          <p:cNvGrpSpPr/>
          <p:nvPr/>
        </p:nvGrpSpPr>
        <p:grpSpPr>
          <a:xfrm>
            <a:off x="6768816" y="4379642"/>
            <a:ext cx="1868201" cy="2059012"/>
            <a:chOff x="6914097" y="4236450"/>
            <a:chExt cx="1868201" cy="205901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D585E37-D499-4635-806B-F496118EBE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" t="1818" r="1232" b="1807"/>
            <a:stretch/>
          </p:blipFill>
          <p:spPr>
            <a:xfrm>
              <a:off x="6914097" y="4236450"/>
              <a:ext cx="1868201" cy="164301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C8DE93-7BA3-4411-A27C-4445D5B678CA}"/>
                </a:ext>
              </a:extLst>
            </p:cNvPr>
            <p:cNvSpPr/>
            <p:nvPr/>
          </p:nvSpPr>
          <p:spPr>
            <a:xfrm>
              <a:off x="7224359" y="5895352"/>
              <a:ext cx="13017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EagleMine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009E4C7-A186-41E8-B915-43B498AE2B9B}"/>
              </a:ext>
            </a:extLst>
          </p:cNvPr>
          <p:cNvGrpSpPr/>
          <p:nvPr/>
        </p:nvGrpSpPr>
        <p:grpSpPr>
          <a:xfrm>
            <a:off x="2866668" y="4394439"/>
            <a:ext cx="1897042" cy="2018973"/>
            <a:chOff x="2780995" y="4268133"/>
            <a:chExt cx="1957068" cy="201897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EB8EFE-677D-48C8-B1B4-0CFF19198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10" t="2467" r="2968" b="3384"/>
            <a:stretch/>
          </p:blipFill>
          <p:spPr>
            <a:xfrm>
              <a:off x="2780995" y="4268133"/>
              <a:ext cx="1957068" cy="15860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98FA5E0-4EEB-4AD0-B3DE-FF2172FB5A99}"/>
                </a:ext>
              </a:extLst>
            </p:cNvPr>
            <p:cNvSpPr/>
            <p:nvPr/>
          </p:nvSpPr>
          <p:spPr>
            <a:xfrm>
              <a:off x="3069410" y="5886996"/>
              <a:ext cx="136668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Watershed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7AA7D6C-9082-4930-B18E-05277B7242DB}"/>
              </a:ext>
            </a:extLst>
          </p:cNvPr>
          <p:cNvGrpSpPr/>
          <p:nvPr/>
        </p:nvGrpSpPr>
        <p:grpSpPr>
          <a:xfrm>
            <a:off x="4811035" y="4379642"/>
            <a:ext cx="1917216" cy="2067879"/>
            <a:chOff x="4885170" y="4248766"/>
            <a:chExt cx="1881820" cy="20678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7D50552-83AB-4430-B415-8F039B2B6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85170" y="4248766"/>
              <a:ext cx="1881820" cy="1655541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12FACBE-3E99-4946-81DD-333F61A3DE4F}"/>
                </a:ext>
              </a:extLst>
            </p:cNvPr>
            <p:cNvSpPr/>
            <p:nvPr/>
          </p:nvSpPr>
          <p:spPr>
            <a:xfrm>
              <a:off x="5400726" y="5916535"/>
              <a:ext cx="8047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STING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1EAF83-0D71-4F78-B3B5-6BFD07440D60}"/>
              </a:ext>
            </a:extLst>
          </p:cNvPr>
          <p:cNvGrpSpPr/>
          <p:nvPr/>
        </p:nvGrpSpPr>
        <p:grpSpPr>
          <a:xfrm>
            <a:off x="6728759" y="2325318"/>
            <a:ext cx="1917217" cy="2008692"/>
            <a:chOff x="6865081" y="1878325"/>
            <a:chExt cx="1917217" cy="20086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0CF1C91-E6E6-402F-921D-36E2DCEEB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5081" y="1878325"/>
              <a:ext cx="1917217" cy="160858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6F0675C-AC82-43C1-8DF1-B1B37C7EDB0F}"/>
                </a:ext>
              </a:extLst>
            </p:cNvPr>
            <p:cNvSpPr/>
            <p:nvPr/>
          </p:nvSpPr>
          <p:spPr>
            <a:xfrm>
              <a:off x="7303189" y="3486907"/>
              <a:ext cx="112437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DBSCAN</a:t>
              </a:r>
            </a:p>
          </p:txBody>
        </p:sp>
      </p:grpSp>
      <p:pic>
        <p:nvPicPr>
          <p:cNvPr id="27650" name="Picture 2" descr="Image result for weibo user  icon">
            <a:extLst>
              <a:ext uri="{FF2B5EF4-FFF2-40B4-BE49-F238E27FC236}">
                <a16:creationId xmlns:a16="http://schemas.microsoft.com/office/drawing/2014/main" id="{096FC58D-BFC1-4F6F-812E-0A2670DD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781" y="2418826"/>
            <a:ext cx="643707" cy="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user-inside-circle_62857">
            <a:extLst>
              <a:ext uri="{FF2B5EF4-FFF2-40B4-BE49-F238E27FC236}">
                <a16:creationId xmlns:a16="http://schemas.microsoft.com/office/drawing/2014/main" id="{D8D6AB0D-62A4-4915-A60B-19B233095337}"/>
              </a:ext>
            </a:extLst>
          </p:cNvPr>
          <p:cNvSpPr>
            <a:spLocks noChangeAspect="1"/>
          </p:cNvSpPr>
          <p:nvPr/>
        </p:nvSpPr>
        <p:spPr bwMode="auto">
          <a:xfrm>
            <a:off x="822960" y="2418826"/>
            <a:ext cx="542902" cy="530112"/>
          </a:xfrm>
          <a:custGeom>
            <a:avLst/>
            <a:gdLst>
              <a:gd name="connsiteX0" fmla="*/ 299966 w 604330"/>
              <a:gd name="connsiteY0" fmla="*/ 477013 h 590094"/>
              <a:gd name="connsiteX1" fmla="*/ 313868 w 604330"/>
              <a:gd name="connsiteY1" fmla="*/ 487924 h 590094"/>
              <a:gd name="connsiteX2" fmla="*/ 338692 w 604330"/>
              <a:gd name="connsiteY2" fmla="*/ 571247 h 590094"/>
              <a:gd name="connsiteX3" fmla="*/ 336706 w 604330"/>
              <a:gd name="connsiteY3" fmla="*/ 584142 h 590094"/>
              <a:gd name="connsiteX4" fmla="*/ 324790 w 604330"/>
              <a:gd name="connsiteY4" fmla="*/ 590094 h 590094"/>
              <a:gd name="connsiteX5" fmla="*/ 275142 w 604330"/>
              <a:gd name="connsiteY5" fmla="*/ 590094 h 590094"/>
              <a:gd name="connsiteX6" fmla="*/ 263226 w 604330"/>
              <a:gd name="connsiteY6" fmla="*/ 584142 h 590094"/>
              <a:gd name="connsiteX7" fmla="*/ 261240 w 604330"/>
              <a:gd name="connsiteY7" fmla="*/ 571247 h 590094"/>
              <a:gd name="connsiteX8" fmla="*/ 286064 w 604330"/>
              <a:gd name="connsiteY8" fmla="*/ 487924 h 590094"/>
              <a:gd name="connsiteX9" fmla="*/ 299966 w 604330"/>
              <a:gd name="connsiteY9" fmla="*/ 477013 h 590094"/>
              <a:gd name="connsiteX10" fmla="*/ 415244 w 604330"/>
              <a:gd name="connsiteY10" fmla="*/ 453232 h 590094"/>
              <a:gd name="connsiteX11" fmla="*/ 433138 w 604330"/>
              <a:gd name="connsiteY11" fmla="*/ 456209 h 590094"/>
              <a:gd name="connsiteX12" fmla="*/ 491791 w 604330"/>
              <a:gd name="connsiteY12" fmla="*/ 518729 h 590094"/>
              <a:gd name="connsiteX13" fmla="*/ 495768 w 604330"/>
              <a:gd name="connsiteY13" fmla="*/ 531630 h 590094"/>
              <a:gd name="connsiteX14" fmla="*/ 487815 w 604330"/>
              <a:gd name="connsiteY14" fmla="*/ 541554 h 590094"/>
              <a:gd name="connsiteX15" fmla="*/ 443079 w 604330"/>
              <a:gd name="connsiteY15" fmla="*/ 564378 h 590094"/>
              <a:gd name="connsiteX16" fmla="*/ 430156 w 604330"/>
              <a:gd name="connsiteY16" fmla="*/ 564378 h 590094"/>
              <a:gd name="connsiteX17" fmla="*/ 422203 w 604330"/>
              <a:gd name="connsiteY17" fmla="*/ 553462 h 590094"/>
              <a:gd name="connsiteX18" fmla="*/ 407291 w 604330"/>
              <a:gd name="connsiteY18" fmla="*/ 468118 h 590094"/>
              <a:gd name="connsiteX19" fmla="*/ 415244 w 604330"/>
              <a:gd name="connsiteY19" fmla="*/ 453232 h 590094"/>
              <a:gd name="connsiteX20" fmla="*/ 188723 w 604330"/>
              <a:gd name="connsiteY20" fmla="*/ 451317 h 590094"/>
              <a:gd name="connsiteX21" fmla="*/ 196662 w 604330"/>
              <a:gd name="connsiteY21" fmla="*/ 466182 h 590094"/>
              <a:gd name="connsiteX22" fmla="*/ 181776 w 604330"/>
              <a:gd name="connsiteY22" fmla="*/ 552400 h 590094"/>
              <a:gd name="connsiteX23" fmla="*/ 173837 w 604330"/>
              <a:gd name="connsiteY23" fmla="*/ 562310 h 590094"/>
              <a:gd name="connsiteX24" fmla="*/ 160936 w 604330"/>
              <a:gd name="connsiteY24" fmla="*/ 562310 h 590094"/>
              <a:gd name="connsiteX25" fmla="*/ 116279 w 604330"/>
              <a:gd name="connsiteY25" fmla="*/ 540508 h 590094"/>
              <a:gd name="connsiteX26" fmla="*/ 108340 w 604330"/>
              <a:gd name="connsiteY26" fmla="*/ 529607 h 590094"/>
              <a:gd name="connsiteX27" fmla="*/ 112310 w 604330"/>
              <a:gd name="connsiteY27" fmla="*/ 517715 h 590094"/>
              <a:gd name="connsiteX28" fmla="*/ 171852 w 604330"/>
              <a:gd name="connsiteY28" fmla="*/ 454290 h 590094"/>
              <a:gd name="connsiteX29" fmla="*/ 188723 w 604330"/>
              <a:gd name="connsiteY29" fmla="*/ 451317 h 590094"/>
              <a:gd name="connsiteX30" fmla="*/ 521543 w 604330"/>
              <a:gd name="connsiteY30" fmla="*/ 370889 h 590094"/>
              <a:gd name="connsiteX31" fmla="*/ 597111 w 604330"/>
              <a:gd name="connsiteY31" fmla="*/ 414529 h 590094"/>
              <a:gd name="connsiteX32" fmla="*/ 604072 w 604330"/>
              <a:gd name="connsiteY32" fmla="*/ 425439 h 590094"/>
              <a:gd name="connsiteX33" fmla="*/ 600094 w 604330"/>
              <a:gd name="connsiteY33" fmla="*/ 438332 h 590094"/>
              <a:gd name="connsiteX34" fmla="*/ 563305 w 604330"/>
              <a:gd name="connsiteY34" fmla="*/ 472054 h 590094"/>
              <a:gd name="connsiteX35" fmla="*/ 550379 w 604330"/>
              <a:gd name="connsiteY35" fmla="*/ 476021 h 590094"/>
              <a:gd name="connsiteX36" fmla="*/ 540435 w 604330"/>
              <a:gd name="connsiteY36" fmla="*/ 468087 h 590094"/>
              <a:gd name="connsiteX37" fmla="*/ 501657 w 604330"/>
              <a:gd name="connsiteY37" fmla="*/ 390725 h 590094"/>
              <a:gd name="connsiteX38" fmla="*/ 504640 w 604330"/>
              <a:gd name="connsiteY38" fmla="*/ 372872 h 590094"/>
              <a:gd name="connsiteX39" fmla="*/ 521543 w 604330"/>
              <a:gd name="connsiteY39" fmla="*/ 370889 h 590094"/>
              <a:gd name="connsiteX40" fmla="*/ 82434 w 604330"/>
              <a:gd name="connsiteY40" fmla="*/ 369934 h 590094"/>
              <a:gd name="connsiteX41" fmla="*/ 99318 w 604330"/>
              <a:gd name="connsiteY41" fmla="*/ 371918 h 590094"/>
              <a:gd name="connsiteX42" fmla="*/ 102297 w 604330"/>
              <a:gd name="connsiteY42" fmla="*/ 388784 h 590094"/>
              <a:gd name="connsiteX43" fmla="*/ 63563 w 604330"/>
              <a:gd name="connsiteY43" fmla="*/ 466172 h 590094"/>
              <a:gd name="connsiteX44" fmla="*/ 53632 w 604330"/>
              <a:gd name="connsiteY44" fmla="*/ 474109 h 590094"/>
              <a:gd name="connsiteX45" fmla="*/ 40720 w 604330"/>
              <a:gd name="connsiteY45" fmla="*/ 470140 h 590094"/>
              <a:gd name="connsiteX46" fmla="*/ 4966 w 604330"/>
              <a:gd name="connsiteY46" fmla="*/ 436407 h 590094"/>
              <a:gd name="connsiteX47" fmla="*/ 0 w 604330"/>
              <a:gd name="connsiteY47" fmla="*/ 424502 h 590094"/>
              <a:gd name="connsiteX48" fmla="*/ 6952 w 604330"/>
              <a:gd name="connsiteY48" fmla="*/ 413588 h 590094"/>
              <a:gd name="connsiteX49" fmla="*/ 299966 w 604330"/>
              <a:gd name="connsiteY49" fmla="*/ 242886 h 590094"/>
              <a:gd name="connsiteX50" fmla="*/ 300959 w 604330"/>
              <a:gd name="connsiteY50" fmla="*/ 242886 h 590094"/>
              <a:gd name="connsiteX51" fmla="*/ 360555 w 604330"/>
              <a:gd name="connsiteY51" fmla="*/ 268700 h 590094"/>
              <a:gd name="connsiteX52" fmla="*/ 382407 w 604330"/>
              <a:gd name="connsiteY52" fmla="*/ 320327 h 590094"/>
              <a:gd name="connsiteX53" fmla="*/ 299966 w 604330"/>
              <a:gd name="connsiteY53" fmla="*/ 349119 h 590094"/>
              <a:gd name="connsiteX54" fmla="*/ 218518 w 604330"/>
              <a:gd name="connsiteY54" fmla="*/ 320327 h 590094"/>
              <a:gd name="connsiteX55" fmla="*/ 240370 w 604330"/>
              <a:gd name="connsiteY55" fmla="*/ 268700 h 590094"/>
              <a:gd name="connsiteX56" fmla="*/ 299966 w 604330"/>
              <a:gd name="connsiteY56" fmla="*/ 242886 h 590094"/>
              <a:gd name="connsiteX57" fmla="*/ 299985 w 604330"/>
              <a:gd name="connsiteY57" fmla="*/ 104162 h 590094"/>
              <a:gd name="connsiteX58" fmla="*/ 365525 w 604330"/>
              <a:gd name="connsiteY58" fmla="*/ 169622 h 590094"/>
              <a:gd name="connsiteX59" fmla="*/ 299985 w 604330"/>
              <a:gd name="connsiteY59" fmla="*/ 235082 h 590094"/>
              <a:gd name="connsiteX60" fmla="*/ 234445 w 604330"/>
              <a:gd name="connsiteY60" fmla="*/ 169622 h 590094"/>
              <a:gd name="connsiteX61" fmla="*/ 299985 w 604330"/>
              <a:gd name="connsiteY61" fmla="*/ 104162 h 590094"/>
              <a:gd name="connsiteX62" fmla="*/ 299985 w 604330"/>
              <a:gd name="connsiteY62" fmla="*/ 51580 h 590094"/>
              <a:gd name="connsiteX63" fmla="*/ 131127 w 604330"/>
              <a:gd name="connsiteY63" fmla="*/ 219216 h 590094"/>
              <a:gd name="connsiteX64" fmla="*/ 299985 w 604330"/>
              <a:gd name="connsiteY64" fmla="*/ 387845 h 590094"/>
              <a:gd name="connsiteX65" fmla="*/ 468843 w 604330"/>
              <a:gd name="connsiteY65" fmla="*/ 219216 h 590094"/>
              <a:gd name="connsiteX66" fmla="*/ 299985 w 604330"/>
              <a:gd name="connsiteY66" fmla="*/ 51580 h 590094"/>
              <a:gd name="connsiteX67" fmla="*/ 299985 w 604330"/>
              <a:gd name="connsiteY67" fmla="*/ 0 h 590094"/>
              <a:gd name="connsiteX68" fmla="*/ 520494 w 604330"/>
              <a:gd name="connsiteY68" fmla="*/ 219216 h 590094"/>
              <a:gd name="connsiteX69" fmla="*/ 299985 w 604330"/>
              <a:gd name="connsiteY69" fmla="*/ 439425 h 590094"/>
              <a:gd name="connsiteX70" fmla="*/ 79476 w 604330"/>
              <a:gd name="connsiteY70" fmla="*/ 219216 h 590094"/>
              <a:gd name="connsiteX71" fmla="*/ 299985 w 604330"/>
              <a:gd name="connsiteY71" fmla="*/ 0 h 59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4330" h="590094">
                <a:moveTo>
                  <a:pt x="299966" y="477013"/>
                </a:moveTo>
                <a:cubicBezTo>
                  <a:pt x="306917" y="477013"/>
                  <a:pt x="311882" y="481973"/>
                  <a:pt x="313868" y="487924"/>
                </a:cubicBezTo>
                <a:lnTo>
                  <a:pt x="338692" y="571247"/>
                </a:lnTo>
                <a:cubicBezTo>
                  <a:pt x="340678" y="575215"/>
                  <a:pt x="339685" y="580175"/>
                  <a:pt x="336706" y="584142"/>
                </a:cubicBezTo>
                <a:cubicBezTo>
                  <a:pt x="333727" y="587118"/>
                  <a:pt x="329755" y="590094"/>
                  <a:pt x="324790" y="590094"/>
                </a:cubicBezTo>
                <a:lnTo>
                  <a:pt x="275142" y="590094"/>
                </a:lnTo>
                <a:cubicBezTo>
                  <a:pt x="270177" y="590094"/>
                  <a:pt x="266205" y="587118"/>
                  <a:pt x="263226" y="584142"/>
                </a:cubicBezTo>
                <a:cubicBezTo>
                  <a:pt x="260247" y="580175"/>
                  <a:pt x="260247" y="575215"/>
                  <a:pt x="261240" y="571247"/>
                </a:cubicBezTo>
                <a:lnTo>
                  <a:pt x="286064" y="487924"/>
                </a:lnTo>
                <a:cubicBezTo>
                  <a:pt x="288050" y="481973"/>
                  <a:pt x="294008" y="477013"/>
                  <a:pt x="299966" y="477013"/>
                </a:cubicBezTo>
                <a:close/>
                <a:moveTo>
                  <a:pt x="415244" y="453232"/>
                </a:moveTo>
                <a:cubicBezTo>
                  <a:pt x="421209" y="450255"/>
                  <a:pt x="428168" y="451248"/>
                  <a:pt x="433138" y="456209"/>
                </a:cubicBezTo>
                <a:lnTo>
                  <a:pt x="491791" y="518729"/>
                </a:lnTo>
                <a:cubicBezTo>
                  <a:pt x="494774" y="522699"/>
                  <a:pt x="496762" y="526668"/>
                  <a:pt x="495768" y="531630"/>
                </a:cubicBezTo>
                <a:cubicBezTo>
                  <a:pt x="494774" y="535599"/>
                  <a:pt x="491791" y="539569"/>
                  <a:pt x="487815" y="541554"/>
                </a:cubicBezTo>
                <a:lnTo>
                  <a:pt x="443079" y="564378"/>
                </a:lnTo>
                <a:cubicBezTo>
                  <a:pt x="439103" y="566363"/>
                  <a:pt x="434132" y="566363"/>
                  <a:pt x="430156" y="564378"/>
                </a:cubicBezTo>
                <a:cubicBezTo>
                  <a:pt x="426179" y="562394"/>
                  <a:pt x="423197" y="558424"/>
                  <a:pt x="422203" y="553462"/>
                </a:cubicBezTo>
                <a:lnTo>
                  <a:pt x="407291" y="468118"/>
                </a:lnTo>
                <a:cubicBezTo>
                  <a:pt x="406297" y="462164"/>
                  <a:pt x="410273" y="455217"/>
                  <a:pt x="415244" y="453232"/>
                </a:cubicBezTo>
                <a:close/>
                <a:moveTo>
                  <a:pt x="188723" y="451317"/>
                </a:moveTo>
                <a:cubicBezTo>
                  <a:pt x="194677" y="454290"/>
                  <a:pt x="197654" y="460236"/>
                  <a:pt x="196662" y="466182"/>
                </a:cubicBezTo>
                <a:lnTo>
                  <a:pt x="181776" y="552400"/>
                </a:lnTo>
                <a:cubicBezTo>
                  <a:pt x="180784" y="556364"/>
                  <a:pt x="177807" y="560328"/>
                  <a:pt x="173837" y="562310"/>
                </a:cubicBezTo>
                <a:cubicBezTo>
                  <a:pt x="169868" y="564292"/>
                  <a:pt x="164906" y="564292"/>
                  <a:pt x="160936" y="562310"/>
                </a:cubicBezTo>
                <a:lnTo>
                  <a:pt x="116279" y="540508"/>
                </a:lnTo>
                <a:cubicBezTo>
                  <a:pt x="112310" y="538526"/>
                  <a:pt x="109333" y="534562"/>
                  <a:pt x="108340" y="529607"/>
                </a:cubicBezTo>
                <a:cubicBezTo>
                  <a:pt x="107348" y="525643"/>
                  <a:pt x="109333" y="520688"/>
                  <a:pt x="112310" y="517715"/>
                </a:cubicBezTo>
                <a:lnTo>
                  <a:pt x="171852" y="454290"/>
                </a:lnTo>
                <a:cubicBezTo>
                  <a:pt x="175822" y="449335"/>
                  <a:pt x="182768" y="448344"/>
                  <a:pt x="188723" y="451317"/>
                </a:cubicBezTo>
                <a:close/>
                <a:moveTo>
                  <a:pt x="521543" y="370889"/>
                </a:moveTo>
                <a:lnTo>
                  <a:pt x="597111" y="414529"/>
                </a:lnTo>
                <a:cubicBezTo>
                  <a:pt x="601089" y="417504"/>
                  <a:pt x="604072" y="421471"/>
                  <a:pt x="604072" y="425439"/>
                </a:cubicBezTo>
                <a:cubicBezTo>
                  <a:pt x="605066" y="430398"/>
                  <a:pt x="603077" y="435357"/>
                  <a:pt x="600094" y="438332"/>
                </a:cubicBezTo>
                <a:lnTo>
                  <a:pt x="563305" y="472054"/>
                </a:lnTo>
                <a:cubicBezTo>
                  <a:pt x="560322" y="475029"/>
                  <a:pt x="555350" y="477013"/>
                  <a:pt x="550379" y="476021"/>
                </a:cubicBezTo>
                <a:cubicBezTo>
                  <a:pt x="546401" y="475029"/>
                  <a:pt x="542424" y="472054"/>
                  <a:pt x="540435" y="468087"/>
                </a:cubicBezTo>
                <a:lnTo>
                  <a:pt x="501657" y="390725"/>
                </a:lnTo>
                <a:cubicBezTo>
                  <a:pt x="498674" y="384774"/>
                  <a:pt x="499668" y="377831"/>
                  <a:pt x="504640" y="372872"/>
                </a:cubicBezTo>
                <a:cubicBezTo>
                  <a:pt x="509611" y="368905"/>
                  <a:pt x="516572" y="367913"/>
                  <a:pt x="521543" y="370889"/>
                </a:cubicBezTo>
                <a:close/>
                <a:moveTo>
                  <a:pt x="82434" y="369934"/>
                </a:moveTo>
                <a:cubicBezTo>
                  <a:pt x="87400" y="366957"/>
                  <a:pt x="95345" y="366957"/>
                  <a:pt x="99318" y="371918"/>
                </a:cubicBezTo>
                <a:cubicBezTo>
                  <a:pt x="104284" y="375886"/>
                  <a:pt x="105277" y="382831"/>
                  <a:pt x="102297" y="388784"/>
                </a:cubicBezTo>
                <a:lnTo>
                  <a:pt x="63563" y="466172"/>
                </a:lnTo>
                <a:cubicBezTo>
                  <a:pt x="61577" y="470140"/>
                  <a:pt x="57604" y="473117"/>
                  <a:pt x="53632" y="474109"/>
                </a:cubicBezTo>
                <a:cubicBezTo>
                  <a:pt x="48666" y="475101"/>
                  <a:pt x="44693" y="474109"/>
                  <a:pt x="40720" y="470140"/>
                </a:cubicBezTo>
                <a:lnTo>
                  <a:pt x="4966" y="436407"/>
                </a:lnTo>
                <a:cubicBezTo>
                  <a:pt x="993" y="433431"/>
                  <a:pt x="0" y="428470"/>
                  <a:pt x="0" y="424502"/>
                </a:cubicBezTo>
                <a:cubicBezTo>
                  <a:pt x="993" y="419541"/>
                  <a:pt x="2980" y="415572"/>
                  <a:pt x="6952" y="413588"/>
                </a:cubicBezTo>
                <a:close/>
                <a:moveTo>
                  <a:pt x="299966" y="242886"/>
                </a:moveTo>
                <a:lnTo>
                  <a:pt x="300959" y="242886"/>
                </a:lnTo>
                <a:cubicBezTo>
                  <a:pt x="322811" y="242886"/>
                  <a:pt x="344663" y="251821"/>
                  <a:pt x="360555" y="268700"/>
                </a:cubicBezTo>
                <a:cubicBezTo>
                  <a:pt x="373468" y="282599"/>
                  <a:pt x="381414" y="300470"/>
                  <a:pt x="382407" y="320327"/>
                </a:cubicBezTo>
                <a:cubicBezTo>
                  <a:pt x="359562" y="338198"/>
                  <a:pt x="330757" y="349119"/>
                  <a:pt x="299966" y="349119"/>
                </a:cubicBezTo>
                <a:cubicBezTo>
                  <a:pt x="269175" y="349119"/>
                  <a:pt x="240370" y="338198"/>
                  <a:pt x="218518" y="320327"/>
                </a:cubicBezTo>
                <a:cubicBezTo>
                  <a:pt x="219511" y="300470"/>
                  <a:pt x="226464" y="282599"/>
                  <a:pt x="240370" y="268700"/>
                </a:cubicBezTo>
                <a:cubicBezTo>
                  <a:pt x="255269" y="251821"/>
                  <a:pt x="277121" y="242886"/>
                  <a:pt x="299966" y="242886"/>
                </a:cubicBezTo>
                <a:close/>
                <a:moveTo>
                  <a:pt x="299985" y="104162"/>
                </a:moveTo>
                <a:cubicBezTo>
                  <a:pt x="336182" y="104162"/>
                  <a:pt x="365525" y="133469"/>
                  <a:pt x="365525" y="169622"/>
                </a:cubicBezTo>
                <a:cubicBezTo>
                  <a:pt x="365525" y="205775"/>
                  <a:pt x="336182" y="235082"/>
                  <a:pt x="299985" y="235082"/>
                </a:cubicBezTo>
                <a:cubicBezTo>
                  <a:pt x="263788" y="235082"/>
                  <a:pt x="234445" y="205775"/>
                  <a:pt x="234445" y="169622"/>
                </a:cubicBezTo>
                <a:cubicBezTo>
                  <a:pt x="234445" y="133469"/>
                  <a:pt x="263788" y="104162"/>
                  <a:pt x="299985" y="104162"/>
                </a:cubicBezTo>
                <a:close/>
                <a:moveTo>
                  <a:pt x="299985" y="51580"/>
                </a:moveTo>
                <a:cubicBezTo>
                  <a:pt x="206616" y="51580"/>
                  <a:pt x="131127" y="126967"/>
                  <a:pt x="131127" y="219216"/>
                </a:cubicBezTo>
                <a:cubicBezTo>
                  <a:pt x="131127" y="312458"/>
                  <a:pt x="206616" y="387845"/>
                  <a:pt x="299985" y="387845"/>
                </a:cubicBezTo>
                <a:cubicBezTo>
                  <a:pt x="393354" y="387845"/>
                  <a:pt x="468843" y="312458"/>
                  <a:pt x="468843" y="219216"/>
                </a:cubicBezTo>
                <a:cubicBezTo>
                  <a:pt x="468843" y="126967"/>
                  <a:pt x="393354" y="51580"/>
                  <a:pt x="299985" y="51580"/>
                </a:cubicBezTo>
                <a:close/>
                <a:moveTo>
                  <a:pt x="299985" y="0"/>
                </a:moveTo>
                <a:cubicBezTo>
                  <a:pt x="421166" y="0"/>
                  <a:pt x="520494" y="98201"/>
                  <a:pt x="520494" y="219216"/>
                </a:cubicBezTo>
                <a:cubicBezTo>
                  <a:pt x="520494" y="341224"/>
                  <a:pt x="421166" y="439425"/>
                  <a:pt x="299985" y="439425"/>
                </a:cubicBezTo>
                <a:cubicBezTo>
                  <a:pt x="178804" y="439425"/>
                  <a:pt x="79476" y="341224"/>
                  <a:pt x="79476" y="219216"/>
                </a:cubicBezTo>
                <a:cubicBezTo>
                  <a:pt x="79476" y="98201"/>
                  <a:pt x="178804" y="0"/>
                  <a:pt x="29998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524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ED3EC-6EF5-4BB2-8FB3-0AC0A22A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Vision Diagnosis</a:t>
            </a:r>
            <a:endParaRPr lang="en-US" dirty="0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9ECEA3B5-4F8D-488C-A217-5FA1CE0A2C2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/>
              <a:t>Vision recognition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Application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12A8F-7278-41FF-B74C-BE7E253DFEF7}"/>
              </a:ext>
            </a:extLst>
          </p:cNvPr>
          <p:cNvSpPr/>
          <p:nvPr/>
        </p:nvSpPr>
        <p:spPr>
          <a:xfrm>
            <a:off x="1216598" y="5940234"/>
            <a:ext cx="2155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ealth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ECCD4E-8021-4C9A-BEA4-E447C5EAD2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7" t="8252" r="2771" b="7180"/>
          <a:stretch/>
        </p:blipFill>
        <p:spPr>
          <a:xfrm>
            <a:off x="6481051" y="4491896"/>
            <a:ext cx="1658401" cy="1241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88BE55-EDA1-41A5-ACA7-8BB66C2C9F07}"/>
              </a:ext>
            </a:extLst>
          </p:cNvPr>
          <p:cNvGrpSpPr/>
          <p:nvPr/>
        </p:nvGrpSpPr>
        <p:grpSpPr>
          <a:xfrm>
            <a:off x="3802746" y="4465911"/>
            <a:ext cx="1956089" cy="1422067"/>
            <a:chOff x="1249546" y="1389725"/>
            <a:chExt cx="3534854" cy="28893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80C2EF-C243-4524-81D7-D6E0D7DA0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546" y="1389725"/>
              <a:ext cx="3329978" cy="1469298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A0083C-330D-4392-9820-61AF329BD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4420" y="2918973"/>
              <a:ext cx="3329980" cy="1360133"/>
            </a:xfrm>
            <a:prstGeom prst="rect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reflection blurRad="12700" stA="30000" endPos="30000" dist="5000" dir="5400000" sy="-100000" algn="bl" rotWithShape="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E5A3C29-8845-42F1-A347-2CFF1D30E7C1}"/>
              </a:ext>
            </a:extLst>
          </p:cNvPr>
          <p:cNvSpPr/>
          <p:nvPr/>
        </p:nvSpPr>
        <p:spPr>
          <a:xfrm>
            <a:off x="3991366" y="5940234"/>
            <a:ext cx="1767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Chest CT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15526-9B79-4288-8221-B8AAE33D3AE6}"/>
              </a:ext>
            </a:extLst>
          </p:cNvPr>
          <p:cNvSpPr/>
          <p:nvPr/>
        </p:nvSpPr>
        <p:spPr>
          <a:xfrm>
            <a:off x="6377723" y="5906864"/>
            <a:ext cx="1901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Cancer / Tumor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8120DE-FE64-4151-B201-F4E0C1EA1360}"/>
              </a:ext>
            </a:extLst>
          </p:cNvPr>
          <p:cNvSpPr/>
          <p:nvPr/>
        </p:nvSpPr>
        <p:spPr>
          <a:xfrm>
            <a:off x="6744560" y="4763206"/>
            <a:ext cx="183513" cy="206627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4D284B0-7989-4A56-8352-10829D7D166D}"/>
              </a:ext>
            </a:extLst>
          </p:cNvPr>
          <p:cNvSpPr/>
          <p:nvPr/>
        </p:nvSpPr>
        <p:spPr>
          <a:xfrm>
            <a:off x="7175105" y="4865898"/>
            <a:ext cx="124920" cy="175140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A05D79D-0950-4D14-BCA8-232FD3DE7288}"/>
              </a:ext>
            </a:extLst>
          </p:cNvPr>
          <p:cNvSpPr/>
          <p:nvPr/>
        </p:nvSpPr>
        <p:spPr>
          <a:xfrm>
            <a:off x="7435806" y="4614206"/>
            <a:ext cx="147754" cy="229839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1268" name="Picture 4" descr="Photo of a patient during a computed tomography (CT) scan. ">
            <a:extLst>
              <a:ext uri="{FF2B5EF4-FFF2-40B4-BE49-F238E27FC236}">
                <a16:creationId xmlns:a16="http://schemas.microsoft.com/office/drawing/2014/main" id="{7DA3B702-42E8-4C3C-A12D-61C2FAB8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627" y="4403067"/>
            <a:ext cx="2260464" cy="1505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color blind test">
            <a:extLst>
              <a:ext uri="{FF2B5EF4-FFF2-40B4-BE49-F238E27FC236}">
                <a16:creationId xmlns:a16="http://schemas.microsoft.com/office/drawing/2014/main" id="{80B76005-6798-4322-9979-3C638002A0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10446" r="8886" b="9643"/>
          <a:stretch/>
        </p:blipFill>
        <p:spPr bwMode="auto">
          <a:xfrm>
            <a:off x="3817180" y="1789238"/>
            <a:ext cx="1767469" cy="174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A7E23FC-AB72-4F5A-815D-2652C56A9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4083" y="1870419"/>
            <a:ext cx="1007342" cy="15031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46FFAF6-10AB-428A-8D3F-346EAA2FA3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5356" y="1869309"/>
            <a:ext cx="1011532" cy="15031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7D2D1D5E-CDBF-47E9-96E2-D4DAD810151F}"/>
              </a:ext>
            </a:extLst>
          </p:cNvPr>
          <p:cNvSpPr/>
          <p:nvPr/>
        </p:nvSpPr>
        <p:spPr>
          <a:xfrm>
            <a:off x="5959102" y="3431889"/>
            <a:ext cx="253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Bylinskii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Z. et al, 17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30222E5-562B-4086-AC4B-A01816C9C1AE}"/>
              </a:ext>
            </a:extLst>
          </p:cNvPr>
          <p:cNvSpPr/>
          <p:nvPr/>
        </p:nvSpPr>
        <p:spPr>
          <a:xfrm>
            <a:off x="3456939" y="3431889"/>
            <a:ext cx="2535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Color blind test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8" descr="Related image">
            <a:extLst>
              <a:ext uri="{FF2B5EF4-FFF2-40B4-BE49-F238E27FC236}">
                <a16:creationId xmlns:a16="http://schemas.microsoft.com/office/drawing/2014/main" id="{D1F6E167-1D27-4712-9C24-314E8596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161" y="1895133"/>
            <a:ext cx="2095847" cy="155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565C695A-FF44-4E3A-9C22-6E8B4DCB2D5B}"/>
              </a:ext>
            </a:extLst>
          </p:cNvPr>
          <p:cNvSpPr/>
          <p:nvPr/>
        </p:nvSpPr>
        <p:spPr>
          <a:xfrm>
            <a:off x="1441349" y="3422424"/>
            <a:ext cx="1767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[</a:t>
            </a:r>
            <a:r>
              <a:rPr kumimoji="0" 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1"/>
              </a:rPr>
              <a:t>vmistudio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]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47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fill="remove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10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10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Exp2. Effectiveness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Summarization </a:t>
            </a:r>
            <a:r>
              <a:rPr lang="en-US" b="1" dirty="0">
                <a:solidFill>
                  <a:srgbClr val="C93838"/>
                </a:solidFill>
              </a:rPr>
              <a:t>qualitative</a:t>
            </a:r>
            <a:r>
              <a:rPr lang="en-US" dirty="0"/>
              <a:t>: </a:t>
            </a:r>
            <a:r>
              <a:rPr lang="en-US" b="1" dirty="0"/>
              <a:t>Consistency</a:t>
            </a:r>
          </a:p>
          <a:p>
            <a:pPr lvl="1"/>
            <a:r>
              <a:rPr lang="en-US" b="1" dirty="0"/>
              <a:t>Authority vs. In-degree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6A55F90-B3EF-4A3B-BC89-4D424D227AAE}"/>
              </a:ext>
            </a:extLst>
          </p:cNvPr>
          <p:cNvGrpSpPr/>
          <p:nvPr/>
        </p:nvGrpSpPr>
        <p:grpSpPr>
          <a:xfrm>
            <a:off x="6244750" y="4445776"/>
            <a:ext cx="1852957" cy="1968449"/>
            <a:chOff x="3780656" y="1842559"/>
            <a:chExt cx="2005039" cy="212059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56C2B4C-985D-4E2C-B6BC-F30795F0CB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7" t="2183" r="1798" b="2135"/>
            <a:stretch/>
          </p:blipFill>
          <p:spPr>
            <a:xfrm>
              <a:off x="3780656" y="1842559"/>
              <a:ext cx="2005039" cy="1693314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FDA289-6326-4678-A63D-DE6ADE3D7DE1}"/>
                </a:ext>
              </a:extLst>
            </p:cNvPr>
            <p:cNvSpPr/>
            <p:nvPr/>
          </p:nvSpPr>
          <p:spPr>
            <a:xfrm>
              <a:off x="4140111" y="3532120"/>
              <a:ext cx="1408610" cy="431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EagleMine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1916B2-FBBC-4932-9E16-DFD6C03141A0}"/>
              </a:ext>
            </a:extLst>
          </p:cNvPr>
          <p:cNvGrpSpPr/>
          <p:nvPr/>
        </p:nvGrpSpPr>
        <p:grpSpPr>
          <a:xfrm>
            <a:off x="4121957" y="4444410"/>
            <a:ext cx="1852957" cy="1985627"/>
            <a:chOff x="3902595" y="4207430"/>
            <a:chExt cx="1852957" cy="21029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9B68E6-7416-4469-ABE2-D464487DE7E3}"/>
                </a:ext>
              </a:extLst>
            </p:cNvPr>
            <p:cNvSpPr/>
            <p:nvPr/>
          </p:nvSpPr>
          <p:spPr>
            <a:xfrm>
              <a:off x="4481380" y="5886600"/>
              <a:ext cx="817724" cy="4237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7E7BE11-7409-4BED-ABB2-C4D8A5A9F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2595" y="4207430"/>
              <a:ext cx="1852957" cy="1665992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9B01E51-2F29-45C9-819F-DE96E066B288}"/>
              </a:ext>
            </a:extLst>
          </p:cNvPr>
          <p:cNvGrpSpPr/>
          <p:nvPr/>
        </p:nvGrpSpPr>
        <p:grpSpPr>
          <a:xfrm>
            <a:off x="1835696" y="4483777"/>
            <a:ext cx="1852956" cy="1953750"/>
            <a:chOff x="1109528" y="4224031"/>
            <a:chExt cx="1852956" cy="206915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2E43B2-3FC9-43EB-B9E5-9C80CE9E4DF5}"/>
                </a:ext>
              </a:extLst>
            </p:cNvPr>
            <p:cNvSpPr/>
            <p:nvPr/>
          </p:nvSpPr>
          <p:spPr>
            <a:xfrm>
              <a:off x="1607780" y="5869443"/>
              <a:ext cx="1023037" cy="423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Xmeans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513A435-4DDB-4C42-861D-A2BBB58B6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4" t="2680" r="2181" b="2638"/>
            <a:stretch/>
          </p:blipFill>
          <p:spPr>
            <a:xfrm>
              <a:off x="1109528" y="4224031"/>
              <a:ext cx="1852956" cy="1650267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6F75EF82-458A-4F75-908D-337FD4BC7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220" y="2341178"/>
            <a:ext cx="2565543" cy="1960438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5C86A7D-480C-400B-8F19-58762D8A2521}"/>
              </a:ext>
            </a:extLst>
          </p:cNvPr>
          <p:cNvGrpSpPr/>
          <p:nvPr/>
        </p:nvGrpSpPr>
        <p:grpSpPr>
          <a:xfrm>
            <a:off x="6257502" y="2419521"/>
            <a:ext cx="1852957" cy="1962436"/>
            <a:chOff x="6620831" y="1845311"/>
            <a:chExt cx="1852957" cy="207835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FEBD284-3DB7-4848-8F2B-8014795FA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20831" y="1845311"/>
              <a:ext cx="1852957" cy="1648614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4636D4-939D-4974-8783-4317E75182D9}"/>
                </a:ext>
              </a:extLst>
            </p:cNvPr>
            <p:cNvSpPr/>
            <p:nvPr/>
          </p:nvSpPr>
          <p:spPr>
            <a:xfrm>
              <a:off x="7035306" y="3499921"/>
              <a:ext cx="1031051" cy="4237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Gmeans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650" name="Picture 2" descr="Image result for weibo user  icon">
            <a:extLst>
              <a:ext uri="{FF2B5EF4-FFF2-40B4-BE49-F238E27FC236}">
                <a16:creationId xmlns:a16="http://schemas.microsoft.com/office/drawing/2014/main" id="{096FC58D-BFC1-4F6F-812E-0A2670DD3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02" y="2320803"/>
            <a:ext cx="643707" cy="52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rroba-symbol_20441">
            <a:extLst>
              <a:ext uri="{FF2B5EF4-FFF2-40B4-BE49-F238E27FC236}">
                <a16:creationId xmlns:a16="http://schemas.microsoft.com/office/drawing/2014/main" id="{ED820BD0-4084-4930-8A5E-1CB303F567F1}"/>
              </a:ext>
            </a:extLst>
          </p:cNvPr>
          <p:cNvSpPr>
            <a:spLocks noChangeAspect="1"/>
          </p:cNvSpPr>
          <p:nvPr/>
        </p:nvSpPr>
        <p:spPr bwMode="auto">
          <a:xfrm>
            <a:off x="855911" y="3485367"/>
            <a:ext cx="575400" cy="609685"/>
          </a:xfrm>
          <a:custGeom>
            <a:avLst/>
            <a:gdLst>
              <a:gd name="T0" fmla="*/ 2713 w 3700"/>
              <a:gd name="T1" fmla="*/ 3700 h 3926"/>
              <a:gd name="T2" fmla="*/ 1709 w 3700"/>
              <a:gd name="T3" fmla="*/ 3926 h 3926"/>
              <a:gd name="T4" fmla="*/ 0 w 3700"/>
              <a:gd name="T5" fmla="*/ 2166 h 3926"/>
              <a:gd name="T6" fmla="*/ 2059 w 3700"/>
              <a:gd name="T7" fmla="*/ 0 h 3926"/>
              <a:gd name="T8" fmla="*/ 3700 w 3700"/>
              <a:gd name="T9" fmla="*/ 1630 h 3926"/>
              <a:gd name="T10" fmla="*/ 2696 w 3700"/>
              <a:gd name="T11" fmla="*/ 2973 h 3926"/>
              <a:gd name="T12" fmla="*/ 2279 w 3700"/>
              <a:gd name="T13" fmla="*/ 2476 h 3926"/>
              <a:gd name="T14" fmla="*/ 2256 w 3700"/>
              <a:gd name="T15" fmla="*/ 2476 h 3926"/>
              <a:gd name="T16" fmla="*/ 1461 w 3700"/>
              <a:gd name="T17" fmla="*/ 2973 h 3926"/>
              <a:gd name="T18" fmla="*/ 852 w 3700"/>
              <a:gd name="T19" fmla="*/ 2262 h 3926"/>
              <a:gd name="T20" fmla="*/ 2188 w 3700"/>
              <a:gd name="T21" fmla="*/ 925 h 3926"/>
              <a:gd name="T22" fmla="*/ 2792 w 3700"/>
              <a:gd name="T23" fmla="*/ 1044 h 3926"/>
              <a:gd name="T24" fmla="*/ 2600 w 3700"/>
              <a:gd name="T25" fmla="*/ 2064 h 3926"/>
              <a:gd name="T26" fmla="*/ 2769 w 3700"/>
              <a:gd name="T27" fmla="*/ 2696 h 3926"/>
              <a:gd name="T28" fmla="*/ 3379 w 3700"/>
              <a:gd name="T29" fmla="*/ 1664 h 3926"/>
              <a:gd name="T30" fmla="*/ 2013 w 3700"/>
              <a:gd name="T31" fmla="*/ 259 h 3926"/>
              <a:gd name="T32" fmla="*/ 321 w 3700"/>
              <a:gd name="T33" fmla="*/ 2132 h 3926"/>
              <a:gd name="T34" fmla="*/ 1771 w 3700"/>
              <a:gd name="T35" fmla="*/ 3655 h 3926"/>
              <a:gd name="T36" fmla="*/ 2623 w 3700"/>
              <a:gd name="T37" fmla="*/ 3458 h 3926"/>
              <a:gd name="T38" fmla="*/ 2713 w 3700"/>
              <a:gd name="T39" fmla="*/ 3700 h 39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00" h="3926">
                <a:moveTo>
                  <a:pt x="2713" y="3700"/>
                </a:moveTo>
                <a:cubicBezTo>
                  <a:pt x="2403" y="3864"/>
                  <a:pt x="2087" y="3926"/>
                  <a:pt x="1709" y="3926"/>
                </a:cubicBezTo>
                <a:cubicBezTo>
                  <a:pt x="784" y="3926"/>
                  <a:pt x="0" y="3249"/>
                  <a:pt x="0" y="2166"/>
                </a:cubicBezTo>
                <a:cubicBezTo>
                  <a:pt x="0" y="1004"/>
                  <a:pt x="806" y="0"/>
                  <a:pt x="2059" y="0"/>
                </a:cubicBezTo>
                <a:cubicBezTo>
                  <a:pt x="3040" y="0"/>
                  <a:pt x="3700" y="688"/>
                  <a:pt x="3700" y="1630"/>
                </a:cubicBezTo>
                <a:cubicBezTo>
                  <a:pt x="3700" y="2476"/>
                  <a:pt x="3226" y="2973"/>
                  <a:pt x="2696" y="2973"/>
                </a:cubicBezTo>
                <a:cubicBezTo>
                  <a:pt x="2470" y="2973"/>
                  <a:pt x="2262" y="2820"/>
                  <a:pt x="2279" y="2476"/>
                </a:cubicBezTo>
                <a:lnTo>
                  <a:pt x="2256" y="2476"/>
                </a:lnTo>
                <a:cubicBezTo>
                  <a:pt x="2059" y="2809"/>
                  <a:pt x="1799" y="2973"/>
                  <a:pt x="1461" y="2973"/>
                </a:cubicBezTo>
                <a:cubicBezTo>
                  <a:pt x="1134" y="2973"/>
                  <a:pt x="852" y="2707"/>
                  <a:pt x="852" y="2262"/>
                </a:cubicBezTo>
                <a:cubicBezTo>
                  <a:pt x="852" y="1562"/>
                  <a:pt x="1404" y="925"/>
                  <a:pt x="2188" y="925"/>
                </a:cubicBezTo>
                <a:cubicBezTo>
                  <a:pt x="2431" y="925"/>
                  <a:pt x="2645" y="976"/>
                  <a:pt x="2792" y="1044"/>
                </a:cubicBezTo>
                <a:lnTo>
                  <a:pt x="2600" y="2064"/>
                </a:lnTo>
                <a:cubicBezTo>
                  <a:pt x="2516" y="2493"/>
                  <a:pt x="2583" y="2691"/>
                  <a:pt x="2769" y="2696"/>
                </a:cubicBezTo>
                <a:cubicBezTo>
                  <a:pt x="3057" y="2702"/>
                  <a:pt x="3379" y="2318"/>
                  <a:pt x="3379" y="1664"/>
                </a:cubicBezTo>
                <a:cubicBezTo>
                  <a:pt x="3379" y="846"/>
                  <a:pt x="2888" y="259"/>
                  <a:pt x="2013" y="259"/>
                </a:cubicBezTo>
                <a:cubicBezTo>
                  <a:pt x="1094" y="259"/>
                  <a:pt x="321" y="987"/>
                  <a:pt x="321" y="2132"/>
                </a:cubicBezTo>
                <a:cubicBezTo>
                  <a:pt x="321" y="3074"/>
                  <a:pt x="936" y="3655"/>
                  <a:pt x="1771" y="3655"/>
                </a:cubicBezTo>
                <a:cubicBezTo>
                  <a:pt x="2092" y="3655"/>
                  <a:pt x="2391" y="3587"/>
                  <a:pt x="2623" y="3458"/>
                </a:cubicBezTo>
                <a:lnTo>
                  <a:pt x="2713" y="3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359D8C-4536-4324-AD6F-1B9A4F1E2D73}"/>
              </a:ext>
            </a:extLst>
          </p:cNvPr>
          <p:cNvSpPr/>
          <p:nvPr/>
        </p:nvSpPr>
        <p:spPr>
          <a:xfrm rot="517428">
            <a:off x="3444482" y="2748039"/>
            <a:ext cx="85752" cy="100127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E376E7D-5E8D-427B-8661-473645D0E709}"/>
              </a:ext>
            </a:extLst>
          </p:cNvPr>
          <p:cNvSpPr/>
          <p:nvPr/>
        </p:nvSpPr>
        <p:spPr>
          <a:xfrm rot="517428">
            <a:off x="2771216" y="3702857"/>
            <a:ext cx="187566" cy="17923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A7622F-9EE3-4FDD-9A82-732FDD80EBFC}"/>
              </a:ext>
            </a:extLst>
          </p:cNvPr>
          <p:cNvGrpSpPr/>
          <p:nvPr/>
        </p:nvGrpSpPr>
        <p:grpSpPr>
          <a:xfrm>
            <a:off x="4128346" y="2395168"/>
            <a:ext cx="1852957" cy="1993082"/>
            <a:chOff x="4128346" y="2340083"/>
            <a:chExt cx="1852957" cy="19930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E355FF6-3DDC-4C31-B3B7-3393CC090141}"/>
                </a:ext>
              </a:extLst>
            </p:cNvPr>
            <p:cNvGrpSpPr/>
            <p:nvPr/>
          </p:nvGrpSpPr>
          <p:grpSpPr>
            <a:xfrm>
              <a:off x="4128346" y="2340083"/>
              <a:ext cx="1852957" cy="1993082"/>
              <a:chOff x="6461582" y="4216943"/>
              <a:chExt cx="1852957" cy="2110811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F9436CC2-9110-4906-BB6C-FAE77B843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1582" y="4216943"/>
                <a:ext cx="1852957" cy="1691959"/>
              </a:xfrm>
              <a:prstGeom prst="rect">
                <a:avLst/>
              </a:prstGeom>
            </p:spPr>
          </p:pic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8C3250-2BA2-439C-B42B-2D4C132D970D}"/>
                  </a:ext>
                </a:extLst>
              </p:cNvPr>
              <p:cNvSpPr/>
              <p:nvPr/>
            </p:nvSpPr>
            <p:spPr>
              <a:xfrm>
                <a:off x="6793308" y="5904010"/>
                <a:ext cx="1337867" cy="4237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Watershed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21BC3B-5F04-43EA-8A70-0806A2F682AC}"/>
                </a:ext>
              </a:extLst>
            </p:cNvPr>
            <p:cNvSpPr txBox="1"/>
            <p:nvPr/>
          </p:nvSpPr>
          <p:spPr>
            <a:xfrm>
              <a:off x="4141755" y="2788832"/>
              <a:ext cx="1656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treated as bkgd.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EAFDF18-6776-4489-B65F-7A4845EC26AD}"/>
                </a:ext>
              </a:extLst>
            </p:cNvPr>
            <p:cNvCxnSpPr>
              <a:cxnSpLocks/>
            </p:cNvCxnSpPr>
            <p:nvPr/>
          </p:nvCxnSpPr>
          <p:spPr>
            <a:xfrm>
              <a:off x="4871902" y="3146340"/>
              <a:ext cx="523691" cy="354289"/>
            </a:xfrm>
            <a:prstGeom prst="straightConnector1">
              <a:avLst/>
            </a:prstGeom>
            <a:ln w="28575">
              <a:solidFill>
                <a:srgbClr val="04B836"/>
              </a:solidFill>
              <a:prstDash val="dash"/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6610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51E926E-CE51-4D2E-9CD6-3BCE8DE18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978" y="2349438"/>
            <a:ext cx="2542965" cy="189964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5F99A68-CA65-4065-9E15-E49D88BF4280}"/>
              </a:ext>
            </a:extLst>
          </p:cNvPr>
          <p:cNvGrpSpPr/>
          <p:nvPr/>
        </p:nvGrpSpPr>
        <p:grpSpPr>
          <a:xfrm>
            <a:off x="6255153" y="4428882"/>
            <a:ext cx="1850926" cy="2013817"/>
            <a:chOff x="4161234" y="2152704"/>
            <a:chExt cx="1850926" cy="201381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3FDA289-6326-4678-A63D-DE6ADE3D7DE1}"/>
                </a:ext>
              </a:extLst>
            </p:cNvPr>
            <p:cNvSpPr/>
            <p:nvPr/>
          </p:nvSpPr>
          <p:spPr>
            <a:xfrm>
              <a:off x="4454146" y="3766411"/>
              <a:ext cx="13017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EagleMine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F5CDA4D-C42D-440F-97A2-C413E8867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" t="2133" r="1749" b="2132"/>
            <a:stretch/>
          </p:blipFill>
          <p:spPr>
            <a:xfrm>
              <a:off x="4161234" y="2152704"/>
              <a:ext cx="1850926" cy="160020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Exp2. Effectiveness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Summarization </a:t>
            </a:r>
            <a:r>
              <a:rPr lang="en-US" b="1" dirty="0">
                <a:solidFill>
                  <a:srgbClr val="C93838"/>
                </a:solidFill>
              </a:rPr>
              <a:t>qualitative</a:t>
            </a:r>
            <a:r>
              <a:rPr lang="en-US" dirty="0"/>
              <a:t>: </a:t>
            </a:r>
            <a:r>
              <a:rPr lang="en-US" b="1" dirty="0"/>
              <a:t>Consistency</a:t>
            </a:r>
          </a:p>
          <a:p>
            <a:pPr lvl="1"/>
            <a:r>
              <a:rPr lang="en-US" b="1" dirty="0"/>
              <a:t>Degree vs. #</a:t>
            </a:r>
            <a:r>
              <a:rPr lang="en-US" altLang="zh-CN" b="1" dirty="0"/>
              <a:t>Triangle</a:t>
            </a:r>
            <a:endParaRPr lang="en-US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5771E3-CD19-4DAD-8EAC-76625B277977}"/>
              </a:ext>
            </a:extLst>
          </p:cNvPr>
          <p:cNvGrpSpPr/>
          <p:nvPr/>
        </p:nvGrpSpPr>
        <p:grpSpPr>
          <a:xfrm>
            <a:off x="4152652" y="4435325"/>
            <a:ext cx="1869170" cy="2009500"/>
            <a:chOff x="4152652" y="4236781"/>
            <a:chExt cx="1869170" cy="20095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A48C0A5-AC93-44C5-B46F-E59FCD3F1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2652" y="4236781"/>
              <a:ext cx="1869170" cy="160523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A9B68E6-7416-4469-ABE2-D464487DE7E3}"/>
                </a:ext>
              </a:extLst>
            </p:cNvPr>
            <p:cNvSpPr/>
            <p:nvPr/>
          </p:nvSpPr>
          <p:spPr>
            <a:xfrm>
              <a:off x="4569370" y="5846171"/>
              <a:ext cx="11865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DBCSCAN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42DDF1-ACD8-4559-9B24-B8C6A67789E6}"/>
              </a:ext>
            </a:extLst>
          </p:cNvPr>
          <p:cNvGrpSpPr/>
          <p:nvPr/>
        </p:nvGrpSpPr>
        <p:grpSpPr>
          <a:xfrm>
            <a:off x="1835696" y="4485178"/>
            <a:ext cx="1852956" cy="1968158"/>
            <a:chOff x="1835696" y="4286634"/>
            <a:chExt cx="1852956" cy="19681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95C7502-4C74-4FE0-BAEF-47ACF8526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696" y="4286634"/>
              <a:ext cx="1852956" cy="1555889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C2E43B2-3FC9-43EB-B9E5-9C80CE9E4DF5}"/>
                </a:ext>
              </a:extLst>
            </p:cNvPr>
            <p:cNvSpPr/>
            <p:nvPr/>
          </p:nvSpPr>
          <p:spPr>
            <a:xfrm>
              <a:off x="2333948" y="5854682"/>
              <a:ext cx="8177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STING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949C22-FFC4-4E26-A430-1C7F68E1D023}"/>
              </a:ext>
            </a:extLst>
          </p:cNvPr>
          <p:cNvGrpSpPr/>
          <p:nvPr/>
        </p:nvGrpSpPr>
        <p:grpSpPr>
          <a:xfrm>
            <a:off x="4160801" y="2411305"/>
            <a:ext cx="1869170" cy="1969473"/>
            <a:chOff x="6258546" y="4246101"/>
            <a:chExt cx="1869170" cy="1969473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3FE1F2B-B159-4B95-827B-C820A8B90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" t="2357" r="1818" b="2250"/>
            <a:stretch/>
          </p:blipFill>
          <p:spPr>
            <a:xfrm>
              <a:off x="6258546" y="4246101"/>
              <a:ext cx="1869170" cy="1573074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8C3250-2BA2-439C-B42B-2D4C132D970D}"/>
                </a:ext>
              </a:extLst>
            </p:cNvPr>
            <p:cNvSpPr/>
            <p:nvPr/>
          </p:nvSpPr>
          <p:spPr>
            <a:xfrm>
              <a:off x="6561236" y="5815464"/>
              <a:ext cx="13378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Watershed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happy-children_98758">
            <a:extLst>
              <a:ext uri="{FF2B5EF4-FFF2-40B4-BE49-F238E27FC236}">
                <a16:creationId xmlns:a16="http://schemas.microsoft.com/office/drawing/2014/main" id="{D7E816C9-C72E-407E-A9DE-1402750BFDDF}"/>
              </a:ext>
            </a:extLst>
          </p:cNvPr>
          <p:cNvSpPr>
            <a:spLocks noChangeAspect="1"/>
          </p:cNvSpPr>
          <p:nvPr/>
        </p:nvSpPr>
        <p:spPr bwMode="auto">
          <a:xfrm>
            <a:off x="901878" y="3395927"/>
            <a:ext cx="602878" cy="609685"/>
          </a:xfrm>
          <a:custGeom>
            <a:avLst/>
            <a:gdLst>
              <a:gd name="connsiteX0" fmla="*/ 359417 w 599464"/>
              <a:gd name="connsiteY0" fmla="*/ 102521 h 606232"/>
              <a:gd name="connsiteX1" fmla="*/ 371488 w 599464"/>
              <a:gd name="connsiteY1" fmla="*/ 113602 h 606232"/>
              <a:gd name="connsiteX2" fmla="*/ 416116 w 599464"/>
              <a:gd name="connsiteY2" fmla="*/ 209704 h 606232"/>
              <a:gd name="connsiteX3" fmla="*/ 438353 w 599464"/>
              <a:gd name="connsiteY3" fmla="*/ 207996 h 606232"/>
              <a:gd name="connsiteX4" fmla="*/ 469764 w 599464"/>
              <a:gd name="connsiteY4" fmla="*/ 212964 h 606232"/>
              <a:gd name="connsiteX5" fmla="*/ 490134 w 599464"/>
              <a:gd name="connsiteY5" fmla="*/ 221348 h 606232"/>
              <a:gd name="connsiteX6" fmla="*/ 562286 w 599464"/>
              <a:gd name="connsiteY6" fmla="*/ 143876 h 606232"/>
              <a:gd name="connsiteX7" fmla="*/ 592609 w 599464"/>
              <a:gd name="connsiteY7" fmla="*/ 142790 h 606232"/>
              <a:gd name="connsiteX8" fmla="*/ 593697 w 599464"/>
              <a:gd name="connsiteY8" fmla="*/ 173064 h 606232"/>
              <a:gd name="connsiteX9" fmla="*/ 510349 w 599464"/>
              <a:gd name="connsiteY9" fmla="*/ 262490 h 606232"/>
              <a:gd name="connsiteX10" fmla="*/ 481582 w 599464"/>
              <a:gd name="connsiteY10" fmla="*/ 445999 h 606232"/>
              <a:gd name="connsiteX11" fmla="*/ 482826 w 599464"/>
              <a:gd name="connsiteY11" fmla="*/ 539617 h 606232"/>
              <a:gd name="connsiteX12" fmla="*/ 456391 w 599464"/>
              <a:gd name="connsiteY12" fmla="*/ 566786 h 606232"/>
              <a:gd name="connsiteX13" fmla="*/ 456080 w 599464"/>
              <a:gd name="connsiteY13" fmla="*/ 566786 h 606232"/>
              <a:gd name="connsiteX14" fmla="*/ 429178 w 599464"/>
              <a:gd name="connsiteY14" fmla="*/ 540393 h 606232"/>
              <a:gd name="connsiteX15" fmla="*/ 427934 w 599464"/>
              <a:gd name="connsiteY15" fmla="*/ 444447 h 606232"/>
              <a:gd name="connsiteX16" fmla="*/ 428401 w 599464"/>
              <a:gd name="connsiteY16" fmla="*/ 439944 h 606232"/>
              <a:gd name="connsiteX17" fmla="*/ 435243 w 599464"/>
              <a:gd name="connsiteY17" fmla="*/ 395852 h 606232"/>
              <a:gd name="connsiteX18" fmla="*/ 408808 w 599464"/>
              <a:gd name="connsiteY18" fmla="*/ 390884 h 606232"/>
              <a:gd name="connsiteX19" fmla="*/ 378797 w 599464"/>
              <a:gd name="connsiteY19" fmla="*/ 427524 h 606232"/>
              <a:gd name="connsiteX20" fmla="*/ 378797 w 599464"/>
              <a:gd name="connsiteY20" fmla="*/ 504219 h 606232"/>
              <a:gd name="connsiteX21" fmla="*/ 352051 w 599464"/>
              <a:gd name="connsiteY21" fmla="*/ 530923 h 606232"/>
              <a:gd name="connsiteX22" fmla="*/ 350962 w 599464"/>
              <a:gd name="connsiteY22" fmla="*/ 530923 h 606232"/>
              <a:gd name="connsiteX23" fmla="*/ 350962 w 599464"/>
              <a:gd name="connsiteY23" fmla="*/ 427679 h 606232"/>
              <a:gd name="connsiteX24" fmla="*/ 338833 w 599464"/>
              <a:gd name="connsiteY24" fmla="*/ 393834 h 606232"/>
              <a:gd name="connsiteX25" fmla="*/ 338056 w 599464"/>
              <a:gd name="connsiteY25" fmla="*/ 392747 h 606232"/>
              <a:gd name="connsiteX26" fmla="*/ 366201 w 599464"/>
              <a:gd name="connsiteY26" fmla="*/ 358126 h 606232"/>
              <a:gd name="connsiteX27" fmla="*/ 384239 w 599464"/>
              <a:gd name="connsiteY27" fmla="*/ 242928 h 606232"/>
              <a:gd name="connsiteX28" fmla="*/ 332613 w 599464"/>
              <a:gd name="connsiteY28" fmla="*/ 131611 h 606232"/>
              <a:gd name="connsiteX29" fmla="*/ 343032 w 599464"/>
              <a:gd name="connsiteY29" fmla="*/ 103200 h 606232"/>
              <a:gd name="connsiteX30" fmla="*/ 359417 w 599464"/>
              <a:gd name="connsiteY30" fmla="*/ 102521 h 606232"/>
              <a:gd name="connsiteX31" fmla="*/ 464329 w 599464"/>
              <a:gd name="connsiteY31" fmla="*/ 61708 h 606232"/>
              <a:gd name="connsiteX32" fmla="*/ 501806 w 599464"/>
              <a:gd name="connsiteY32" fmla="*/ 98671 h 606232"/>
              <a:gd name="connsiteX33" fmla="*/ 503828 w 599464"/>
              <a:gd name="connsiteY33" fmla="*/ 105350 h 606232"/>
              <a:gd name="connsiteX34" fmla="*/ 515957 w 599464"/>
              <a:gd name="connsiteY34" fmla="*/ 147283 h 606232"/>
              <a:gd name="connsiteX35" fmla="*/ 457176 w 599464"/>
              <a:gd name="connsiteY35" fmla="*/ 189993 h 606232"/>
              <a:gd name="connsiteX36" fmla="*/ 414411 w 599464"/>
              <a:gd name="connsiteY36" fmla="*/ 131131 h 606232"/>
              <a:gd name="connsiteX37" fmla="*/ 444269 w 599464"/>
              <a:gd name="connsiteY37" fmla="*/ 92304 h 606232"/>
              <a:gd name="connsiteX38" fmla="*/ 435560 w 599464"/>
              <a:gd name="connsiteY38" fmla="*/ 85781 h 606232"/>
              <a:gd name="connsiteX39" fmla="*/ 433228 w 599464"/>
              <a:gd name="connsiteY39" fmla="*/ 81121 h 606232"/>
              <a:gd name="connsiteX40" fmla="*/ 436493 w 599464"/>
              <a:gd name="connsiteY40" fmla="*/ 77083 h 606232"/>
              <a:gd name="connsiteX41" fmla="*/ 464018 w 599464"/>
              <a:gd name="connsiteY41" fmla="*/ 78947 h 606232"/>
              <a:gd name="connsiteX42" fmla="*/ 459353 w 599464"/>
              <a:gd name="connsiteY42" fmla="*/ 69007 h 606232"/>
              <a:gd name="connsiteX43" fmla="*/ 459508 w 599464"/>
              <a:gd name="connsiteY43" fmla="*/ 63727 h 606232"/>
              <a:gd name="connsiteX44" fmla="*/ 464329 w 599464"/>
              <a:gd name="connsiteY44" fmla="*/ 61708 h 606232"/>
              <a:gd name="connsiteX45" fmla="*/ 288213 w 599464"/>
              <a:gd name="connsiteY45" fmla="*/ 49039 h 606232"/>
              <a:gd name="connsiteX46" fmla="*/ 307885 w 599464"/>
              <a:gd name="connsiteY46" fmla="*/ 49796 h 606232"/>
              <a:gd name="connsiteX47" fmla="*/ 320481 w 599464"/>
              <a:gd name="connsiteY47" fmla="*/ 83952 h 606232"/>
              <a:gd name="connsiteX48" fmla="*/ 258433 w 599464"/>
              <a:gd name="connsiteY48" fmla="*/ 217472 h 606232"/>
              <a:gd name="connsiteX49" fmla="*/ 279893 w 599464"/>
              <a:gd name="connsiteY49" fmla="*/ 355805 h 606232"/>
              <a:gd name="connsiteX50" fmla="*/ 322036 w 599464"/>
              <a:gd name="connsiteY50" fmla="*/ 407505 h 606232"/>
              <a:gd name="connsiteX51" fmla="*/ 329189 w 599464"/>
              <a:gd name="connsiteY51" fmla="*/ 427688 h 606232"/>
              <a:gd name="connsiteX52" fmla="*/ 329189 w 599464"/>
              <a:gd name="connsiteY52" fmla="*/ 531088 h 606232"/>
              <a:gd name="connsiteX53" fmla="*/ 296999 w 599464"/>
              <a:gd name="connsiteY53" fmla="*/ 563226 h 606232"/>
              <a:gd name="connsiteX54" fmla="*/ 264809 w 599464"/>
              <a:gd name="connsiteY54" fmla="*/ 531088 h 606232"/>
              <a:gd name="connsiteX55" fmla="*/ 264809 w 599464"/>
              <a:gd name="connsiteY55" fmla="*/ 439177 h 606232"/>
              <a:gd name="connsiteX56" fmla="*/ 229042 w 599464"/>
              <a:gd name="connsiteY56" fmla="*/ 395084 h 606232"/>
              <a:gd name="connsiteX57" fmla="*/ 197007 w 599464"/>
              <a:gd name="connsiteY57" fmla="*/ 401139 h 606232"/>
              <a:gd name="connsiteX58" fmla="*/ 205405 w 599464"/>
              <a:gd name="connsiteY58" fmla="*/ 453926 h 606232"/>
              <a:gd name="connsiteX59" fmla="*/ 205871 w 599464"/>
              <a:gd name="connsiteY59" fmla="*/ 459360 h 606232"/>
              <a:gd name="connsiteX60" fmla="*/ 204472 w 599464"/>
              <a:gd name="connsiteY60" fmla="*/ 574560 h 606232"/>
              <a:gd name="connsiteX61" fmla="*/ 172281 w 599464"/>
              <a:gd name="connsiteY61" fmla="*/ 606232 h 606232"/>
              <a:gd name="connsiteX62" fmla="*/ 171815 w 599464"/>
              <a:gd name="connsiteY62" fmla="*/ 606232 h 606232"/>
              <a:gd name="connsiteX63" fmla="*/ 140091 w 599464"/>
              <a:gd name="connsiteY63" fmla="*/ 573784 h 606232"/>
              <a:gd name="connsiteX64" fmla="*/ 141491 w 599464"/>
              <a:gd name="connsiteY64" fmla="*/ 461379 h 606232"/>
              <a:gd name="connsiteX65" fmla="*/ 106968 w 599464"/>
              <a:gd name="connsiteY65" fmla="*/ 241071 h 606232"/>
              <a:gd name="connsiteX66" fmla="*/ 6976 w 599464"/>
              <a:gd name="connsiteY66" fmla="*/ 133634 h 606232"/>
              <a:gd name="connsiteX67" fmla="*/ 8220 w 599464"/>
              <a:gd name="connsiteY67" fmla="*/ 97304 h 606232"/>
              <a:gd name="connsiteX68" fmla="*/ 44609 w 599464"/>
              <a:gd name="connsiteY68" fmla="*/ 98546 h 606232"/>
              <a:gd name="connsiteX69" fmla="*/ 131227 w 599464"/>
              <a:gd name="connsiteY69" fmla="*/ 191544 h 606232"/>
              <a:gd name="connsiteX70" fmla="*/ 155797 w 599464"/>
              <a:gd name="connsiteY70" fmla="*/ 181608 h 606232"/>
              <a:gd name="connsiteX71" fmla="*/ 193430 w 599464"/>
              <a:gd name="connsiteY71" fmla="*/ 175553 h 606232"/>
              <a:gd name="connsiteX72" fmla="*/ 220178 w 599464"/>
              <a:gd name="connsiteY72" fmla="*/ 177571 h 606232"/>
              <a:gd name="connsiteX73" fmla="*/ 273673 w 599464"/>
              <a:gd name="connsiteY73" fmla="*/ 62371 h 606232"/>
              <a:gd name="connsiteX74" fmla="*/ 288213 w 599464"/>
              <a:gd name="connsiteY74" fmla="*/ 49039 h 606232"/>
              <a:gd name="connsiteX75" fmla="*/ 162337 w 599464"/>
              <a:gd name="connsiteY75" fmla="*/ 118 h 606232"/>
              <a:gd name="connsiteX76" fmla="*/ 168092 w 599464"/>
              <a:gd name="connsiteY76" fmla="*/ 2447 h 606232"/>
              <a:gd name="connsiteX77" fmla="*/ 168247 w 599464"/>
              <a:gd name="connsiteY77" fmla="*/ 8813 h 606232"/>
              <a:gd name="connsiteX78" fmla="*/ 162648 w 599464"/>
              <a:gd name="connsiteY78" fmla="*/ 20614 h 606232"/>
              <a:gd name="connsiteX79" fmla="*/ 195621 w 599464"/>
              <a:gd name="connsiteY79" fmla="*/ 18440 h 606232"/>
              <a:gd name="connsiteX80" fmla="*/ 199509 w 599464"/>
              <a:gd name="connsiteY80" fmla="*/ 23408 h 606232"/>
              <a:gd name="connsiteX81" fmla="*/ 196865 w 599464"/>
              <a:gd name="connsiteY81" fmla="*/ 28998 h 606232"/>
              <a:gd name="connsiteX82" fmla="*/ 186289 w 599464"/>
              <a:gd name="connsiteY82" fmla="*/ 36917 h 606232"/>
              <a:gd name="connsiteX83" fmla="*/ 222216 w 599464"/>
              <a:gd name="connsiteY83" fmla="*/ 83499 h 606232"/>
              <a:gd name="connsiteX84" fmla="*/ 170891 w 599464"/>
              <a:gd name="connsiteY84" fmla="*/ 153992 h 606232"/>
              <a:gd name="connsiteX85" fmla="*/ 100281 w 599464"/>
              <a:gd name="connsiteY85" fmla="*/ 102752 h 606232"/>
              <a:gd name="connsiteX86" fmla="*/ 114901 w 599464"/>
              <a:gd name="connsiteY86" fmla="*/ 52444 h 606232"/>
              <a:gd name="connsiteX87" fmla="*/ 117233 w 599464"/>
              <a:gd name="connsiteY87" fmla="*/ 44370 h 606232"/>
              <a:gd name="connsiteX88" fmla="*/ 162337 w 599464"/>
              <a:gd name="connsiteY88" fmla="*/ 118 h 60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99464" h="606232">
                <a:moveTo>
                  <a:pt x="359417" y="102521"/>
                </a:moveTo>
                <a:cubicBezTo>
                  <a:pt x="364568" y="104403"/>
                  <a:pt x="369000" y="108246"/>
                  <a:pt x="371488" y="113602"/>
                </a:cubicBezTo>
                <a:lnTo>
                  <a:pt x="416116" y="209704"/>
                </a:lnTo>
                <a:cubicBezTo>
                  <a:pt x="423269" y="207375"/>
                  <a:pt x="430889" y="206754"/>
                  <a:pt x="438353" y="207996"/>
                </a:cubicBezTo>
                <a:lnTo>
                  <a:pt x="469764" y="212964"/>
                </a:lnTo>
                <a:cubicBezTo>
                  <a:pt x="477228" y="214051"/>
                  <a:pt x="484225" y="217001"/>
                  <a:pt x="490134" y="221348"/>
                </a:cubicBezTo>
                <a:lnTo>
                  <a:pt x="562286" y="143876"/>
                </a:lnTo>
                <a:cubicBezTo>
                  <a:pt x="570372" y="135182"/>
                  <a:pt x="583901" y="134717"/>
                  <a:pt x="592609" y="142790"/>
                </a:cubicBezTo>
                <a:cubicBezTo>
                  <a:pt x="601317" y="150708"/>
                  <a:pt x="601783" y="164370"/>
                  <a:pt x="593697" y="173064"/>
                </a:cubicBezTo>
                <a:lnTo>
                  <a:pt x="510349" y="262490"/>
                </a:lnTo>
                <a:cubicBezTo>
                  <a:pt x="510194" y="266526"/>
                  <a:pt x="483292" y="435908"/>
                  <a:pt x="481582" y="445999"/>
                </a:cubicBezTo>
                <a:lnTo>
                  <a:pt x="482826" y="539617"/>
                </a:lnTo>
                <a:cubicBezTo>
                  <a:pt x="482981" y="554521"/>
                  <a:pt x="471163" y="566631"/>
                  <a:pt x="456391" y="566786"/>
                </a:cubicBezTo>
                <a:cubicBezTo>
                  <a:pt x="456235" y="566786"/>
                  <a:pt x="456080" y="566786"/>
                  <a:pt x="456080" y="566786"/>
                </a:cubicBezTo>
                <a:cubicBezTo>
                  <a:pt x="441307" y="566786"/>
                  <a:pt x="429334" y="554987"/>
                  <a:pt x="429178" y="540393"/>
                </a:cubicBezTo>
                <a:lnTo>
                  <a:pt x="427934" y="444447"/>
                </a:lnTo>
                <a:cubicBezTo>
                  <a:pt x="427934" y="442894"/>
                  <a:pt x="428090" y="441342"/>
                  <a:pt x="428401" y="439944"/>
                </a:cubicBezTo>
                <a:lnTo>
                  <a:pt x="435243" y="395852"/>
                </a:lnTo>
                <a:lnTo>
                  <a:pt x="408808" y="390884"/>
                </a:lnTo>
                <a:lnTo>
                  <a:pt x="378797" y="427524"/>
                </a:lnTo>
                <a:lnTo>
                  <a:pt x="378797" y="504219"/>
                </a:lnTo>
                <a:cubicBezTo>
                  <a:pt x="378797" y="518968"/>
                  <a:pt x="366823" y="530923"/>
                  <a:pt x="352051" y="530923"/>
                </a:cubicBezTo>
                <a:cubicBezTo>
                  <a:pt x="351740" y="530923"/>
                  <a:pt x="351273" y="530923"/>
                  <a:pt x="350962" y="530923"/>
                </a:cubicBezTo>
                <a:lnTo>
                  <a:pt x="350962" y="427679"/>
                </a:lnTo>
                <a:cubicBezTo>
                  <a:pt x="350962" y="415414"/>
                  <a:pt x="346764" y="403460"/>
                  <a:pt x="338833" y="393834"/>
                </a:cubicBezTo>
                <a:lnTo>
                  <a:pt x="338056" y="392747"/>
                </a:lnTo>
                <a:lnTo>
                  <a:pt x="366201" y="358126"/>
                </a:lnTo>
                <a:cubicBezTo>
                  <a:pt x="384550" y="238736"/>
                  <a:pt x="383151" y="247120"/>
                  <a:pt x="384239" y="242928"/>
                </a:cubicBezTo>
                <a:lnTo>
                  <a:pt x="332613" y="131611"/>
                </a:lnTo>
                <a:cubicBezTo>
                  <a:pt x="327637" y="120899"/>
                  <a:pt x="332302" y="108168"/>
                  <a:pt x="343032" y="103200"/>
                </a:cubicBezTo>
                <a:cubicBezTo>
                  <a:pt x="348396" y="100716"/>
                  <a:pt x="354267" y="100639"/>
                  <a:pt x="359417" y="102521"/>
                </a:cubicBezTo>
                <a:close/>
                <a:moveTo>
                  <a:pt x="464329" y="61708"/>
                </a:moveTo>
                <a:cubicBezTo>
                  <a:pt x="482834" y="64814"/>
                  <a:pt x="496830" y="86402"/>
                  <a:pt x="501806" y="98671"/>
                </a:cubicBezTo>
                <a:cubicBezTo>
                  <a:pt x="502739" y="100846"/>
                  <a:pt x="503361" y="103020"/>
                  <a:pt x="503828" y="105350"/>
                </a:cubicBezTo>
                <a:cubicBezTo>
                  <a:pt x="513624" y="116377"/>
                  <a:pt x="518445" y="131597"/>
                  <a:pt x="515957" y="147283"/>
                </a:cubicBezTo>
                <a:cubicBezTo>
                  <a:pt x="511603" y="175239"/>
                  <a:pt x="485167" y="194342"/>
                  <a:pt x="457176" y="189993"/>
                </a:cubicBezTo>
                <a:cubicBezTo>
                  <a:pt x="429184" y="185489"/>
                  <a:pt x="410057" y="159242"/>
                  <a:pt x="414411" y="131131"/>
                </a:cubicBezTo>
                <a:cubicBezTo>
                  <a:pt x="417210" y="113426"/>
                  <a:pt x="429029" y="99137"/>
                  <a:pt x="444269" y="92304"/>
                </a:cubicBezTo>
                <a:cubicBezTo>
                  <a:pt x="441780" y="90129"/>
                  <a:pt x="438981" y="87955"/>
                  <a:pt x="435560" y="85781"/>
                </a:cubicBezTo>
                <a:cubicBezTo>
                  <a:pt x="434005" y="84849"/>
                  <a:pt x="433072" y="82985"/>
                  <a:pt x="433228" y="81121"/>
                </a:cubicBezTo>
                <a:cubicBezTo>
                  <a:pt x="433383" y="79258"/>
                  <a:pt x="434783" y="77705"/>
                  <a:pt x="436493" y="77083"/>
                </a:cubicBezTo>
                <a:cubicBezTo>
                  <a:pt x="445202" y="74132"/>
                  <a:pt x="454998" y="75686"/>
                  <a:pt x="464018" y="78947"/>
                </a:cubicBezTo>
                <a:cubicBezTo>
                  <a:pt x="462929" y="75686"/>
                  <a:pt x="461374" y="72424"/>
                  <a:pt x="459353" y="69007"/>
                </a:cubicBezTo>
                <a:cubicBezTo>
                  <a:pt x="458420" y="67299"/>
                  <a:pt x="458420" y="65280"/>
                  <a:pt x="459508" y="63727"/>
                </a:cubicBezTo>
                <a:cubicBezTo>
                  <a:pt x="460597" y="62174"/>
                  <a:pt x="462463" y="61397"/>
                  <a:pt x="464329" y="61708"/>
                </a:cubicBezTo>
                <a:close/>
                <a:moveTo>
                  <a:pt x="288213" y="49039"/>
                </a:moveTo>
                <a:cubicBezTo>
                  <a:pt x="294394" y="46768"/>
                  <a:pt x="301431" y="46846"/>
                  <a:pt x="307885" y="49796"/>
                </a:cubicBezTo>
                <a:cubicBezTo>
                  <a:pt x="320792" y="55851"/>
                  <a:pt x="326390" y="71066"/>
                  <a:pt x="320481" y="83952"/>
                </a:cubicBezTo>
                <a:lnTo>
                  <a:pt x="258433" y="217472"/>
                </a:lnTo>
                <a:lnTo>
                  <a:pt x="279893" y="355805"/>
                </a:lnTo>
                <a:lnTo>
                  <a:pt x="322036" y="407505"/>
                </a:lnTo>
                <a:cubicBezTo>
                  <a:pt x="326701" y="413249"/>
                  <a:pt x="329189" y="420391"/>
                  <a:pt x="329189" y="427688"/>
                </a:cubicBezTo>
                <a:lnTo>
                  <a:pt x="329189" y="531088"/>
                </a:lnTo>
                <a:cubicBezTo>
                  <a:pt x="329189" y="548943"/>
                  <a:pt x="314882" y="563226"/>
                  <a:pt x="296999" y="563226"/>
                </a:cubicBezTo>
                <a:cubicBezTo>
                  <a:pt x="279271" y="563226"/>
                  <a:pt x="264809" y="548943"/>
                  <a:pt x="264809" y="531088"/>
                </a:cubicBezTo>
                <a:lnTo>
                  <a:pt x="264809" y="439177"/>
                </a:lnTo>
                <a:lnTo>
                  <a:pt x="229042" y="395084"/>
                </a:lnTo>
                <a:lnTo>
                  <a:pt x="197007" y="401139"/>
                </a:lnTo>
                <a:lnTo>
                  <a:pt x="205405" y="453926"/>
                </a:lnTo>
                <a:cubicBezTo>
                  <a:pt x="205716" y="455789"/>
                  <a:pt x="205871" y="457497"/>
                  <a:pt x="205871" y="459360"/>
                </a:cubicBezTo>
                <a:lnTo>
                  <a:pt x="204472" y="574560"/>
                </a:lnTo>
                <a:cubicBezTo>
                  <a:pt x="204161" y="592104"/>
                  <a:pt x="189854" y="606232"/>
                  <a:pt x="172281" y="606232"/>
                </a:cubicBezTo>
                <a:cubicBezTo>
                  <a:pt x="172126" y="606232"/>
                  <a:pt x="171970" y="606232"/>
                  <a:pt x="171815" y="606232"/>
                </a:cubicBezTo>
                <a:cubicBezTo>
                  <a:pt x="154087" y="606077"/>
                  <a:pt x="139780" y="591483"/>
                  <a:pt x="140091" y="573784"/>
                </a:cubicBezTo>
                <a:lnTo>
                  <a:pt x="141491" y="461379"/>
                </a:lnTo>
                <a:cubicBezTo>
                  <a:pt x="121897" y="338106"/>
                  <a:pt x="106968" y="241071"/>
                  <a:pt x="106968" y="241071"/>
                </a:cubicBezTo>
                <a:lnTo>
                  <a:pt x="6976" y="133634"/>
                </a:lnTo>
                <a:cubicBezTo>
                  <a:pt x="-2821" y="123232"/>
                  <a:pt x="-2199" y="106930"/>
                  <a:pt x="8220" y="97304"/>
                </a:cubicBezTo>
                <a:cubicBezTo>
                  <a:pt x="18639" y="87523"/>
                  <a:pt x="34968" y="88144"/>
                  <a:pt x="44609" y="98546"/>
                </a:cubicBezTo>
                <a:lnTo>
                  <a:pt x="131227" y="191544"/>
                </a:lnTo>
                <a:cubicBezTo>
                  <a:pt x="138381" y="186421"/>
                  <a:pt x="146778" y="183005"/>
                  <a:pt x="155797" y="181608"/>
                </a:cubicBezTo>
                <a:lnTo>
                  <a:pt x="193430" y="175553"/>
                </a:lnTo>
                <a:cubicBezTo>
                  <a:pt x="202450" y="174156"/>
                  <a:pt x="211625" y="174932"/>
                  <a:pt x="220178" y="177571"/>
                </a:cubicBezTo>
                <a:lnTo>
                  <a:pt x="273673" y="62371"/>
                </a:lnTo>
                <a:cubicBezTo>
                  <a:pt x="276705" y="55928"/>
                  <a:pt x="282031" y="51310"/>
                  <a:pt x="288213" y="49039"/>
                </a:cubicBezTo>
                <a:close/>
                <a:moveTo>
                  <a:pt x="162337" y="118"/>
                </a:moveTo>
                <a:cubicBezTo>
                  <a:pt x="164515" y="-348"/>
                  <a:pt x="166847" y="584"/>
                  <a:pt x="168092" y="2447"/>
                </a:cubicBezTo>
                <a:cubicBezTo>
                  <a:pt x="169336" y="4310"/>
                  <a:pt x="169492" y="6794"/>
                  <a:pt x="168247" y="8813"/>
                </a:cubicBezTo>
                <a:cubicBezTo>
                  <a:pt x="165759" y="12850"/>
                  <a:pt x="164048" y="16887"/>
                  <a:pt x="162648" y="20614"/>
                </a:cubicBezTo>
                <a:cubicBezTo>
                  <a:pt x="173380" y="16732"/>
                  <a:pt x="185200" y="15024"/>
                  <a:pt x="195621" y="18440"/>
                </a:cubicBezTo>
                <a:cubicBezTo>
                  <a:pt x="197798" y="19216"/>
                  <a:pt x="199353" y="21079"/>
                  <a:pt x="199509" y="23408"/>
                </a:cubicBezTo>
                <a:cubicBezTo>
                  <a:pt x="199820" y="25582"/>
                  <a:pt x="198731" y="27911"/>
                  <a:pt x="196865" y="28998"/>
                </a:cubicBezTo>
                <a:cubicBezTo>
                  <a:pt x="192665" y="31483"/>
                  <a:pt x="189244" y="34122"/>
                  <a:pt x="186289" y="36917"/>
                </a:cubicBezTo>
                <a:cubicBezTo>
                  <a:pt x="204797" y="44991"/>
                  <a:pt x="218794" y="62071"/>
                  <a:pt x="222216" y="83499"/>
                </a:cubicBezTo>
                <a:cubicBezTo>
                  <a:pt x="227504" y="117037"/>
                  <a:pt x="204486" y="148557"/>
                  <a:pt x="170891" y="153992"/>
                </a:cubicBezTo>
                <a:cubicBezTo>
                  <a:pt x="137141" y="159271"/>
                  <a:pt x="105569" y="136446"/>
                  <a:pt x="100281" y="102752"/>
                </a:cubicBezTo>
                <a:cubicBezTo>
                  <a:pt x="97170" y="83964"/>
                  <a:pt x="103236" y="65642"/>
                  <a:pt x="114901" y="52444"/>
                </a:cubicBezTo>
                <a:cubicBezTo>
                  <a:pt x="115367" y="49649"/>
                  <a:pt x="116145" y="47010"/>
                  <a:pt x="117233" y="44370"/>
                </a:cubicBezTo>
                <a:cubicBezTo>
                  <a:pt x="123144" y="29619"/>
                  <a:pt x="140096" y="3844"/>
                  <a:pt x="162337" y="11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F1E830-F1B0-460A-8DE3-6F4C1159084E}"/>
              </a:ext>
            </a:extLst>
          </p:cNvPr>
          <p:cNvGrpSpPr/>
          <p:nvPr/>
        </p:nvGrpSpPr>
        <p:grpSpPr>
          <a:xfrm>
            <a:off x="6265508" y="2418674"/>
            <a:ext cx="1807260" cy="1980766"/>
            <a:chOff x="6320456" y="2152704"/>
            <a:chExt cx="1807260" cy="1980766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A4636D4-939D-4974-8783-4317E75182D9}"/>
                </a:ext>
              </a:extLst>
            </p:cNvPr>
            <p:cNvSpPr/>
            <p:nvPr/>
          </p:nvSpPr>
          <p:spPr>
            <a:xfrm>
              <a:off x="6742636" y="3733360"/>
              <a:ext cx="10102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Xmeans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4D00E4A-47AC-4D77-9862-23126CDD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20456" y="2152704"/>
              <a:ext cx="1807260" cy="1573460"/>
            </a:xfrm>
            <a:prstGeom prst="rect">
              <a:avLst/>
            </a:prstGeom>
          </p:spPr>
        </p:pic>
      </p:grpSp>
      <p:pic>
        <p:nvPicPr>
          <p:cNvPr id="28680" name="Picture 8" descr="App Icon">
            <a:extLst>
              <a:ext uri="{FF2B5EF4-FFF2-40B4-BE49-F238E27FC236}">
                <a16:creationId xmlns:a16="http://schemas.microsoft.com/office/drawing/2014/main" id="{04A55DC1-C951-4741-9CDB-3E8A3BE30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2" y="2276343"/>
            <a:ext cx="720609" cy="7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68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A963-2B1E-4396-B0D3-26784201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Exp2. Effectiveness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6519-4314-4CE2-8DC7-CBC35B42C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err="1"/>
              <a:t>EagleMine</a:t>
            </a:r>
            <a:r>
              <a:rPr lang="en-US" dirty="0"/>
              <a:t> achieves more concise summarization for the features heatmap, and finds more intuitive node groups.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E55491-CC19-4902-9792-624A7ED452D4}"/>
              </a:ext>
            </a:extLst>
          </p:cNvPr>
          <p:cNvGrpSpPr/>
          <p:nvPr/>
        </p:nvGrpSpPr>
        <p:grpSpPr>
          <a:xfrm>
            <a:off x="1058209" y="2906444"/>
            <a:ext cx="7099589" cy="2610788"/>
            <a:chOff x="975633" y="1932241"/>
            <a:chExt cx="7340783" cy="26107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68902F-2F4F-484D-BE1C-FF25B708A7D7}"/>
                </a:ext>
              </a:extLst>
            </p:cNvPr>
            <p:cNvSpPr/>
            <p:nvPr/>
          </p:nvSpPr>
          <p:spPr>
            <a:xfrm>
              <a:off x="975633" y="1932241"/>
              <a:ext cx="7340783" cy="2610788"/>
            </a:xfrm>
            <a:prstGeom prst="rect">
              <a:avLst/>
            </a:prstGeom>
            <a:noFill/>
            <a:ln w="57150">
              <a:solidFill>
                <a:srgbClr val="FFD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D55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1FE9D7-EC81-4BE6-ACFC-0B1561C446F9}"/>
                </a:ext>
              </a:extLst>
            </p:cNvPr>
            <p:cNvGrpSpPr/>
            <p:nvPr/>
          </p:nvGrpSpPr>
          <p:grpSpPr>
            <a:xfrm>
              <a:off x="1097048" y="2007155"/>
              <a:ext cx="6895214" cy="2492990"/>
              <a:chOff x="1097048" y="2007155"/>
              <a:chExt cx="6895214" cy="24929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DDBE-5087-4331-8B50-CD017C3A6B38}"/>
                  </a:ext>
                </a:extLst>
              </p:cNvPr>
              <p:cNvSpPr txBox="1"/>
              <p:nvPr/>
            </p:nvSpPr>
            <p:spPr>
              <a:xfrm>
                <a:off x="1415838" y="2007155"/>
                <a:ext cx="657642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Accurate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detects anomaly pattern accurately</a:t>
                </a:r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Effective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intuitive and interpretable results for node groups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Automatic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a parameter-free feature 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summarization and vision-guided recognition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runs linearly w.r.t graph size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E537C1C-5485-4D60-8979-26199700EB8A}"/>
                  </a:ext>
                </a:extLst>
              </p:cNvPr>
              <p:cNvGrpSpPr/>
              <p:nvPr/>
            </p:nvGrpSpPr>
            <p:grpSpPr>
              <a:xfrm>
                <a:off x="1097048" y="2111186"/>
                <a:ext cx="297842" cy="2296796"/>
                <a:chOff x="1097048" y="2111186"/>
                <a:chExt cx="297842" cy="229679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0C3E0C-8209-454E-BB30-16B8A7110616}"/>
                    </a:ext>
                  </a:extLst>
                </p:cNvPr>
                <p:cNvSpPr/>
                <p:nvPr/>
              </p:nvSpPr>
              <p:spPr>
                <a:xfrm>
                  <a:off x="1097048" y="2517834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EE7DEF2-B8DE-4CA1-AD43-BF59B421C662}"/>
                    </a:ext>
                  </a:extLst>
                </p:cNvPr>
                <p:cNvSpPr/>
                <p:nvPr/>
              </p:nvSpPr>
              <p:spPr>
                <a:xfrm>
                  <a:off x="1102362" y="2111186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ED00B-F007-4409-8F4A-FD6B63971877}"/>
                    </a:ext>
                  </a:extLst>
                </p:cNvPr>
                <p:cNvSpPr/>
                <p:nvPr/>
              </p:nvSpPr>
              <p:spPr>
                <a:xfrm>
                  <a:off x="1102362" y="3323927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8ED41D5-300D-4EB1-B1A3-5C2AC9D0B007}"/>
                    </a:ext>
                  </a:extLst>
                </p:cNvPr>
                <p:cNvSpPr/>
                <p:nvPr/>
              </p:nvSpPr>
              <p:spPr>
                <a:xfrm>
                  <a:off x="1097048" y="4098280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5" name="Picture 4" descr="Image result for checkmark">
            <a:extLst>
              <a:ext uri="{FF2B5EF4-FFF2-40B4-BE49-F238E27FC236}">
                <a16:creationId xmlns:a16="http://schemas.microsoft.com/office/drawing/2014/main" id="{08212D8D-BCA2-4510-A0FB-51A9B59B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867" y="2973896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heckmark">
            <a:extLst>
              <a:ext uri="{FF2B5EF4-FFF2-40B4-BE49-F238E27FC236}">
                <a16:creationId xmlns:a16="http://schemas.microsoft.com/office/drawing/2014/main" id="{52553F33-3F54-45AC-AAC0-96E631E3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89" y="3372925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heckmark">
            <a:extLst>
              <a:ext uri="{FF2B5EF4-FFF2-40B4-BE49-F238E27FC236}">
                <a16:creationId xmlns:a16="http://schemas.microsoft.com/office/drawing/2014/main" id="{DB88A9A0-092F-4FF8-A949-142A133D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232" y="4190806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28F79-78C3-45C4-92F7-72314BC11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Exp3. Scalability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9A97-1A0D-409E-89DD-6969DB176C7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EagleMine’s</a:t>
            </a:r>
            <a:r>
              <a:rPr lang="en-US" dirty="0"/>
              <a:t> time complexity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F34288-4525-4018-BDEF-46A4EE61B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295" y="1916509"/>
            <a:ext cx="4680520" cy="716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7AB805-5665-4AA9-BD29-9D4775594079}"/>
                  </a:ext>
                </a:extLst>
              </p:cNvPr>
              <p:cNvSpPr/>
              <p:nvPr/>
            </p:nvSpPr>
            <p:spPr>
              <a:xfrm>
                <a:off x="4598227" y="2902339"/>
                <a:ext cx="3722814" cy="1992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kumimoji="0" lang="en-US" sz="20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maximum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ℋ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udy Old Style" panose="02020502050305020303" pitchFamily="18" charset="0"/>
                    <a:ea typeface="+mn-ea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𝜌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: water-level step size;</a:t>
                </a:r>
              </a:p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#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node group;</a:t>
                </a:r>
              </a:p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𝑛𝑛𝑧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ℋ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):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#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none-zero values of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ℋ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udy Old Style" panose="02020502050305020303" pitchFamily="18" charset="0"/>
                    <a:ea typeface="+mn-ea"/>
                    <a:cs typeface="Times New Roman" panose="02020603050405020304" pitchFamily="18" charset="0"/>
                  </a:rPr>
                  <a:t>;</a:t>
                </a:r>
              </a:p>
              <a:p>
                <a:pPr marL="0" marR="0" lvl="0" indent="0" algn="l" defTabSz="642938" rtl="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𝑇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#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iteration of learning;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07AB805-5665-4AA9-BD29-9D47755940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227" y="2902339"/>
                <a:ext cx="3722814" cy="1992725"/>
              </a:xfrm>
              <a:prstGeom prst="rect">
                <a:avLst/>
              </a:prstGeom>
              <a:blipFill>
                <a:blip r:embed="rId4"/>
                <a:stretch>
                  <a:fillRect l="-164" t="-2141" r="-655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6EEBD1A-F72E-4ADF-BA4D-DD7DED7CB269}"/>
              </a:ext>
            </a:extLst>
          </p:cNvPr>
          <p:cNvGrpSpPr/>
          <p:nvPr/>
        </p:nvGrpSpPr>
        <p:grpSpPr>
          <a:xfrm>
            <a:off x="1258178" y="2864886"/>
            <a:ext cx="2955850" cy="3098792"/>
            <a:chOff x="1258178" y="2864886"/>
            <a:chExt cx="2955850" cy="30987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A389A7-F3E1-4329-936F-06338E13BD1B}"/>
                </a:ext>
              </a:extLst>
            </p:cNvPr>
            <p:cNvSpPr/>
            <p:nvPr/>
          </p:nvSpPr>
          <p:spPr>
            <a:xfrm>
              <a:off x="1451028" y="5563568"/>
              <a:ext cx="27630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 vs. #node of graph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9588E64-70E3-4FFC-8F37-B77DB237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58178" y="2864886"/>
              <a:ext cx="2955850" cy="2698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1641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9A963-2B1E-4396-B0D3-26784201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Exp3. Scalability Test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36519-4314-4CE2-8DC7-CBC35B42C59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b="1" dirty="0" err="1"/>
              <a:t>EagleMine</a:t>
            </a:r>
            <a:r>
              <a:rPr lang="en-US" dirty="0"/>
              <a:t> scales linearly with the number of nodes in graph.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E55491-CC19-4902-9792-624A7ED452D4}"/>
              </a:ext>
            </a:extLst>
          </p:cNvPr>
          <p:cNvGrpSpPr/>
          <p:nvPr/>
        </p:nvGrpSpPr>
        <p:grpSpPr>
          <a:xfrm>
            <a:off x="1058848" y="2906276"/>
            <a:ext cx="7099589" cy="2610788"/>
            <a:chOff x="975633" y="1932241"/>
            <a:chExt cx="7340783" cy="261078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68902F-2F4F-484D-BE1C-FF25B708A7D7}"/>
                </a:ext>
              </a:extLst>
            </p:cNvPr>
            <p:cNvSpPr/>
            <p:nvPr/>
          </p:nvSpPr>
          <p:spPr>
            <a:xfrm>
              <a:off x="975633" y="1932241"/>
              <a:ext cx="7340783" cy="2610788"/>
            </a:xfrm>
            <a:prstGeom prst="rect">
              <a:avLst/>
            </a:prstGeom>
            <a:noFill/>
            <a:ln w="57150">
              <a:solidFill>
                <a:srgbClr val="FFD5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51FE9D7-EC81-4BE6-ACFC-0B1561C446F9}"/>
                </a:ext>
              </a:extLst>
            </p:cNvPr>
            <p:cNvGrpSpPr/>
            <p:nvPr/>
          </p:nvGrpSpPr>
          <p:grpSpPr>
            <a:xfrm>
              <a:off x="1097048" y="2007155"/>
              <a:ext cx="6895214" cy="2492990"/>
              <a:chOff x="1097048" y="2007155"/>
              <a:chExt cx="6895214" cy="24929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23DDBE-5087-4331-8B50-CD017C3A6B38}"/>
                  </a:ext>
                </a:extLst>
              </p:cNvPr>
              <p:cNvSpPr txBox="1"/>
              <p:nvPr/>
            </p:nvSpPr>
            <p:spPr>
              <a:xfrm>
                <a:off x="1415838" y="2007155"/>
                <a:ext cx="6576424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Accurate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detects anomaly pattern accurately</a:t>
                </a:r>
                <a:endParaRPr kumimoji="0" lang="en-US" sz="2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Effective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intuitive and interpretable results for node groups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Automatic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provides a parameter-free feature summarization and vision-guided recognition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6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Fast</a:t>
                </a:r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runs linearly w.r.t graph size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4E537C1C-5485-4D60-8979-26199700EB8A}"/>
                  </a:ext>
                </a:extLst>
              </p:cNvPr>
              <p:cNvGrpSpPr/>
              <p:nvPr/>
            </p:nvGrpSpPr>
            <p:grpSpPr>
              <a:xfrm>
                <a:off x="1097048" y="2111186"/>
                <a:ext cx="297842" cy="2296796"/>
                <a:chOff x="1097048" y="2111186"/>
                <a:chExt cx="297842" cy="2296796"/>
              </a:xfrm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70C3E0C-8209-454E-BB30-16B8A7110616}"/>
                    </a:ext>
                  </a:extLst>
                </p:cNvPr>
                <p:cNvSpPr/>
                <p:nvPr/>
              </p:nvSpPr>
              <p:spPr>
                <a:xfrm>
                  <a:off x="1097048" y="2517834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EE7DEF2-B8DE-4CA1-AD43-BF59B421C662}"/>
                    </a:ext>
                  </a:extLst>
                </p:cNvPr>
                <p:cNvSpPr/>
                <p:nvPr/>
              </p:nvSpPr>
              <p:spPr>
                <a:xfrm>
                  <a:off x="1102362" y="2111186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DB8ED00B-F007-4409-8F4A-FD6B63971877}"/>
                    </a:ext>
                  </a:extLst>
                </p:cNvPr>
                <p:cNvSpPr/>
                <p:nvPr/>
              </p:nvSpPr>
              <p:spPr>
                <a:xfrm>
                  <a:off x="1102362" y="3323927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8ED41D5-300D-4EB1-B1A3-5C2AC9D0B007}"/>
                    </a:ext>
                  </a:extLst>
                </p:cNvPr>
                <p:cNvSpPr/>
                <p:nvPr/>
              </p:nvSpPr>
              <p:spPr>
                <a:xfrm>
                  <a:off x="1097048" y="4098280"/>
                  <a:ext cx="292528" cy="30970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15" name="Picture 4" descr="Image result for checkmark">
            <a:extLst>
              <a:ext uri="{FF2B5EF4-FFF2-40B4-BE49-F238E27FC236}">
                <a16:creationId xmlns:a16="http://schemas.microsoft.com/office/drawing/2014/main" id="{08212D8D-BCA2-4510-A0FB-51A9B59B2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086" y="2968445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heckmark">
            <a:extLst>
              <a:ext uri="{FF2B5EF4-FFF2-40B4-BE49-F238E27FC236}">
                <a16:creationId xmlns:a16="http://schemas.microsoft.com/office/drawing/2014/main" id="{52553F33-3F54-45AC-AAC0-96E631E31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08" y="3372232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heckmark">
            <a:extLst>
              <a:ext uri="{FF2B5EF4-FFF2-40B4-BE49-F238E27FC236}">
                <a16:creationId xmlns:a16="http://schemas.microsoft.com/office/drawing/2014/main" id="{DB88A9A0-092F-4FF8-A949-142A133D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99" y="4192975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heckmark">
            <a:extLst>
              <a:ext uri="{FF2B5EF4-FFF2-40B4-BE49-F238E27FC236}">
                <a16:creationId xmlns:a16="http://schemas.microsoft.com/office/drawing/2014/main" id="{88F9B24F-D556-407F-A505-E1C525BA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16" y="4960876"/>
            <a:ext cx="409996" cy="38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9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8FC9-E341-4B92-BF50-DE2E791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Road Map (Part-I)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3B2A-D4B6-4AE5-A7AC-7023D17F42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373438" algn="l"/>
              </a:tabLst>
            </a:pPr>
            <a:r>
              <a:rPr lang="en-US" dirty="0"/>
              <a:t>Proposed Method:  </a:t>
            </a:r>
            <a:r>
              <a:rPr lang="en-US" dirty="0" err="1"/>
              <a:t>EagleMine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Experiments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C00000"/>
                </a:solidFill>
              </a:rPr>
              <a:t>Conclusion </a:t>
            </a:r>
            <a:r>
              <a:rPr lang="en-US" b="1" dirty="0">
                <a:solidFill>
                  <a:srgbClr val="C00000"/>
                </a:solidFill>
              </a:rPr>
              <a:t>&lt;&lt;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2" descr="Image result for road map">
            <a:extLst>
              <a:ext uri="{FF2B5EF4-FFF2-40B4-BE49-F238E27FC236}">
                <a16:creationId xmlns:a16="http://schemas.microsoft.com/office/drawing/2014/main" id="{3AAFF439-ADEE-4EA3-A826-F71A2BBF4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0" y="2564904"/>
            <a:ext cx="2687853" cy="3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mage result for car top view">
            <a:extLst>
              <a:ext uri="{FF2B5EF4-FFF2-40B4-BE49-F238E27FC236}">
                <a16:creationId xmlns:a16="http://schemas.microsoft.com/office/drawing/2014/main" id="{E6923007-640F-4253-8494-6C8870A6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14396">
            <a:off x="7697842" y="2560119"/>
            <a:ext cx="305419" cy="16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isney Pixar Cars wallpaper entitled cars banner 2">
            <a:extLst>
              <a:ext uri="{FF2B5EF4-FFF2-40B4-BE49-F238E27FC236}">
                <a16:creationId xmlns:a16="http://schemas.microsoft.com/office/drawing/2014/main" id="{F681859E-D6ED-43B5-99D4-597F0E1C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846" y="1751663"/>
            <a:ext cx="1258605" cy="63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2296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A210B4FC-09F0-4800-A06B-1D5ACCAE3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628" y="2809926"/>
            <a:ext cx="1253515" cy="11098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9AF41-2ACF-433D-B366-28A56344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5CE8-31BA-435A-B846-C00B4A6346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Beyond outliers and on to micro-clusters:</a:t>
            </a:r>
            <a:br>
              <a:rPr lang="en-US" dirty="0"/>
            </a:br>
            <a:r>
              <a:rPr lang="en-US" dirty="0"/>
              <a:t>     Vision-guided Anomaly Detection (</a:t>
            </a:r>
            <a:r>
              <a:rPr lang="en-US" b="1" dirty="0" err="1"/>
              <a:t>EagleMine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F1D730C-E379-4ABD-8B33-BF4451105D46}"/>
              </a:ext>
            </a:extLst>
          </p:cNvPr>
          <p:cNvGrpSpPr/>
          <p:nvPr/>
        </p:nvGrpSpPr>
        <p:grpSpPr>
          <a:xfrm>
            <a:off x="1024380" y="2468287"/>
            <a:ext cx="2199065" cy="554221"/>
            <a:chOff x="6215359" y="2469097"/>
            <a:chExt cx="2199065" cy="55422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71FE6-7975-4FA1-9E62-F6A8477AF648}"/>
                </a:ext>
              </a:extLst>
            </p:cNvPr>
            <p:cNvSpPr txBox="1"/>
            <p:nvPr/>
          </p:nvSpPr>
          <p:spPr>
            <a:xfrm>
              <a:off x="6733465" y="2472722"/>
              <a:ext cx="16809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Accurate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34E3DB-92F4-4464-A17B-05CD81B7A35C}"/>
                </a:ext>
              </a:extLst>
            </p:cNvPr>
            <p:cNvSpPr/>
            <p:nvPr/>
          </p:nvSpPr>
          <p:spPr>
            <a:xfrm>
              <a:off x="6387159" y="2589917"/>
              <a:ext cx="305743" cy="338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Picture 4" descr="Image result for checkmark">
              <a:extLst>
                <a:ext uri="{FF2B5EF4-FFF2-40B4-BE49-F238E27FC236}">
                  <a16:creationId xmlns:a16="http://schemas.microsoft.com/office/drawing/2014/main" id="{16DB69D3-781A-4684-8AD2-40A2D7285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8368" y="2492323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A69FC80-5754-49EE-9330-0E402E8A2FB9}"/>
                </a:ext>
              </a:extLst>
            </p:cNvPr>
            <p:cNvSpPr/>
            <p:nvPr/>
          </p:nvSpPr>
          <p:spPr>
            <a:xfrm>
              <a:off x="6215359" y="2469097"/>
              <a:ext cx="2089843" cy="554221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B9C2F5E-759F-45DE-A686-A05F1621609B}"/>
              </a:ext>
            </a:extLst>
          </p:cNvPr>
          <p:cNvGrpSpPr/>
          <p:nvPr/>
        </p:nvGrpSpPr>
        <p:grpSpPr>
          <a:xfrm>
            <a:off x="4324680" y="2273800"/>
            <a:ext cx="3919166" cy="548834"/>
            <a:chOff x="4324679" y="2273800"/>
            <a:chExt cx="4059832" cy="54883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0BB82-45C8-488C-BAA4-916A488881B6}"/>
                </a:ext>
              </a:extLst>
            </p:cNvPr>
            <p:cNvSpPr/>
            <p:nvPr/>
          </p:nvSpPr>
          <p:spPr>
            <a:xfrm>
              <a:off x="4502378" y="2385908"/>
              <a:ext cx="305743" cy="338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Picture 4" descr="Image result for checkmark">
              <a:extLst>
                <a:ext uri="{FF2B5EF4-FFF2-40B4-BE49-F238E27FC236}">
                  <a16:creationId xmlns:a16="http://schemas.microsoft.com/office/drawing/2014/main" id="{A858E5EF-A66B-4D89-A881-7AF29C01F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3587" y="2273800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7AEB40D-08A6-47EB-8573-2A264772781E}"/>
                </a:ext>
              </a:extLst>
            </p:cNvPr>
            <p:cNvSpPr/>
            <p:nvPr/>
          </p:nvSpPr>
          <p:spPr>
            <a:xfrm>
              <a:off x="4324679" y="2273800"/>
              <a:ext cx="4059832" cy="54883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169372-56CC-4D92-9187-BC9727DE231A}"/>
                </a:ext>
              </a:extLst>
            </p:cNvPr>
            <p:cNvSpPr txBox="1"/>
            <p:nvPr/>
          </p:nvSpPr>
          <p:spPr>
            <a:xfrm>
              <a:off x="4848685" y="2291748"/>
              <a:ext cx="3535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Effective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&amp; </a:t>
              </a: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Automatic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76E54E-F844-49E3-BAF5-1092C6D5DEA3}"/>
              </a:ext>
            </a:extLst>
          </p:cNvPr>
          <p:cNvGrpSpPr/>
          <p:nvPr/>
        </p:nvGrpSpPr>
        <p:grpSpPr>
          <a:xfrm>
            <a:off x="5725634" y="4908962"/>
            <a:ext cx="2804163" cy="548834"/>
            <a:chOff x="3398474" y="4446616"/>
            <a:chExt cx="2804163" cy="54883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3E3744F-7909-4CDD-B66C-1E04F39E1C57}"/>
                </a:ext>
              </a:extLst>
            </p:cNvPr>
            <p:cNvSpPr txBox="1"/>
            <p:nvPr/>
          </p:nvSpPr>
          <p:spPr>
            <a:xfrm>
              <a:off x="3922479" y="4464564"/>
              <a:ext cx="22801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Reproducible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BE7C100-CFBF-4C25-9434-AE787BE378E7}"/>
                </a:ext>
              </a:extLst>
            </p:cNvPr>
            <p:cNvSpPr/>
            <p:nvPr/>
          </p:nvSpPr>
          <p:spPr>
            <a:xfrm>
              <a:off x="3576173" y="4558724"/>
              <a:ext cx="305743" cy="338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4" descr="Image result for checkmark">
              <a:extLst>
                <a:ext uri="{FF2B5EF4-FFF2-40B4-BE49-F238E27FC236}">
                  <a16:creationId xmlns:a16="http://schemas.microsoft.com/office/drawing/2014/main" id="{25E8003F-DBCA-4E4B-B12A-D887069A4C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382" y="4446616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550445A-4DFA-4430-95BA-FC0D283BFB31}"/>
                </a:ext>
              </a:extLst>
            </p:cNvPr>
            <p:cNvSpPr/>
            <p:nvPr/>
          </p:nvSpPr>
          <p:spPr>
            <a:xfrm>
              <a:off x="3398474" y="4446616"/>
              <a:ext cx="2681692" cy="548834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6" name="Picture 4" descr="Image result for github">
            <a:extLst>
              <a:ext uri="{FF2B5EF4-FFF2-40B4-BE49-F238E27FC236}">
                <a16:creationId xmlns:a16="http://schemas.microsoft.com/office/drawing/2014/main" id="{80609C97-286F-4B73-97AB-3E0F24304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28" y="5423966"/>
            <a:ext cx="1871276" cy="69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82E5BA-A850-4418-B577-60350ADA7E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927" y="3416261"/>
            <a:ext cx="1464179" cy="13554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BB756EC-385C-4788-B5BF-CFCDEB737E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6368" y="3153584"/>
            <a:ext cx="1464179" cy="114209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2FE718-288A-47E9-B889-B6081E0377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4873" y="4897035"/>
            <a:ext cx="1628150" cy="148649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F198DDC1-9838-4CF3-A541-5A8DA9B01793}"/>
              </a:ext>
            </a:extLst>
          </p:cNvPr>
          <p:cNvGrpSpPr/>
          <p:nvPr/>
        </p:nvGrpSpPr>
        <p:grpSpPr>
          <a:xfrm>
            <a:off x="5793770" y="2869592"/>
            <a:ext cx="1281474" cy="1757974"/>
            <a:chOff x="3998261" y="3347683"/>
            <a:chExt cx="1332323" cy="2009775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5C5BE24-34C7-4D69-AA96-C1E4320CC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4784" y="3347683"/>
              <a:ext cx="685800" cy="20097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F52F935-224E-47BE-8400-8C6B2CE08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98261" y="4080738"/>
              <a:ext cx="666750" cy="12573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C8F81-299A-4CC8-B63A-053E8A2E4E9E}"/>
              </a:ext>
            </a:extLst>
          </p:cNvPr>
          <p:cNvGrpSpPr/>
          <p:nvPr/>
        </p:nvGrpSpPr>
        <p:grpSpPr>
          <a:xfrm>
            <a:off x="943600" y="5252784"/>
            <a:ext cx="1510992" cy="583842"/>
            <a:chOff x="3643724" y="2408299"/>
            <a:chExt cx="1510992" cy="58384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6578C13-E75B-4173-AF99-23443F652262}"/>
                </a:ext>
              </a:extLst>
            </p:cNvPr>
            <p:cNvSpPr txBox="1"/>
            <p:nvPr/>
          </p:nvSpPr>
          <p:spPr>
            <a:xfrm>
              <a:off x="4191366" y="2468920"/>
              <a:ext cx="9633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Fast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36B3AF-7069-4609-8727-3F5DDF5633A3}"/>
                </a:ext>
              </a:extLst>
            </p:cNvPr>
            <p:cNvSpPr/>
            <p:nvPr/>
          </p:nvSpPr>
          <p:spPr>
            <a:xfrm>
              <a:off x="3845059" y="2563080"/>
              <a:ext cx="305743" cy="3383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Picture 4" descr="Image result for checkmark">
              <a:extLst>
                <a:ext uri="{FF2B5EF4-FFF2-40B4-BE49-F238E27FC236}">
                  <a16:creationId xmlns:a16="http://schemas.microsoft.com/office/drawing/2014/main" id="{E80C38CA-1C3A-47F6-8EB4-6046AE36A0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6268" y="2450972"/>
              <a:ext cx="409996" cy="388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19073E-6C5D-4EDA-B36D-6DB3B9F08A57}"/>
                </a:ext>
              </a:extLst>
            </p:cNvPr>
            <p:cNvSpPr/>
            <p:nvPr/>
          </p:nvSpPr>
          <p:spPr>
            <a:xfrm>
              <a:off x="3643724" y="2408299"/>
              <a:ext cx="1478927" cy="583842"/>
            </a:xfrm>
            <a:prstGeom prst="rect">
              <a:avLst/>
            </a:prstGeom>
            <a:noFill/>
            <a:ln w="571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2863685-B6B3-4DF5-B289-45F321B7A30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1818" r="1232" b="1807"/>
          <a:stretch/>
        </p:blipFill>
        <p:spPr>
          <a:xfrm>
            <a:off x="4457438" y="3031704"/>
            <a:ext cx="1281473" cy="112701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6D07A4D6-3198-4E5C-8362-D6F7D4E327F3}"/>
              </a:ext>
            </a:extLst>
          </p:cNvPr>
          <p:cNvSpPr/>
          <p:nvPr/>
        </p:nvSpPr>
        <p:spPr>
          <a:xfrm>
            <a:off x="4457438" y="5992364"/>
            <a:ext cx="42910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9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https://github.com/wenchieh/eaglemine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C9383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9296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B494678-4704-4085-85A9-AD2E332260D8}"/>
              </a:ext>
            </a:extLst>
          </p:cNvPr>
          <p:cNvSpPr/>
          <p:nvPr/>
        </p:nvSpPr>
        <p:spPr>
          <a:xfrm>
            <a:off x="631432" y="3541768"/>
            <a:ext cx="7379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0" cap="none" spc="-47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ea typeface="+mj-ea"/>
                <a:cs typeface="Arial" charset="0"/>
              </a:rPr>
              <a:t>Thank you 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1A5F99-E265-4479-8F24-2D70D409D7E5}"/>
              </a:ext>
            </a:extLst>
          </p:cNvPr>
          <p:cNvSpPr/>
          <p:nvPr/>
        </p:nvSpPr>
        <p:spPr>
          <a:xfrm>
            <a:off x="1162717" y="5692073"/>
            <a:ext cx="7237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Source codes and datasets used in the paper are available at </a:t>
            </a:r>
            <a:r>
              <a:rPr lang="en-US" sz="2000" b="1" kern="0" dirty="0">
                <a:solidFill>
                  <a:srgbClr val="C00000"/>
                </a:solidFill>
                <a:latin typeface="Calibri" panose="020F0502020204030204"/>
                <a:hlinkClick r:id="rId3"/>
              </a:rPr>
              <a:t>https://github.com/wenchieh/eaglemine</a:t>
            </a:r>
            <a:r>
              <a:rPr lang="en-US" sz="2000" b="1" kern="0" dirty="0">
                <a:solidFill>
                  <a:srgbClr val="C00000"/>
                </a:solidFill>
                <a:latin typeface="Calibri" panose="020F0502020204030204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9CD62-1CED-4530-A7FB-19A0735CF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879185"/>
            <a:ext cx="1017390" cy="1408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EC39E-F1D2-4226-B5BB-B0283D5E5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921" y="1868124"/>
            <a:ext cx="1130835" cy="1413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40E192-A410-418F-BEDD-F0F77CCB5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1880" y="1880203"/>
            <a:ext cx="1144496" cy="1401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D7358F-E93C-4EF8-8EB9-BEBF896864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/>
          <a:stretch/>
        </p:blipFill>
        <p:spPr>
          <a:xfrm>
            <a:off x="626103" y="1896784"/>
            <a:ext cx="1417675" cy="1439305"/>
          </a:xfrm>
          <a:prstGeom prst="rect">
            <a:avLst/>
          </a:prstGeom>
        </p:spPr>
      </p:pic>
      <p:pic>
        <p:nvPicPr>
          <p:cNvPr id="11266" name="Picture 2" descr="程学旗">
            <a:extLst>
              <a:ext uri="{FF2B5EF4-FFF2-40B4-BE49-F238E27FC236}">
                <a16:creationId xmlns:a16="http://schemas.microsoft.com/office/drawing/2014/main" id="{18E2A395-6CF7-4103-99E1-CBE62440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95" y="1844824"/>
            <a:ext cx="1079479" cy="143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沈华伟">
            <a:extLst>
              <a:ext uri="{FF2B5EF4-FFF2-40B4-BE49-F238E27FC236}">
                <a16:creationId xmlns:a16="http://schemas.microsoft.com/office/drawing/2014/main" id="{0F85025C-C367-4A70-9F6C-6A0F268E2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606" y="1862724"/>
            <a:ext cx="1017389" cy="142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06CAF4-8885-4F75-B99D-340F0494C3F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28103" b="12046"/>
          <a:stretch/>
        </p:blipFill>
        <p:spPr>
          <a:xfrm>
            <a:off x="5580112" y="4486518"/>
            <a:ext cx="3175045" cy="1025129"/>
          </a:xfrm>
          <a:prstGeom prst="rect">
            <a:avLst/>
          </a:prstGeom>
        </p:spPr>
      </p:pic>
      <p:pic>
        <p:nvPicPr>
          <p:cNvPr id="4" name="Picture 2" descr="https://www.andrew.cmu.edu/user/bhooi/photo.jpg">
            <a:extLst>
              <a:ext uri="{FF2B5EF4-FFF2-40B4-BE49-F238E27FC236}">
                <a16:creationId xmlns:a16="http://schemas.microsoft.com/office/drawing/2014/main" id="{943FC71B-5B97-44AA-A55C-9C32F1F62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73" y="1876570"/>
            <a:ext cx="1185383" cy="141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618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AF41-2ACF-433D-B366-28A56344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5CE8-31BA-435A-B846-C00B4A63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637472" cy="5124752"/>
          </a:xfrm>
        </p:spPr>
        <p:txBody>
          <a:bodyPr>
            <a:normAutofit fontScale="55000" lnSpcReduction="20000"/>
          </a:bodyPr>
          <a:lstStyle/>
          <a:p>
            <a:pPr marL="233363" indent="-233363">
              <a:spcBef>
                <a:spcPts val="0"/>
              </a:spcBef>
            </a:pPr>
            <a:r>
              <a:rPr lang="fr-FR" altLang="zh-CN" sz="3200" b="1" dirty="0"/>
              <a:t>[L. </a:t>
            </a:r>
            <a:r>
              <a:rPr lang="fr-FR" altLang="zh-CN" sz="3200" b="1" dirty="0" err="1"/>
              <a:t>Wikinson</a:t>
            </a:r>
            <a:r>
              <a:rPr lang="fr-FR" altLang="zh-CN" sz="3200" b="1" dirty="0"/>
              <a:t> et al, 05] </a:t>
            </a:r>
            <a:r>
              <a:rPr lang="en-US" altLang="zh-CN" dirty="0"/>
              <a:t>Leland Wilkinson, Anushka Anand, and Robert Grossman. </a:t>
            </a:r>
            <a:r>
              <a:rPr lang="fr-FR" altLang="zh-CN" dirty="0"/>
              <a:t>Graph-</a:t>
            </a:r>
            <a:r>
              <a:rPr lang="fr-FR" altLang="zh-CN" dirty="0" err="1"/>
              <a:t>theoretical</a:t>
            </a:r>
            <a:r>
              <a:rPr lang="fr-FR" altLang="zh-CN" dirty="0"/>
              <a:t> </a:t>
            </a:r>
            <a:r>
              <a:rPr lang="fr-FR" altLang="zh-CN" dirty="0" err="1"/>
              <a:t>scagnostics</a:t>
            </a:r>
            <a:r>
              <a:rPr lang="fr-FR" altLang="zh-CN" dirty="0"/>
              <a:t>. </a:t>
            </a:r>
            <a:r>
              <a:rPr lang="fr-FR" altLang="zh-CN" dirty="0" err="1"/>
              <a:t>Proceed</a:t>
            </a:r>
            <a:r>
              <a:rPr lang="fr-FR" altLang="zh-CN" dirty="0"/>
              <a:t> - IEEE Symposium on Information Visualisation, INFOVIS’05.</a:t>
            </a:r>
          </a:p>
          <a:p>
            <a:pPr marL="233363" indent="-233363">
              <a:spcBef>
                <a:spcPts val="0"/>
              </a:spcBef>
            </a:pPr>
            <a:r>
              <a:rPr lang="fr-FR" altLang="zh-CN" sz="3200" b="1" dirty="0"/>
              <a:t>[</a:t>
            </a:r>
            <a:r>
              <a:rPr lang="en-US" sz="3200" b="1" dirty="0" err="1"/>
              <a:t>Bylinskii</a:t>
            </a:r>
            <a:r>
              <a:rPr lang="en-US" sz="3200" b="1" dirty="0"/>
              <a:t> Z. et al, 17</a:t>
            </a:r>
            <a:r>
              <a:rPr lang="fr-FR" altLang="zh-CN" sz="3200" b="1" dirty="0"/>
              <a:t>] </a:t>
            </a:r>
            <a:r>
              <a:rPr lang="en-US" sz="2700" dirty="0" err="1"/>
              <a:t>Bylinskii</a:t>
            </a:r>
            <a:r>
              <a:rPr lang="en-US" sz="2700" dirty="0"/>
              <a:t>, Zoya, et al. "Learning visual importance for graphic designs and data visualizations." UIST. ACM, 2017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en-US" sz="3200" b="1" dirty="0"/>
              <a:t>DiCarlo, J. J. et al, 12</a:t>
            </a:r>
            <a:r>
              <a:rPr lang="en-US" altLang="zh-CN" sz="3200" b="1" dirty="0"/>
              <a:t>] </a:t>
            </a:r>
            <a:r>
              <a:rPr lang="en-US" sz="2700" dirty="0"/>
              <a:t>DiCarlo, James J., Davide </a:t>
            </a:r>
            <a:r>
              <a:rPr lang="en-US" sz="2700" dirty="0" err="1"/>
              <a:t>Zoccolan</a:t>
            </a:r>
            <a:r>
              <a:rPr lang="en-US" sz="2700" dirty="0"/>
              <a:t>, and Nicole C. Rust. "How does the brain solve visual object recognition?." Neuron, 2012.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2700" dirty="0"/>
              <a:t>[</a:t>
            </a:r>
            <a:r>
              <a:rPr lang="en-US" sz="3200" b="1" dirty="0"/>
              <a:t>Arbelaez, P. et al, 11</a:t>
            </a:r>
            <a:r>
              <a:rPr lang="en-US" altLang="zh-CN" sz="3200" b="1" dirty="0"/>
              <a:t>] </a:t>
            </a:r>
            <a:r>
              <a:rPr lang="en-US" altLang="zh-CN" sz="2700" dirty="0"/>
              <a:t>Arbelaez, Pablo, et al. "Contour detection and hierarchical image segmentation." IEEE transactions on pattern analysis and machine intelligence 33.5 (2011)</a:t>
            </a:r>
            <a:endParaRPr lang="fr-FR" altLang="zh-CN" sz="2700" dirty="0"/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L. Vincent 91</a:t>
            </a:r>
            <a:r>
              <a:rPr lang="en-US" altLang="zh-CN" sz="3200" b="1" dirty="0"/>
              <a:t>] </a:t>
            </a:r>
            <a:r>
              <a:rPr lang="fr-FR" altLang="zh-CN" dirty="0"/>
              <a:t>Luc Vincent and Pierre </a:t>
            </a:r>
            <a:r>
              <a:rPr lang="fr-FR" altLang="zh-CN" dirty="0" err="1"/>
              <a:t>Soille</a:t>
            </a:r>
            <a:r>
              <a:rPr lang="fr-FR" altLang="zh-CN" dirty="0"/>
              <a:t>. </a:t>
            </a:r>
            <a:r>
              <a:rPr lang="en-US" altLang="zh-CN" dirty="0"/>
              <a:t>Watersheds in digital spaces: an efficient algorithm based on immersion simulations. PAMI’91.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M. Ester et al 96</a:t>
            </a:r>
            <a:r>
              <a:rPr lang="en-US" altLang="zh-CN" sz="3200" b="1" dirty="0"/>
              <a:t>] </a:t>
            </a:r>
            <a:r>
              <a:rPr lang="en-US" altLang="zh-CN" dirty="0"/>
              <a:t>Martin Ester, Hans-Peter </a:t>
            </a:r>
            <a:r>
              <a:rPr lang="en-US" altLang="zh-CN" dirty="0" err="1"/>
              <a:t>Kriegel</a:t>
            </a:r>
            <a:r>
              <a:rPr lang="en-US" altLang="zh-CN" dirty="0"/>
              <a:t>, </a:t>
            </a:r>
            <a:r>
              <a:rPr lang="en-US" altLang="zh-CN" dirty="0" err="1"/>
              <a:t>Jörg</a:t>
            </a:r>
            <a:r>
              <a:rPr lang="en-US" altLang="zh-CN" dirty="0"/>
              <a:t> Sander, </a:t>
            </a:r>
            <a:r>
              <a:rPr lang="en-US" altLang="zh-CN" dirty="0" err="1"/>
              <a:t>Xiaowei</a:t>
            </a:r>
            <a:r>
              <a:rPr lang="en-US" altLang="zh-CN" dirty="0"/>
              <a:t> Xu, et al. A density based algorithm for discovering clusters in large spatial databases with noise. In KDD’96.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W. Wang et al 97</a:t>
            </a:r>
            <a:r>
              <a:rPr lang="en-US" altLang="zh-CN" sz="3200" b="1" dirty="0"/>
              <a:t>] </a:t>
            </a:r>
            <a:r>
              <a:rPr lang="de-DE" altLang="zh-CN" dirty="0"/>
              <a:t>Wei Wang, Jiong Yang, Richard Muntz, et al. S</a:t>
            </a:r>
            <a:r>
              <a:rPr lang="en-US" altLang="zh-CN" dirty="0"/>
              <a:t>TING: A statistical information grid approach to spatial data mining. In VLDB’97.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[M. Jiang et al 14] </a:t>
            </a:r>
            <a:r>
              <a:rPr lang="en-US" altLang="zh-CN" dirty="0"/>
              <a:t>Meng Jiang, Peng Cui, Alex </a:t>
            </a:r>
            <a:r>
              <a:rPr lang="en-US" altLang="zh-CN" dirty="0" err="1"/>
              <a:t>Beutel</a:t>
            </a:r>
            <a:r>
              <a:rPr lang="en-US" altLang="zh-CN" dirty="0"/>
              <a:t>, Christos </a:t>
            </a:r>
            <a:r>
              <a:rPr lang="en-US" altLang="zh-CN" dirty="0" err="1"/>
              <a:t>Faloutsos</a:t>
            </a:r>
            <a:r>
              <a:rPr lang="en-US" altLang="zh-CN" dirty="0"/>
              <a:t>, and </a:t>
            </a:r>
            <a:r>
              <a:rPr lang="en-US" altLang="zh-CN" dirty="0" err="1"/>
              <a:t>Shiqiang</a:t>
            </a:r>
            <a:r>
              <a:rPr lang="en-US" altLang="zh-CN" dirty="0"/>
              <a:t> Yang. Inferring strange behavior from connectivity pattern in social networks. In PAKDD’14.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B.Prakash 10</a:t>
            </a:r>
            <a:r>
              <a:rPr lang="en-US" altLang="zh-CN" sz="3200" b="1" dirty="0"/>
              <a:t>] </a:t>
            </a:r>
            <a:r>
              <a:rPr lang="en-US" altLang="zh-CN" dirty="0"/>
              <a:t>B Aditya Prakash, Ashwin Sridharan, Mukund Seshadri, Sridhar </a:t>
            </a:r>
            <a:r>
              <a:rPr lang="en-US" altLang="zh-CN" dirty="0" err="1"/>
              <a:t>Machiraju</a:t>
            </a:r>
            <a:r>
              <a:rPr lang="en-US" altLang="zh-CN" dirty="0"/>
              <a:t>, and Christos </a:t>
            </a:r>
            <a:r>
              <a:rPr lang="en-US" altLang="zh-CN" dirty="0" err="1"/>
              <a:t>Faloutsos</a:t>
            </a:r>
            <a:r>
              <a:rPr lang="en-US" altLang="zh-CN" dirty="0"/>
              <a:t>. </a:t>
            </a:r>
            <a:r>
              <a:rPr lang="en-US" altLang="zh-CN" dirty="0" err="1"/>
              <a:t>Eigenspokes</a:t>
            </a:r>
            <a:r>
              <a:rPr lang="en-US" altLang="zh-CN" dirty="0"/>
              <a:t>: Surprising patterns and scalable community chipping in large graphs. PAKDD’10. 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B. Hooi et al. 16</a:t>
            </a:r>
            <a:r>
              <a:rPr lang="en-US" altLang="zh-CN" sz="3200" b="1" dirty="0"/>
              <a:t>] </a:t>
            </a:r>
            <a:r>
              <a:rPr lang="en-US" altLang="zh-CN" dirty="0"/>
              <a:t>Bryan </a:t>
            </a:r>
            <a:r>
              <a:rPr lang="en-US" altLang="zh-CN" dirty="0" err="1"/>
              <a:t>Hooi</a:t>
            </a:r>
            <a:r>
              <a:rPr lang="en-US" altLang="zh-CN" dirty="0"/>
              <a:t>, Hyun Ah Song, Alex </a:t>
            </a:r>
            <a:r>
              <a:rPr lang="en-US" altLang="zh-CN" dirty="0" err="1"/>
              <a:t>Beutel</a:t>
            </a:r>
            <a:r>
              <a:rPr lang="en-US" altLang="zh-CN" dirty="0"/>
              <a:t>, Neil Shah, </a:t>
            </a:r>
            <a:r>
              <a:rPr lang="en-US" altLang="zh-CN" dirty="0" err="1"/>
              <a:t>Kijung</a:t>
            </a:r>
            <a:r>
              <a:rPr lang="en-US" altLang="zh-CN" dirty="0"/>
              <a:t> Shin, and Christos </a:t>
            </a:r>
            <a:r>
              <a:rPr lang="en-US" altLang="zh-CN" dirty="0" err="1"/>
              <a:t>Faloutsos</a:t>
            </a:r>
            <a:r>
              <a:rPr lang="en-US" altLang="zh-CN" dirty="0"/>
              <a:t>. 2016. </a:t>
            </a:r>
            <a:r>
              <a:rPr lang="en-US" altLang="zh-CN" dirty="0" err="1"/>
              <a:t>Fraudar</a:t>
            </a:r>
            <a:r>
              <a:rPr lang="en-US" altLang="zh-CN" dirty="0"/>
              <a:t>: Bounding graph fraud in the face of camouflage. In KDD’16.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en-US" sz="3200" b="1" dirty="0"/>
              <a:t>Prakash, B. Aditya, et al 10</a:t>
            </a:r>
            <a:r>
              <a:rPr lang="en-US" altLang="zh-CN" sz="3200" b="1" dirty="0"/>
              <a:t>]</a:t>
            </a:r>
            <a:r>
              <a:rPr lang="en-US" sz="3200" b="1" dirty="0"/>
              <a:t> </a:t>
            </a:r>
            <a:r>
              <a:rPr lang="en-US" dirty="0"/>
              <a:t>Prakash, B. Aditya, et al. "</a:t>
            </a:r>
            <a:r>
              <a:rPr lang="en-US" dirty="0" err="1"/>
              <a:t>Eigenspokes</a:t>
            </a:r>
            <a:r>
              <a:rPr lang="en-US" dirty="0"/>
              <a:t>: Surprising patterns and scalable community chipping in large graphs." </a:t>
            </a:r>
            <a:r>
              <a:rPr lang="en-US" i="1" dirty="0"/>
              <a:t>PAKDD</a:t>
            </a:r>
            <a:r>
              <a:rPr lang="en-US" dirty="0"/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1431882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9AF41-2ACF-433D-B366-28A56344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5CE8-31BA-435A-B846-C00B4A634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340768"/>
            <a:ext cx="7570089" cy="5124752"/>
          </a:xfrm>
        </p:spPr>
        <p:txBody>
          <a:bodyPr>
            <a:normAutofit fontScale="55000" lnSpcReduction="20000"/>
          </a:bodyPr>
          <a:lstStyle/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en-US" sz="3200" b="1" dirty="0" err="1"/>
              <a:t>Roerdink</a:t>
            </a:r>
            <a:r>
              <a:rPr lang="en-US" sz="3200" b="1" dirty="0"/>
              <a:t>, et al, 00</a:t>
            </a:r>
            <a:r>
              <a:rPr lang="en-US" altLang="zh-CN" sz="3200" b="1" dirty="0"/>
              <a:t>] </a:t>
            </a:r>
            <a:r>
              <a:rPr lang="en-US" dirty="0" err="1"/>
              <a:t>Roerdink</a:t>
            </a:r>
            <a:r>
              <a:rPr lang="en-US" dirty="0"/>
              <a:t>, Jos BTM, and Arnold </a:t>
            </a:r>
            <a:r>
              <a:rPr lang="en-US" dirty="0" err="1"/>
              <a:t>Meijster</a:t>
            </a:r>
            <a:r>
              <a:rPr lang="en-US" dirty="0"/>
              <a:t>. "The watershed transform: Definitions, algorithms and parallelization strategies." </a:t>
            </a:r>
            <a:r>
              <a:rPr lang="en-US" i="1" dirty="0" err="1"/>
              <a:t>Fundamenta</a:t>
            </a:r>
            <a:r>
              <a:rPr lang="en-US" i="1" dirty="0"/>
              <a:t> </a:t>
            </a:r>
            <a:r>
              <a:rPr lang="en-US" i="1" dirty="0" err="1"/>
              <a:t>informaticae</a:t>
            </a:r>
            <a:r>
              <a:rPr lang="en-US" i="1" dirty="0"/>
              <a:t>, 2000.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en-US" sz="3200" b="1" dirty="0" err="1"/>
              <a:t>Campello</a:t>
            </a:r>
            <a:r>
              <a:rPr lang="en-US" sz="3200" b="1" dirty="0"/>
              <a:t> et al, 15</a:t>
            </a:r>
            <a:r>
              <a:rPr lang="en-US" altLang="zh-CN" sz="3200" b="1" dirty="0"/>
              <a:t>] </a:t>
            </a:r>
            <a:r>
              <a:rPr lang="en-US" dirty="0" err="1"/>
              <a:t>Campello</a:t>
            </a:r>
            <a:r>
              <a:rPr lang="en-US" dirty="0"/>
              <a:t>, Ricardo JGB, et al. "Hierarchical density estimates for data clustering, visualization, and outlier </a:t>
            </a:r>
            <a:r>
              <a:rPr lang="en-US" dirty="0" err="1"/>
              <a:t>detection.“TKDD</a:t>
            </a:r>
            <a:r>
              <a:rPr lang="en-US" dirty="0"/>
              <a:t>, 2015</a:t>
            </a:r>
            <a:endParaRPr lang="en-US" altLang="zh-CN" dirty="0"/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es-ES" altLang="zh-CN" sz="3200" b="1" dirty="0"/>
              <a:t>Rafael C </a:t>
            </a:r>
            <a:r>
              <a:rPr lang="es-ES" altLang="zh-CN" sz="3200" b="1" dirty="0" err="1"/>
              <a:t>Gonzalez</a:t>
            </a:r>
            <a:r>
              <a:rPr lang="es-ES" altLang="zh-CN" sz="3200" b="1" dirty="0"/>
              <a:t> et al 07</a:t>
            </a:r>
            <a:r>
              <a:rPr lang="en-US" altLang="zh-CN" sz="3200" b="1" dirty="0"/>
              <a:t>]  </a:t>
            </a:r>
            <a:r>
              <a:rPr lang="en-US" altLang="zh-CN" dirty="0"/>
              <a:t>Rafael C Gonzalez and Richard E Woods. 2007. Image processing. Digital image processing.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200" b="1" dirty="0"/>
              <a:t>[</a:t>
            </a:r>
            <a:r>
              <a:rPr lang="da-DK" altLang="zh-CN" sz="3200" b="1" dirty="0"/>
              <a:t>S. Fakraei et al. 15</a:t>
            </a:r>
            <a:r>
              <a:rPr lang="en-US" altLang="zh-CN" sz="3200" b="1" dirty="0"/>
              <a:t>] </a:t>
            </a:r>
            <a:r>
              <a:rPr lang="fr-FR" altLang="zh-CN" dirty="0" err="1"/>
              <a:t>Shobeir</a:t>
            </a:r>
            <a:r>
              <a:rPr lang="fr-FR" altLang="zh-CN" dirty="0"/>
              <a:t> </a:t>
            </a:r>
            <a:r>
              <a:rPr lang="fr-FR" altLang="zh-CN" dirty="0" err="1"/>
              <a:t>Fakhraei</a:t>
            </a:r>
            <a:r>
              <a:rPr lang="fr-FR" altLang="zh-CN" dirty="0"/>
              <a:t>, James </a:t>
            </a:r>
            <a:r>
              <a:rPr lang="fr-FR" altLang="zh-CN" dirty="0" err="1"/>
              <a:t>Foulds</a:t>
            </a:r>
            <a:r>
              <a:rPr lang="fr-FR" altLang="zh-CN" dirty="0"/>
              <a:t>, </a:t>
            </a:r>
            <a:r>
              <a:rPr lang="fr-FR" altLang="zh-CN" dirty="0" err="1"/>
              <a:t>Madhusudana</a:t>
            </a:r>
            <a:r>
              <a:rPr lang="fr-FR" altLang="zh-CN" dirty="0"/>
              <a:t> </a:t>
            </a:r>
            <a:r>
              <a:rPr lang="fr-FR" altLang="zh-CN" dirty="0" err="1"/>
              <a:t>Shashanka</a:t>
            </a:r>
            <a:r>
              <a:rPr lang="fr-FR" altLang="zh-CN" dirty="0"/>
              <a:t>, and Lise </a:t>
            </a:r>
            <a:r>
              <a:rPr lang="fr-FR" altLang="zh-CN" dirty="0" err="1"/>
              <a:t>Getoor</a:t>
            </a:r>
            <a:r>
              <a:rPr lang="fr-FR" altLang="zh-CN" dirty="0"/>
              <a:t>. 2015. Collective Spammer </a:t>
            </a:r>
            <a:r>
              <a:rPr lang="fr-FR" altLang="zh-CN" dirty="0" err="1"/>
              <a:t>Detection</a:t>
            </a:r>
            <a:r>
              <a:rPr lang="fr-FR" altLang="zh-CN" dirty="0"/>
              <a:t> in </a:t>
            </a:r>
            <a:r>
              <a:rPr lang="fr-FR" altLang="zh-CN" dirty="0" err="1"/>
              <a:t>Evolving</a:t>
            </a:r>
            <a:r>
              <a:rPr lang="fr-FR" altLang="zh-CN" dirty="0"/>
              <a:t> Multi-</a:t>
            </a:r>
            <a:r>
              <a:rPr lang="fr-FR" altLang="zh-CN" dirty="0" err="1"/>
              <a:t>Relational</a:t>
            </a:r>
            <a:r>
              <a:rPr lang="fr-FR" altLang="zh-CN" dirty="0"/>
              <a:t> Social Networks. In KDD’15</a:t>
            </a:r>
            <a:r>
              <a:rPr lang="en-US" altLang="zh-CN" dirty="0"/>
              <a:t>.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300" b="1" dirty="0"/>
              <a:t>[</a:t>
            </a:r>
            <a:r>
              <a:rPr lang="en-US" sz="3300" b="1" dirty="0" err="1"/>
              <a:t>Heynckes</a:t>
            </a:r>
            <a:r>
              <a:rPr lang="en-US" sz="3300" b="1" dirty="0"/>
              <a:t>, Miriam 16</a:t>
            </a:r>
            <a:r>
              <a:rPr lang="en-US" altLang="zh-CN" sz="3300" b="1" dirty="0"/>
              <a:t>] </a:t>
            </a:r>
            <a:r>
              <a:rPr lang="en-US" dirty="0" err="1"/>
              <a:t>Heynckes</a:t>
            </a:r>
            <a:r>
              <a:rPr lang="en-US" dirty="0"/>
              <a:t>, Miriam. "The predictive vs. the simulating brain: A literature review on the mechanisms behind mimicry, </a:t>
            </a:r>
            <a:r>
              <a:rPr lang="en-US" i="1" dirty="0"/>
              <a:t>Maastricht Student Journal of Psychology and Neuroscience</a:t>
            </a:r>
            <a:r>
              <a:rPr lang="en-US" dirty="0"/>
              <a:t> 4 (2016)</a:t>
            </a:r>
          </a:p>
          <a:p>
            <a:pPr marL="233363" indent="-233363">
              <a:spcBef>
                <a:spcPts val="0"/>
              </a:spcBef>
            </a:pPr>
            <a:r>
              <a:rPr lang="en-US" altLang="zh-CN" sz="3300" b="1" dirty="0"/>
              <a:t>[</a:t>
            </a:r>
            <a:r>
              <a:rPr lang="en-US" sz="3300" b="1" dirty="0" err="1"/>
              <a:t>Lancichinetti</a:t>
            </a:r>
            <a:r>
              <a:rPr lang="en-US" sz="3300" b="1" dirty="0"/>
              <a:t>, A., et al, 09</a:t>
            </a:r>
            <a:r>
              <a:rPr lang="en-US" altLang="zh-CN" sz="3300" b="1" dirty="0"/>
              <a:t>] </a:t>
            </a:r>
            <a:r>
              <a:rPr lang="en-US" altLang="zh-CN" dirty="0" err="1"/>
              <a:t>Lancichinetti</a:t>
            </a:r>
            <a:r>
              <a:rPr lang="en-US" altLang="zh-CN" dirty="0"/>
              <a:t>, A., Fortunato, S.: Community detection algorithms: a comparative analysis. Physical review 2009.</a:t>
            </a:r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233363" indent="-233363">
              <a:spcBef>
                <a:spcPts val="0"/>
              </a:spcBef>
            </a:pPr>
            <a:endParaRPr lang="en-US" altLang="zh-CN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269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ABFFF1B1-38D5-443D-B27B-C0187DF8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Graph Diagnosis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118FC6-9105-4282-BE8E-3A467B0CB3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Large scale graph, even evolving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br>
              <a:rPr lang="en-US" sz="2400" dirty="0"/>
            </a:br>
            <a:endParaRPr lang="en-US" sz="2400" dirty="0"/>
          </a:p>
        </p:txBody>
      </p:sp>
      <p:grpSp>
        <p:nvGrpSpPr>
          <p:cNvPr id="11294" name="Group 11293">
            <a:extLst>
              <a:ext uri="{FF2B5EF4-FFF2-40B4-BE49-F238E27FC236}">
                <a16:creationId xmlns:a16="http://schemas.microsoft.com/office/drawing/2014/main" id="{78AD0959-41D3-4055-A1EF-3DE577D21BE6}"/>
              </a:ext>
            </a:extLst>
          </p:cNvPr>
          <p:cNvGrpSpPr/>
          <p:nvPr/>
        </p:nvGrpSpPr>
        <p:grpSpPr>
          <a:xfrm>
            <a:off x="3923928" y="1852328"/>
            <a:ext cx="1578551" cy="1800846"/>
            <a:chOff x="4093563" y="1852328"/>
            <a:chExt cx="1578551" cy="1800846"/>
          </a:xfrm>
        </p:grpSpPr>
        <p:pic>
          <p:nvPicPr>
            <p:cNvPr id="23554" name="Picture 2" descr="rt_graph">
              <a:extLst>
                <a:ext uri="{FF2B5EF4-FFF2-40B4-BE49-F238E27FC236}">
                  <a16:creationId xmlns:a16="http://schemas.microsoft.com/office/drawing/2014/main" id="{9C396CFD-3F91-4BE1-B1D6-BB8589136C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"/>
            <a:stretch/>
          </p:blipFill>
          <p:spPr bwMode="auto">
            <a:xfrm>
              <a:off x="4093563" y="1852328"/>
              <a:ext cx="1578551" cy="155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266189-5F21-4518-82A4-EBBF07779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598" y="3416626"/>
              <a:ext cx="1266853" cy="236548"/>
            </a:xfrm>
            <a:prstGeom prst="rect">
              <a:avLst/>
            </a:prstGeom>
          </p:spPr>
        </p:pic>
      </p:grpSp>
      <p:grpSp>
        <p:nvGrpSpPr>
          <p:cNvPr id="11295" name="Group 11294">
            <a:extLst>
              <a:ext uri="{FF2B5EF4-FFF2-40B4-BE49-F238E27FC236}">
                <a16:creationId xmlns:a16="http://schemas.microsoft.com/office/drawing/2014/main" id="{17EE15E9-4A6D-4932-A10F-2520B554D174}"/>
              </a:ext>
            </a:extLst>
          </p:cNvPr>
          <p:cNvGrpSpPr/>
          <p:nvPr/>
        </p:nvGrpSpPr>
        <p:grpSpPr>
          <a:xfrm>
            <a:off x="6092187" y="1768467"/>
            <a:ext cx="2147329" cy="1872208"/>
            <a:chOff x="1319413" y="1852328"/>
            <a:chExt cx="2147329" cy="1872208"/>
          </a:xfrm>
        </p:grpSpPr>
        <p:pic>
          <p:nvPicPr>
            <p:cNvPr id="34" name="Picture 4" descr="https://3c1703fe8d.site.internapcdn.net/newman/gfx/news/hires/2012/1-whethertweet.jpg">
              <a:extLst>
                <a:ext uri="{FF2B5EF4-FFF2-40B4-BE49-F238E27FC236}">
                  <a16:creationId xmlns:a16="http://schemas.microsoft.com/office/drawing/2014/main" id="{87A99988-A51A-4ED6-98AD-D2A0ED8F1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976" y="1852328"/>
              <a:ext cx="1809600" cy="150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5CC6EDE-E6DF-4A22-A0A9-0A6E05DBF2DA}"/>
                </a:ext>
              </a:extLst>
            </p:cNvPr>
            <p:cNvSpPr/>
            <p:nvPr/>
          </p:nvSpPr>
          <p:spPr>
            <a:xfrm>
              <a:off x="1319413" y="3324426"/>
              <a:ext cx="21473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[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hlinkClick r:id="rId6"/>
                </a:rPr>
                <a:t>hashtag diffusion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]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93" name="Group 11292">
            <a:extLst>
              <a:ext uri="{FF2B5EF4-FFF2-40B4-BE49-F238E27FC236}">
                <a16:creationId xmlns:a16="http://schemas.microsoft.com/office/drawing/2014/main" id="{74DF8621-1CD7-438E-AF44-27F86AF216FE}"/>
              </a:ext>
            </a:extLst>
          </p:cNvPr>
          <p:cNvGrpSpPr/>
          <p:nvPr/>
        </p:nvGrpSpPr>
        <p:grpSpPr>
          <a:xfrm>
            <a:off x="1338329" y="1812563"/>
            <a:ext cx="1892784" cy="1842746"/>
            <a:chOff x="6300192" y="1798390"/>
            <a:chExt cx="1892784" cy="1842746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DEE5F81-A6D7-4504-AFA4-5B12F143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0192" y="3395690"/>
              <a:ext cx="719153" cy="236548"/>
            </a:xfrm>
            <a:prstGeom prst="rect">
              <a:avLst/>
            </a:prstGeom>
          </p:spPr>
        </p:pic>
        <p:pic>
          <p:nvPicPr>
            <p:cNvPr id="11266" name="Picture 2" descr="Image result for weibo logo">
              <a:extLst>
                <a:ext uri="{FF2B5EF4-FFF2-40B4-BE49-F238E27FC236}">
                  <a16:creationId xmlns:a16="http://schemas.microsoft.com/office/drawing/2014/main" id="{8C220F08-D363-43F6-936B-147EB9DCE5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12" b="30812"/>
            <a:stretch/>
          </p:blipFill>
          <p:spPr bwMode="auto">
            <a:xfrm>
              <a:off x="7171706" y="3344696"/>
              <a:ext cx="1021270" cy="29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Рисунок 9">
              <a:extLst>
                <a:ext uri="{FF2B5EF4-FFF2-40B4-BE49-F238E27FC236}">
                  <a16:creationId xmlns:a16="http://schemas.microsoft.com/office/drawing/2014/main" id="{29282ED6-283B-44C2-AE69-1B7642D031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634" y="1798390"/>
              <a:ext cx="1487742" cy="1487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667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04FB257E-B16F-4527-AECC-060044B42A9B}"/>
              </a:ext>
            </a:extLst>
          </p:cNvPr>
          <p:cNvGrpSpPr/>
          <p:nvPr/>
        </p:nvGrpSpPr>
        <p:grpSpPr>
          <a:xfrm>
            <a:off x="3923928" y="1852328"/>
            <a:ext cx="1578551" cy="1800846"/>
            <a:chOff x="4093563" y="1852328"/>
            <a:chExt cx="1578551" cy="1800846"/>
          </a:xfrm>
        </p:grpSpPr>
        <p:pic>
          <p:nvPicPr>
            <p:cNvPr id="50" name="Picture 2" descr="rt_graph">
              <a:extLst>
                <a:ext uri="{FF2B5EF4-FFF2-40B4-BE49-F238E27FC236}">
                  <a16:creationId xmlns:a16="http://schemas.microsoft.com/office/drawing/2014/main" id="{54E6E275-11AE-445C-A51A-59BE63C9A7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"/>
            <a:stretch/>
          </p:blipFill>
          <p:spPr bwMode="auto">
            <a:xfrm>
              <a:off x="4093563" y="1852328"/>
              <a:ext cx="1578551" cy="1551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54BC4B0B-0252-4C47-8D36-E1CA20DD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598" y="3416626"/>
              <a:ext cx="1266853" cy="236548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511C050-1AC0-4218-B111-2E768376520E}"/>
              </a:ext>
            </a:extLst>
          </p:cNvPr>
          <p:cNvGrpSpPr/>
          <p:nvPr/>
        </p:nvGrpSpPr>
        <p:grpSpPr>
          <a:xfrm>
            <a:off x="6092187" y="1768467"/>
            <a:ext cx="2147329" cy="1872208"/>
            <a:chOff x="1319413" y="1852328"/>
            <a:chExt cx="2147329" cy="1872208"/>
          </a:xfrm>
        </p:grpSpPr>
        <p:pic>
          <p:nvPicPr>
            <p:cNvPr id="65" name="Picture 4" descr="https://3c1703fe8d.site.internapcdn.net/newman/gfx/news/hires/2012/1-whethertweet.jpg">
              <a:extLst>
                <a:ext uri="{FF2B5EF4-FFF2-40B4-BE49-F238E27FC236}">
                  <a16:creationId xmlns:a16="http://schemas.microsoft.com/office/drawing/2014/main" id="{B56A80B2-9DFC-4D66-AF9B-DF58871B5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976" y="1852328"/>
              <a:ext cx="1809600" cy="1501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2DF89C9-B408-4FA2-828C-2C2ED943F53B}"/>
                </a:ext>
              </a:extLst>
            </p:cNvPr>
            <p:cNvSpPr/>
            <p:nvPr/>
          </p:nvSpPr>
          <p:spPr>
            <a:xfrm>
              <a:off x="1319413" y="3324426"/>
              <a:ext cx="21473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[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  <a:hlinkClick r:id="rId6"/>
                </a:rPr>
                <a:t>hashtag diffusion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]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C9E8EFE-6834-4550-A0BE-A3DCE6625B67}"/>
              </a:ext>
            </a:extLst>
          </p:cNvPr>
          <p:cNvGrpSpPr/>
          <p:nvPr/>
        </p:nvGrpSpPr>
        <p:grpSpPr>
          <a:xfrm>
            <a:off x="1338329" y="1812563"/>
            <a:ext cx="1892784" cy="1842746"/>
            <a:chOff x="6300192" y="1798390"/>
            <a:chExt cx="1892784" cy="1842746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1C905F0-23B4-4313-9880-6BEB8E5A4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00192" y="3395690"/>
              <a:ext cx="719153" cy="236548"/>
            </a:xfrm>
            <a:prstGeom prst="rect">
              <a:avLst/>
            </a:prstGeom>
          </p:spPr>
        </p:pic>
        <p:pic>
          <p:nvPicPr>
            <p:cNvPr id="69" name="Picture 2" descr="Image result for weibo logo">
              <a:extLst>
                <a:ext uri="{FF2B5EF4-FFF2-40B4-BE49-F238E27FC236}">
                  <a16:creationId xmlns:a16="http://schemas.microsoft.com/office/drawing/2014/main" id="{1A9CAFF4-0982-4378-BC78-75CF42A071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12" b="30812"/>
            <a:stretch/>
          </p:blipFill>
          <p:spPr bwMode="auto">
            <a:xfrm>
              <a:off x="7171706" y="3344696"/>
              <a:ext cx="1021270" cy="29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Рисунок 9">
              <a:extLst>
                <a:ext uri="{FF2B5EF4-FFF2-40B4-BE49-F238E27FC236}">
                  <a16:creationId xmlns:a16="http://schemas.microsoft.com/office/drawing/2014/main" id="{45E48F28-7212-4183-86ED-DE4F3F9A7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634" y="1798390"/>
              <a:ext cx="1487742" cy="1487742"/>
            </a:xfrm>
            <a:prstGeom prst="rect">
              <a:avLst/>
            </a:prstGeom>
          </p:spPr>
        </p:pic>
      </p:grpSp>
      <p:sp>
        <p:nvSpPr>
          <p:cNvPr id="18" name="Title 17">
            <a:extLst>
              <a:ext uri="{FF2B5EF4-FFF2-40B4-BE49-F238E27FC236}">
                <a16:creationId xmlns:a16="http://schemas.microsoft.com/office/drawing/2014/main" id="{ABFFF1B1-38D5-443D-B27B-C0187DF81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Graph Diagnosis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6118FC6-9105-4282-BE8E-3A467B0CB3A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Large scale graph, even evolving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b="1" dirty="0"/>
              <a:t>Pattern detection </a:t>
            </a:r>
            <a:r>
              <a:rPr lang="en-US" dirty="0"/>
              <a:t>E.g.</a:t>
            </a:r>
          </a:p>
        </p:txBody>
      </p:sp>
      <p:pic>
        <p:nvPicPr>
          <p:cNvPr id="52" name="Picture 4" descr="âicon   visionâçå¾çæç´¢ç»æ">
            <a:extLst>
              <a:ext uri="{FF2B5EF4-FFF2-40B4-BE49-F238E27FC236}">
                <a16:creationId xmlns:a16="http://schemas.microsoft.com/office/drawing/2014/main" id="{B22892D2-29F5-43F3-B031-848D0A852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8" t="14969" r="9635" b="26250"/>
          <a:stretch/>
        </p:blipFill>
        <p:spPr bwMode="auto">
          <a:xfrm>
            <a:off x="1092549" y="4671271"/>
            <a:ext cx="828443" cy="7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8" name="Group 11287">
            <a:extLst>
              <a:ext uri="{FF2B5EF4-FFF2-40B4-BE49-F238E27FC236}">
                <a16:creationId xmlns:a16="http://schemas.microsoft.com/office/drawing/2014/main" id="{CC4EDA8A-118A-4DCB-944B-5C1F94BDB2A0}"/>
              </a:ext>
            </a:extLst>
          </p:cNvPr>
          <p:cNvGrpSpPr/>
          <p:nvPr/>
        </p:nvGrpSpPr>
        <p:grpSpPr>
          <a:xfrm>
            <a:off x="4889693" y="4151003"/>
            <a:ext cx="2160240" cy="2258610"/>
            <a:chOff x="5632613" y="4138649"/>
            <a:chExt cx="2266605" cy="221049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90B9A9-3B56-4DF4-881D-F8A454EE9B91}"/>
                </a:ext>
              </a:extLst>
            </p:cNvPr>
            <p:cNvSpPr txBox="1"/>
            <p:nvPr/>
          </p:nvSpPr>
          <p:spPr>
            <a:xfrm>
              <a:off x="5747551" y="5897313"/>
              <a:ext cx="2076114" cy="451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Review Fraud</a:t>
              </a:r>
            </a:p>
          </p:txBody>
        </p:sp>
        <p:grpSp>
          <p:nvGrpSpPr>
            <p:cNvPr id="11287" name="Group 11286">
              <a:extLst>
                <a:ext uri="{FF2B5EF4-FFF2-40B4-BE49-F238E27FC236}">
                  <a16:creationId xmlns:a16="http://schemas.microsoft.com/office/drawing/2014/main" id="{A5AE67A5-2F2A-468E-A3DC-E4270038F76D}"/>
                </a:ext>
              </a:extLst>
            </p:cNvPr>
            <p:cNvGrpSpPr/>
            <p:nvPr/>
          </p:nvGrpSpPr>
          <p:grpSpPr>
            <a:xfrm>
              <a:off x="5632613" y="4138649"/>
              <a:ext cx="2266605" cy="1834299"/>
              <a:chOff x="5632613" y="4050249"/>
              <a:chExt cx="2266605" cy="1834299"/>
            </a:xfrm>
          </p:grpSpPr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0F059B08-C1E5-42D5-92EF-B2DC1CE743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32613" y="4050249"/>
                <a:ext cx="502184" cy="527086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5507AD31-0222-4E00-A13A-F4C77205A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72114" y="4686268"/>
                <a:ext cx="477569" cy="50125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80FAE77-D40F-47D3-9DB5-781C0E5CC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114" y="5314801"/>
                <a:ext cx="413042" cy="56974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16BA931-82A5-4039-8C7B-413F89A915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78918" y="4114167"/>
                <a:ext cx="878019" cy="612662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A0FC5D24-F4FD-4A4E-AF77-61EC42596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07356" y="5037280"/>
                <a:ext cx="891862" cy="669500"/>
              </a:xfrm>
              <a:prstGeom prst="rect">
                <a:avLst/>
              </a:prstGeom>
            </p:spPr>
          </p:pic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84C61D4-5960-43A9-A0A5-80D6FB3FA735}"/>
                  </a:ext>
                </a:extLst>
              </p:cNvPr>
              <p:cNvCxnSpPr>
                <a:cxnSpLocks/>
                <a:stCxn id="56" idx="3"/>
                <a:endCxn id="60" idx="1"/>
              </p:cNvCxnSpPr>
              <p:nvPr/>
            </p:nvCxnSpPr>
            <p:spPr>
              <a:xfrm>
                <a:off x="6134797" y="4313792"/>
                <a:ext cx="872559" cy="105823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CB50FE94-8BCC-4CAE-B772-54DA9F4CBD92}"/>
                  </a:ext>
                </a:extLst>
              </p:cNvPr>
              <p:cNvCxnSpPr>
                <a:cxnSpLocks/>
                <a:stCxn id="56" idx="3"/>
                <a:endCxn id="59" idx="1"/>
              </p:cNvCxnSpPr>
              <p:nvPr/>
            </p:nvCxnSpPr>
            <p:spPr>
              <a:xfrm>
                <a:off x="6134797" y="4313792"/>
                <a:ext cx="844121" cy="10670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2E3F387-1E64-4D46-BB7B-363C087E1B6B}"/>
                  </a:ext>
                </a:extLst>
              </p:cNvPr>
              <p:cNvCxnSpPr>
                <a:cxnSpLocks/>
                <a:stCxn id="57" idx="3"/>
              </p:cNvCxnSpPr>
              <p:nvPr/>
            </p:nvCxnSpPr>
            <p:spPr>
              <a:xfrm>
                <a:off x="6149683" y="4936893"/>
                <a:ext cx="833270" cy="48439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B717441-9199-4944-8579-45013A746E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49683" y="4469499"/>
                <a:ext cx="766853" cy="455135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8B39846-CC73-4EB6-A40A-71906A93955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4086" y="5470290"/>
                <a:ext cx="808867" cy="152366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CF492024-E7E7-493C-9887-ECD192FA72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75496" y="4509011"/>
                <a:ext cx="779019" cy="1109054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5E1CCD1-E2A5-4E5C-86B0-AE825BD9BF1C}"/>
              </a:ext>
            </a:extLst>
          </p:cNvPr>
          <p:cNvSpPr/>
          <p:nvPr/>
        </p:nvSpPr>
        <p:spPr>
          <a:xfrm rot="1115399">
            <a:off x="6621663" y="2736142"/>
            <a:ext cx="248367" cy="182413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D82C70-9C27-47D0-87D9-E6B243941453}"/>
              </a:ext>
            </a:extLst>
          </p:cNvPr>
          <p:cNvSpPr/>
          <p:nvPr/>
        </p:nvSpPr>
        <p:spPr>
          <a:xfrm>
            <a:off x="6920640" y="1937310"/>
            <a:ext cx="202300" cy="105638"/>
          </a:xfrm>
          <a:prstGeom prst="ellipse">
            <a:avLst/>
          </a:prstGeom>
          <a:noFill/>
          <a:ln w="190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BC387B7-0213-4A66-9394-D72E492599A2}"/>
              </a:ext>
            </a:extLst>
          </p:cNvPr>
          <p:cNvSpPr/>
          <p:nvPr/>
        </p:nvSpPr>
        <p:spPr>
          <a:xfrm rot="2577287">
            <a:off x="1765038" y="1884516"/>
            <a:ext cx="216417" cy="330612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414CDC-161C-47D1-8754-F8B94C13EB38}"/>
              </a:ext>
            </a:extLst>
          </p:cNvPr>
          <p:cNvSpPr/>
          <p:nvPr/>
        </p:nvSpPr>
        <p:spPr>
          <a:xfrm rot="2577287">
            <a:off x="2041116" y="3090521"/>
            <a:ext cx="157226" cy="167712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A449CA1-46F2-471A-94C8-765A7572A89E}"/>
              </a:ext>
            </a:extLst>
          </p:cNvPr>
          <p:cNvSpPr/>
          <p:nvPr/>
        </p:nvSpPr>
        <p:spPr>
          <a:xfrm rot="21396021">
            <a:off x="3990228" y="2670242"/>
            <a:ext cx="216417" cy="3306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BBCAF-C05B-4AFA-B9D6-85497B9CF877}"/>
              </a:ext>
            </a:extLst>
          </p:cNvPr>
          <p:cNvGrpSpPr/>
          <p:nvPr/>
        </p:nvGrpSpPr>
        <p:grpSpPr>
          <a:xfrm>
            <a:off x="2234407" y="4704201"/>
            <a:ext cx="2049347" cy="1705411"/>
            <a:chOff x="2234407" y="4704201"/>
            <a:chExt cx="2049347" cy="170541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18676926-C879-4CE3-B700-AE536E039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41470" y="4704201"/>
              <a:ext cx="592158" cy="562175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98D988-E666-4009-B817-88FABDCB811F}"/>
                </a:ext>
              </a:extLst>
            </p:cNvPr>
            <p:cNvGrpSpPr/>
            <p:nvPr/>
          </p:nvGrpSpPr>
          <p:grpSpPr>
            <a:xfrm>
              <a:off x="2234407" y="4769752"/>
              <a:ext cx="2049347" cy="1639860"/>
              <a:chOff x="2044392" y="4901111"/>
              <a:chExt cx="2049347" cy="1639860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D93A42-2D17-4F4B-8AE0-DE29A6F99E42}"/>
                  </a:ext>
                </a:extLst>
              </p:cNvPr>
              <p:cNvSpPr txBox="1"/>
              <p:nvPr/>
            </p:nvSpPr>
            <p:spPr>
              <a:xfrm>
                <a:off x="2044392" y="6079306"/>
                <a:ext cx="2049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Isolated clique</a:t>
                </a:r>
              </a:p>
            </p:txBody>
          </p:sp>
          <p:pic>
            <p:nvPicPr>
              <p:cNvPr id="48" name="Picture 2" descr="Image result for star graph">
                <a:extLst>
                  <a:ext uri="{FF2B5EF4-FFF2-40B4-BE49-F238E27FC236}">
                    <a16:creationId xmlns:a16="http://schemas.microsoft.com/office/drawing/2014/main" id="{BDEF3FBB-D600-49DB-8147-820BD3352A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219" t="51227" b="9406"/>
              <a:stretch/>
            </p:blipFill>
            <p:spPr bwMode="auto">
              <a:xfrm>
                <a:off x="2887151" y="4901111"/>
                <a:ext cx="1021270" cy="1037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9458" name="Picture 2" descr="Image result for amazon">
            <a:extLst>
              <a:ext uri="{FF2B5EF4-FFF2-40B4-BE49-F238E27FC236}">
                <a16:creationId xmlns:a16="http://schemas.microsoft.com/office/drawing/2014/main" id="{087DF59D-56EC-42F0-913F-BF9ED18BA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1" t="30665" r="19888" b="31636"/>
          <a:stretch/>
        </p:blipFill>
        <p:spPr bwMode="auto">
          <a:xfrm>
            <a:off x="7004432" y="4769752"/>
            <a:ext cx="1173631" cy="4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4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5604-DC12-4484-AAC8-FB7DB883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Graph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6AA6-EC59-4A85-A848-497F490FB0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Graph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‘CT’ scan</a:t>
            </a:r>
            <a:r>
              <a:rPr lang="en-US" dirty="0">
                <a:solidFill>
                  <a:prstClr val="black"/>
                </a:solidFill>
              </a:rPr>
              <a:t> views &amp; </a:t>
            </a:r>
            <a:r>
              <a:rPr lang="en-US" b="1" dirty="0">
                <a:solidFill>
                  <a:prstClr val="black"/>
                </a:solidFill>
              </a:rPr>
              <a:t>micro-clusters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Nodes distribution in correlated feature spaces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US" altLang="zh-CN" dirty="0">
                <a:solidFill>
                  <a:prstClr val="black"/>
                </a:solidFill>
              </a:rPr>
              <a:t>     E.g.  (in/out) Degree,  PageRank,  #Triangle,  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dirty="0">
                <a:solidFill>
                  <a:prstClr val="black"/>
                </a:solidFill>
              </a:rPr>
              <a:t>           </a:t>
            </a:r>
            <a:r>
              <a:rPr lang="en-US" altLang="zh-CN" dirty="0" err="1">
                <a:solidFill>
                  <a:prstClr val="black"/>
                </a:solidFill>
              </a:rPr>
              <a:t>Coreness</a:t>
            </a:r>
            <a:r>
              <a:rPr lang="en-US" altLang="zh-CN" dirty="0">
                <a:solidFill>
                  <a:prstClr val="black"/>
                </a:solidFill>
              </a:rPr>
              <a:t>,  </a:t>
            </a:r>
            <a:r>
              <a:rPr lang="en-US" dirty="0">
                <a:solidFill>
                  <a:prstClr val="black"/>
                </a:solidFill>
              </a:rPr>
              <a:t>and Hubness / Authority,  etc.</a:t>
            </a:r>
          </a:p>
        </p:txBody>
      </p:sp>
    </p:spTree>
    <p:extLst>
      <p:ext uri="{BB962C8B-B14F-4D97-AF65-F5344CB8AC3E}">
        <p14:creationId xmlns:p14="http://schemas.microsoft.com/office/powerpoint/2010/main" val="30432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5604-DC12-4484-AAC8-FB7DB883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Graph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6AA6-EC59-4A85-A848-497F490FB037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Graph</a:t>
            </a:r>
            <a:r>
              <a:rPr lang="en-US" altLang="zh-CN" dirty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prstClr val="black"/>
                </a:solidFill>
              </a:rPr>
              <a:t>‘CT’ scan</a:t>
            </a:r>
            <a:r>
              <a:rPr lang="en-US" dirty="0">
                <a:solidFill>
                  <a:prstClr val="black"/>
                </a:solidFill>
              </a:rPr>
              <a:t> views &amp; </a:t>
            </a:r>
            <a:r>
              <a:rPr lang="en-US" b="1" dirty="0">
                <a:solidFill>
                  <a:prstClr val="black"/>
                </a:solidFill>
              </a:rPr>
              <a:t>micro-clusters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Nodes distribution in correlated feature spaces</a:t>
            </a:r>
          </a:p>
          <a:p>
            <a:pPr marL="201168" lvl="1" indent="0">
              <a:spcBef>
                <a:spcPts val="600"/>
              </a:spcBef>
              <a:buNone/>
            </a:pPr>
            <a:r>
              <a:rPr lang="en-US" altLang="zh-CN" dirty="0">
                <a:solidFill>
                  <a:prstClr val="black"/>
                </a:solidFill>
              </a:rPr>
              <a:t>     E.g.  (in/out) Degree,  PageRank,  #Triangle,  </a:t>
            </a:r>
            <a:br>
              <a:rPr lang="en-US" altLang="zh-CN" dirty="0">
                <a:solidFill>
                  <a:prstClr val="black"/>
                </a:solidFill>
              </a:rPr>
            </a:br>
            <a:r>
              <a:rPr lang="en-US" altLang="zh-CN" dirty="0">
                <a:solidFill>
                  <a:prstClr val="black"/>
                </a:solidFill>
              </a:rPr>
              <a:t>           </a:t>
            </a:r>
            <a:r>
              <a:rPr lang="en-US" altLang="zh-CN" dirty="0" err="1">
                <a:solidFill>
                  <a:prstClr val="black"/>
                </a:solidFill>
              </a:rPr>
              <a:t>Coreness</a:t>
            </a:r>
            <a:r>
              <a:rPr lang="en-US" altLang="zh-CN" dirty="0">
                <a:solidFill>
                  <a:prstClr val="black"/>
                </a:solidFill>
              </a:rPr>
              <a:t>,  </a:t>
            </a:r>
            <a:r>
              <a:rPr lang="en-US" dirty="0">
                <a:solidFill>
                  <a:prstClr val="black"/>
                </a:solidFill>
              </a:rPr>
              <a:t>and Hubness / Authority,  etc.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E3A205-8D3F-492F-8A96-A60CF6669F54}"/>
              </a:ext>
            </a:extLst>
          </p:cNvPr>
          <p:cNvSpPr/>
          <p:nvPr/>
        </p:nvSpPr>
        <p:spPr>
          <a:xfrm>
            <a:off x="999502" y="5689511"/>
            <a:ext cx="7172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(or even high) dimension spaces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B23415D-EA0C-438E-8D79-BCEB9B0E2586}"/>
              </a:ext>
            </a:extLst>
          </p:cNvPr>
          <p:cNvGrpSpPr/>
          <p:nvPr/>
        </p:nvGrpSpPr>
        <p:grpSpPr>
          <a:xfrm>
            <a:off x="5862082" y="3284984"/>
            <a:ext cx="2350020" cy="2279689"/>
            <a:chOff x="1089151" y="3454150"/>
            <a:chExt cx="2350020" cy="227968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AB03B0A-95D4-491A-B5CF-C584EC84F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51" y="3454150"/>
              <a:ext cx="2350020" cy="1909393"/>
            </a:xfrm>
            <a:prstGeom prst="rect">
              <a:avLst/>
            </a:prstGeom>
          </p:spPr>
        </p:pic>
        <p:pic>
          <p:nvPicPr>
            <p:cNvPr id="15379" name="Picture 19" descr="Image result for weibo">
              <a:extLst>
                <a:ext uri="{FF2B5EF4-FFF2-40B4-BE49-F238E27FC236}">
                  <a16:creationId xmlns:a16="http://schemas.microsoft.com/office/drawing/2014/main" id="{0BEC14B9-A490-42C1-8030-2FF696768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433" y="5308339"/>
              <a:ext cx="436691" cy="355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49EB81B-C3B0-4BE6-AE7D-38FFAF67F820}"/>
                </a:ext>
              </a:extLst>
            </p:cNvPr>
            <p:cNvSpPr/>
            <p:nvPr/>
          </p:nvSpPr>
          <p:spPr>
            <a:xfrm>
              <a:off x="1205586" y="5333729"/>
              <a:ext cx="17674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[msg-retweet]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99BD6FD-B22C-4559-8EDC-6DFB6F796E2E}"/>
              </a:ext>
            </a:extLst>
          </p:cNvPr>
          <p:cNvGrpSpPr/>
          <p:nvPr/>
        </p:nvGrpSpPr>
        <p:grpSpPr>
          <a:xfrm>
            <a:off x="3387044" y="3310830"/>
            <a:ext cx="2371044" cy="2249898"/>
            <a:chOff x="3713124" y="3494959"/>
            <a:chExt cx="2371044" cy="22498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717FF6-8AD6-4D6C-BD19-B0EBDDF6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124" y="3494959"/>
              <a:ext cx="2296469" cy="1861895"/>
            </a:xfrm>
            <a:prstGeom prst="rect">
              <a:avLst/>
            </a:prstGeom>
          </p:spPr>
        </p:pic>
        <p:pic>
          <p:nvPicPr>
            <p:cNvPr id="15377" name="Picture 17" descr="Image result for tagged">
              <a:extLst>
                <a:ext uri="{FF2B5EF4-FFF2-40B4-BE49-F238E27FC236}">
                  <a16:creationId xmlns:a16="http://schemas.microsoft.com/office/drawing/2014/main" id="{8B6D8905-7FE2-4811-9C03-242449CCC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9659" y="5383966"/>
              <a:ext cx="804509" cy="309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EEAB807-C78F-425E-BD27-CBB0F5102E31}"/>
                </a:ext>
              </a:extLst>
            </p:cNvPr>
            <p:cNvSpPr/>
            <p:nvPr/>
          </p:nvSpPr>
          <p:spPr>
            <a:xfrm>
              <a:off x="3877131" y="5344747"/>
              <a:ext cx="144455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[friendship]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3CB8BF-7734-445D-9FF3-80AD1F6DE5A3}"/>
              </a:ext>
            </a:extLst>
          </p:cNvPr>
          <p:cNvGrpSpPr/>
          <p:nvPr/>
        </p:nvGrpSpPr>
        <p:grpSpPr>
          <a:xfrm>
            <a:off x="925093" y="3331155"/>
            <a:ext cx="2286187" cy="2252839"/>
            <a:chOff x="6005058" y="3527017"/>
            <a:chExt cx="2286187" cy="225283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386B77C-22B5-4608-82B8-1A67A9229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" t="1546" r="2395" b="1546"/>
            <a:stretch/>
          </p:blipFill>
          <p:spPr>
            <a:xfrm>
              <a:off x="6005058" y="3527017"/>
              <a:ext cx="2286187" cy="1859302"/>
            </a:xfrm>
            <a:prstGeom prst="rect">
              <a:avLst/>
            </a:prstGeom>
          </p:spPr>
        </p:pic>
        <p:pic>
          <p:nvPicPr>
            <p:cNvPr id="37" name="Picture 23" descr="Image result for twitter">
              <a:extLst>
                <a:ext uri="{FF2B5EF4-FFF2-40B4-BE49-F238E27FC236}">
                  <a16:creationId xmlns:a16="http://schemas.microsoft.com/office/drawing/2014/main" id="{FF5EA796-F7D0-4C86-A661-E6B1D4C6F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5933" y="5386205"/>
              <a:ext cx="366557" cy="3109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1A27EB9-0E89-40DC-B513-FA2634FC243F}"/>
                </a:ext>
              </a:extLst>
            </p:cNvPr>
            <p:cNvSpPr/>
            <p:nvPr/>
          </p:nvSpPr>
          <p:spPr>
            <a:xfrm>
              <a:off x="6144783" y="5379746"/>
              <a:ext cx="17569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4293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[follow-ship]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73AA80C-81C2-4165-B079-CA92FB860FB5}"/>
              </a:ext>
            </a:extLst>
          </p:cNvPr>
          <p:cNvSpPr/>
          <p:nvPr/>
        </p:nvSpPr>
        <p:spPr>
          <a:xfrm flipH="1">
            <a:off x="7484608" y="4081878"/>
            <a:ext cx="155281" cy="14205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1B6686B-7563-4844-90D3-638380D1A4FD}"/>
              </a:ext>
            </a:extLst>
          </p:cNvPr>
          <p:cNvSpPr/>
          <p:nvPr/>
        </p:nvSpPr>
        <p:spPr>
          <a:xfrm rot="430666">
            <a:off x="7671552" y="3723526"/>
            <a:ext cx="62431" cy="92494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CBAB8C23-969A-4D3E-973E-8B0329E32713}"/>
              </a:ext>
            </a:extLst>
          </p:cNvPr>
          <p:cNvSpPr/>
          <p:nvPr/>
        </p:nvSpPr>
        <p:spPr>
          <a:xfrm rot="1757049">
            <a:off x="4323633" y="3932828"/>
            <a:ext cx="86851" cy="517723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034B966-78E9-422A-BA90-FFC32E29CB8E}"/>
              </a:ext>
            </a:extLst>
          </p:cNvPr>
          <p:cNvSpPr/>
          <p:nvPr/>
        </p:nvSpPr>
        <p:spPr>
          <a:xfrm rot="1757049">
            <a:off x="4953311" y="4277925"/>
            <a:ext cx="100679" cy="55167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ACABB622-EA06-4977-9499-4ECA049472C0}"/>
              </a:ext>
            </a:extLst>
          </p:cNvPr>
          <p:cNvSpPr/>
          <p:nvPr/>
        </p:nvSpPr>
        <p:spPr>
          <a:xfrm rot="1089679">
            <a:off x="2005253" y="4503805"/>
            <a:ext cx="221975" cy="29329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24D5585-4317-4097-A5A9-6B24FA23B35D}"/>
              </a:ext>
            </a:extLst>
          </p:cNvPr>
          <p:cNvSpPr/>
          <p:nvPr/>
        </p:nvSpPr>
        <p:spPr>
          <a:xfrm rot="1757049">
            <a:off x="2296887" y="4192074"/>
            <a:ext cx="107330" cy="275816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19C5C28-B52F-446D-9FC2-61043767AA79}"/>
              </a:ext>
            </a:extLst>
          </p:cNvPr>
          <p:cNvSpPr/>
          <p:nvPr/>
        </p:nvSpPr>
        <p:spPr>
          <a:xfrm rot="796814">
            <a:off x="4381497" y="4229594"/>
            <a:ext cx="86851" cy="322659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429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66" b="0" i="0" u="none" strike="noStrike" kern="1200" cap="none" spc="0" normalizeH="0" baseline="0" noProof="0">
              <a:ln>
                <a:solidFill>
                  <a:prstClr val="black"/>
                </a:solidFill>
              </a:ln>
              <a:noFill/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7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50" grpId="0" animBg="1"/>
      <p:bldP spid="51" grpId="0" animBg="1"/>
      <p:bldP spid="52" grpId="0" animBg="1"/>
      <p:bldP spid="5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CD09-500A-4B62-9AD4-DC0A4E5E1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Research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310D8-AF40-4B3C-A8A5-27B3CD93240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22960" y="1340768"/>
            <a:ext cx="7691453" cy="4734562"/>
          </a:xfrm>
        </p:spPr>
        <p:txBody>
          <a:bodyPr/>
          <a:lstStyle/>
          <a:p>
            <a:r>
              <a:rPr lang="en-US" dirty="0"/>
              <a:t>Human vision system can </a:t>
            </a:r>
            <a:r>
              <a:rPr lang="en-US" altLang="zh-CN" b="1" dirty="0"/>
              <a:t>quickly </a:t>
            </a:r>
            <a:r>
              <a:rPr lang="en-US" altLang="zh-CN" dirty="0"/>
              <a:t>and</a:t>
            </a:r>
            <a:r>
              <a:rPr lang="en-US" altLang="zh-CN" b="1" dirty="0"/>
              <a:t> accurately</a:t>
            </a:r>
            <a:r>
              <a:rPr lang="en-US" altLang="zh-CN" dirty="0"/>
              <a:t>  </a:t>
            </a:r>
            <a:br>
              <a:rPr lang="en-US" altLang="zh-CN" dirty="0"/>
            </a:br>
            <a:r>
              <a:rPr lang="en-US" altLang="zh-CN" dirty="0"/>
              <a:t> </a:t>
            </a:r>
            <a:r>
              <a:rPr lang="en-US" dirty="0"/>
              <a:t>detect </a:t>
            </a:r>
            <a:r>
              <a:rPr lang="en-US" b="1" dirty="0"/>
              <a:t>objects</a:t>
            </a:r>
            <a:r>
              <a:rPr lang="en-US" dirty="0"/>
              <a:t> and </a:t>
            </a:r>
            <a:r>
              <a:rPr lang="en-US" b="1" dirty="0"/>
              <a:t>deviations</a:t>
            </a:r>
            <a:r>
              <a:rPr lang="en-US" dirty="0"/>
              <a:t> from normality.</a:t>
            </a:r>
          </a:p>
          <a:p>
            <a:r>
              <a:rPr lang="en-US" dirty="0"/>
              <a:t>Previous methods limitation (accuracy, scalability)</a:t>
            </a:r>
          </a:p>
          <a:p>
            <a:pPr lvl="1"/>
            <a:r>
              <a:rPr lang="en-US" dirty="0"/>
              <a:t>Clustering algorithm</a:t>
            </a:r>
            <a:r>
              <a:rPr lang="en-US" sz="2000" dirty="0"/>
              <a:t> [STING, Watershed, HDBSCAN, etc.]</a:t>
            </a:r>
          </a:p>
          <a:p>
            <a:pPr lvl="1"/>
            <a:r>
              <a:rPr lang="en-US" dirty="0"/>
              <a:t>Community detection </a:t>
            </a:r>
            <a:r>
              <a:rPr lang="en-US" sz="2000" dirty="0"/>
              <a:t>[</a:t>
            </a:r>
            <a:r>
              <a:rPr lang="en-US" sz="2000" dirty="0" err="1"/>
              <a:t>Lancichinetti</a:t>
            </a:r>
            <a:r>
              <a:rPr lang="en-US" sz="2000" dirty="0"/>
              <a:t>, A., et al, 09, etc.]</a:t>
            </a:r>
          </a:p>
          <a:p>
            <a:pPr lvl="1"/>
            <a:r>
              <a:rPr lang="en-US" dirty="0"/>
              <a:t>Dense sub-graph detection </a:t>
            </a:r>
            <a:r>
              <a:rPr lang="en-US" sz="2000" dirty="0"/>
              <a:t>[M, jiang et al, 14, B. </a:t>
            </a:r>
            <a:r>
              <a:rPr lang="en-US" sz="2000" dirty="0" err="1"/>
              <a:t>Hooi</a:t>
            </a:r>
            <a:r>
              <a:rPr lang="en-US" sz="2000" dirty="0"/>
              <a:t> et al, 16]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E3D66AE-AAF6-4220-BE38-F6CC159E8F62}"/>
              </a:ext>
            </a:extLst>
          </p:cNvPr>
          <p:cNvSpPr txBox="1"/>
          <p:nvPr/>
        </p:nvSpPr>
        <p:spPr>
          <a:xfrm>
            <a:off x="1780635" y="4363444"/>
            <a:ext cx="6436735" cy="1815882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Question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we automatically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 patterns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separate anomalies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and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summarize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graph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 way similar to human vision does?</a:t>
            </a:r>
          </a:p>
        </p:txBody>
      </p:sp>
      <p:pic>
        <p:nvPicPr>
          <p:cNvPr id="8" name="Picture 4" descr="Cute question mark clipart kid">
            <a:extLst>
              <a:ext uri="{FF2B5EF4-FFF2-40B4-BE49-F238E27FC236}">
                <a16:creationId xmlns:a16="http://schemas.microsoft.com/office/drawing/2014/main" id="{0FDA0C14-9475-4829-B6FC-CE1280C7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37" y="4029479"/>
            <a:ext cx="936606" cy="10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50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8FC9-E341-4B92-BF50-DE2E7916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Road Map (Part-I)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3B2A-D4B6-4AE5-A7AC-7023D17F42E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Motivation</a:t>
            </a:r>
          </a:p>
          <a:p>
            <a:pPr marL="457200" indent="-457200">
              <a:buFont typeface="Wingdings" panose="05000000000000000000" pitchFamily="2" charset="2"/>
              <a:buChar char="v"/>
              <a:tabLst>
                <a:tab pos="3373438" algn="l"/>
              </a:tabLst>
            </a:pPr>
            <a:r>
              <a:rPr lang="en-US" dirty="0">
                <a:solidFill>
                  <a:srgbClr val="C00000"/>
                </a:solidFill>
              </a:rPr>
              <a:t>Proposed Method:  </a:t>
            </a:r>
            <a:r>
              <a:rPr lang="en-US" dirty="0" err="1">
                <a:solidFill>
                  <a:srgbClr val="C00000"/>
                </a:solidFill>
              </a:rPr>
              <a:t>EagleMine</a:t>
            </a:r>
            <a:endParaRPr lang="en-US" b="1" dirty="0">
              <a:solidFill>
                <a:srgbClr val="C00000"/>
              </a:solidFill>
            </a:endParaRP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C00000"/>
                </a:solidFill>
              </a:rPr>
              <a:t>Problem definition  </a:t>
            </a:r>
            <a:r>
              <a:rPr lang="en-US" sz="2400" b="1" dirty="0">
                <a:solidFill>
                  <a:srgbClr val="C00000"/>
                </a:solidFill>
              </a:rPr>
              <a:t>&lt;&lt;</a:t>
            </a:r>
            <a:endParaRPr lang="en-US" sz="2400" dirty="0">
              <a:solidFill>
                <a:srgbClr val="C00000"/>
              </a:solidFill>
            </a:endParaRPr>
          </a:p>
          <a:p>
            <a:pPr marL="6858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Algorithm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Experiments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Extension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Conclusion</a:t>
            </a:r>
          </a:p>
        </p:txBody>
      </p:sp>
      <p:pic>
        <p:nvPicPr>
          <p:cNvPr id="7" name="Picture 10" descr="Image result for finish line">
            <a:extLst>
              <a:ext uri="{FF2B5EF4-FFF2-40B4-BE49-F238E27FC236}">
                <a16:creationId xmlns:a16="http://schemas.microsoft.com/office/drawing/2014/main" id="{FB12B599-DA92-469F-8CB6-B71A3F45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979" y="1693369"/>
            <a:ext cx="1266252" cy="6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road map">
            <a:extLst>
              <a:ext uri="{FF2B5EF4-FFF2-40B4-BE49-F238E27FC236}">
                <a16:creationId xmlns:a16="http://schemas.microsoft.com/office/drawing/2014/main" id="{F1F857FD-F6A1-4AAC-8AC9-29E294418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90" y="2564904"/>
            <a:ext cx="2687853" cy="348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result for car top view">
            <a:extLst>
              <a:ext uri="{FF2B5EF4-FFF2-40B4-BE49-F238E27FC236}">
                <a16:creationId xmlns:a16="http://schemas.microsoft.com/office/drawing/2014/main" id="{242B70D3-C86C-4752-807C-BDDB7B54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9862">
            <a:off x="6653274" y="5440937"/>
            <a:ext cx="870396" cy="4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11296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1384</Words>
  <Application>Microsoft Office PowerPoint</Application>
  <PresentationFormat>On-screen Show (4:3)</PresentationFormat>
  <Paragraphs>372</Paragraphs>
  <Slides>39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CMBX12</vt:lpstr>
      <vt:lpstr>LinLibertineT</vt:lpstr>
      <vt:lpstr>LinLibertineTI</vt:lpstr>
      <vt:lpstr>Arial</vt:lpstr>
      <vt:lpstr>Calibri</vt:lpstr>
      <vt:lpstr>Calibri Light</vt:lpstr>
      <vt:lpstr>Cambria Math</vt:lpstr>
      <vt:lpstr>Courier New</vt:lpstr>
      <vt:lpstr>Gill Sans MT</vt:lpstr>
      <vt:lpstr>Goudy Old Style</vt:lpstr>
      <vt:lpstr>Times New Roman</vt:lpstr>
      <vt:lpstr>Wingdings</vt:lpstr>
      <vt:lpstr>Front Design</vt:lpstr>
      <vt:lpstr>Content Design</vt:lpstr>
      <vt:lpstr>1_Retrospect</vt:lpstr>
      <vt:lpstr>Beyond outliers  and on to micro-clusters:     Vision-guided Anomaly Detection</vt:lpstr>
      <vt:lpstr>Motivation: Vision Diagnosis</vt:lpstr>
      <vt:lpstr>Motivation: Vision Diagnosis</vt:lpstr>
      <vt:lpstr>Motivation: Graph Diagnosis</vt:lpstr>
      <vt:lpstr>Motivation: Graph Diagnosis</vt:lpstr>
      <vt:lpstr>Large Graph Diagnosis</vt:lpstr>
      <vt:lpstr>Large Graph Diagnosis</vt:lpstr>
      <vt:lpstr>Research Question</vt:lpstr>
      <vt:lpstr>Road Map (Part-I)</vt:lpstr>
      <vt:lpstr>Problem Definition</vt:lpstr>
      <vt:lpstr>Requirements </vt:lpstr>
      <vt:lpstr>Road Map (Part-I)</vt:lpstr>
      <vt:lpstr>Bionics Consensus</vt:lpstr>
      <vt:lpstr>EagleMine Algorithm</vt:lpstr>
      <vt:lpstr>WATERLEVELTREE Algorithm</vt:lpstr>
      <vt:lpstr>WATERLEVELTREE Algorithm (cont.)</vt:lpstr>
      <vt:lpstr>Summarization</vt:lpstr>
      <vt:lpstr>Summarization (cont.)</vt:lpstr>
      <vt:lpstr>Summarization Algorithm</vt:lpstr>
      <vt:lpstr>Summarization Algorithm (cont.)</vt:lpstr>
      <vt:lpstr>EagleMine Algorithm (cont.)</vt:lpstr>
      <vt:lpstr>Road Map (Part-I)</vt:lpstr>
      <vt:lpstr>Real-world Graphs</vt:lpstr>
      <vt:lpstr>Exp1. Anomaly Detection</vt:lpstr>
      <vt:lpstr>Exp1. Anomaly Detection (cont.)</vt:lpstr>
      <vt:lpstr>Exp1. Anomaly Detection (cont.)</vt:lpstr>
      <vt:lpstr>Exp1. Anomaly Detection (cont.)</vt:lpstr>
      <vt:lpstr>Exp2. Effectiveness</vt:lpstr>
      <vt:lpstr>Exp2. Effectiveness (cont.)</vt:lpstr>
      <vt:lpstr>Exp2. Effectiveness (cont.)</vt:lpstr>
      <vt:lpstr>Exp2. Effectiveness (cont.)</vt:lpstr>
      <vt:lpstr>Exp2. Effectiveness (cont.)</vt:lpstr>
      <vt:lpstr>Exp3. Scalability Test</vt:lpstr>
      <vt:lpstr>Exp3. Scalability Test (cont.)</vt:lpstr>
      <vt:lpstr>Road Map (Part-I)</vt:lpstr>
      <vt:lpstr>Conclusion</vt:lpstr>
      <vt:lpstr>PowerPoint Presentation</vt:lpstr>
      <vt:lpstr>Reference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outliers  and on to micro-clusters:     Vision-guided Anomaly Detection</dc:title>
  <dc:creator>Feng wenchieh</dc:creator>
  <cp:lastModifiedBy>Feng wenchieh</cp:lastModifiedBy>
  <cp:revision>1</cp:revision>
  <dcterms:created xsi:type="dcterms:W3CDTF">2019-07-05T01:06:53Z</dcterms:created>
  <dcterms:modified xsi:type="dcterms:W3CDTF">2019-07-05T01:14:49Z</dcterms:modified>
</cp:coreProperties>
</file>