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0" r:id="rId2"/>
  </p:sldMasterIdLst>
  <p:notesMasterIdLst>
    <p:notesMasterId r:id="rId44"/>
  </p:notesMasterIdLst>
  <p:sldIdLst>
    <p:sldId id="730" r:id="rId3"/>
    <p:sldId id="760" r:id="rId4"/>
    <p:sldId id="726" r:id="rId5"/>
    <p:sldId id="758" r:id="rId6"/>
    <p:sldId id="732" r:id="rId7"/>
    <p:sldId id="762" r:id="rId8"/>
    <p:sldId id="763" r:id="rId9"/>
    <p:sldId id="789" r:id="rId10"/>
    <p:sldId id="767" r:id="rId11"/>
    <p:sldId id="766" r:id="rId12"/>
    <p:sldId id="738" r:id="rId13"/>
    <p:sldId id="759" r:id="rId14"/>
    <p:sldId id="734" r:id="rId15"/>
    <p:sldId id="790" r:id="rId16"/>
    <p:sldId id="770" r:id="rId17"/>
    <p:sldId id="771" r:id="rId18"/>
    <p:sldId id="778" r:id="rId19"/>
    <p:sldId id="774" r:id="rId20"/>
    <p:sldId id="776" r:id="rId21"/>
    <p:sldId id="775" r:id="rId22"/>
    <p:sldId id="772" r:id="rId23"/>
    <p:sldId id="733" r:id="rId24"/>
    <p:sldId id="739" r:id="rId25"/>
    <p:sldId id="752" r:id="rId26"/>
    <p:sldId id="753" r:id="rId27"/>
    <p:sldId id="742" r:id="rId28"/>
    <p:sldId id="777" r:id="rId29"/>
    <p:sldId id="747" r:id="rId30"/>
    <p:sldId id="748" r:id="rId31"/>
    <p:sldId id="746" r:id="rId32"/>
    <p:sldId id="751" r:id="rId33"/>
    <p:sldId id="745" r:id="rId34"/>
    <p:sldId id="750" r:id="rId35"/>
    <p:sldId id="757" r:id="rId36"/>
    <p:sldId id="756" r:id="rId37"/>
    <p:sldId id="755" r:id="rId38"/>
    <p:sldId id="743" r:id="rId39"/>
    <p:sldId id="744" r:id="rId40"/>
    <p:sldId id="735" r:id="rId41"/>
    <p:sldId id="736" r:id="rId42"/>
    <p:sldId id="79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9898"/>
    <a:srgbClr val="E59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4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8F1B1-3693-4998-8294-74E41AE34A41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B0B00-ED6C-4A36-AE4D-B549F187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2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equation.org/assets/publications/algorithms-10-00112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CE2F0-7F98-4781-866C-D41EA4D26C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44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CE2F0-7F98-4781-866C-D41EA4D26C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04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Ok, thank you for your listening.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CE2F0-7F98-4781-866C-D41EA4D26C6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5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Mapping higher-order network flows in memory and multilayer networks with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Infomap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9CFAA-D75B-42B3-8BEB-F281AC6446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652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CE2F0-7F98-4781-866C-D41EA4D26C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99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9CFAA-D75B-42B3-8BEB-F281AC6446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5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CE2F0-7F98-4781-866C-D41EA4D26C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2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9CFAA-D75B-42B3-8BEB-F281AC6446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6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9CFAA-D75B-42B3-8BEB-F281AC6446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01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CE2F0-7F98-4781-866C-D41EA4D26C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46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CE2F0-7F98-4781-866C-D41EA4D26C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5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4332-FBAB-4DF6-97A0-E5CBFD07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CBEE0-AFCE-400E-8DC9-6660125AB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07C318-50B2-459F-AFB0-8884FF22DE6A}"/>
              </a:ext>
            </a:extLst>
          </p:cNvPr>
          <p:cNvCxnSpPr>
            <a:cxnSpLocks/>
          </p:cNvCxnSpPr>
          <p:nvPr userDrawn="1"/>
        </p:nvCxnSpPr>
        <p:spPr>
          <a:xfrm>
            <a:off x="846033" y="1709413"/>
            <a:ext cx="753846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07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0CFC-5B45-40B4-B8FD-DA70AF37A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6392" y="1317646"/>
            <a:ext cx="3795045" cy="48593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78AB8-DF04-490B-B4B5-C7F0AA3BE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1108" y="1317646"/>
            <a:ext cx="3795046" cy="48593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B31BC5-95D2-4EDE-B6F6-9612D4EED2BE}"/>
              </a:ext>
            </a:extLst>
          </p:cNvPr>
          <p:cNvCxnSpPr/>
          <p:nvPr userDrawn="1"/>
        </p:nvCxnSpPr>
        <p:spPr>
          <a:xfrm>
            <a:off x="839616" y="122108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4188C80-C9AF-4659-A062-5A80A86A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436057"/>
            <a:ext cx="7543801" cy="74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19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6EE5F-3B17-404A-B669-B0A2DE211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629" y="1326162"/>
            <a:ext cx="378234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EFFCD-FC7F-4DBE-BDBF-6240C3368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629" y="2226833"/>
            <a:ext cx="3782346" cy="39628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525010-8FFD-4561-A88E-EA2C1E131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26162"/>
            <a:ext cx="379822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B44A6C-8435-443B-92F9-2FC53ED79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226833"/>
            <a:ext cx="3798220" cy="39628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F08B1F-24AC-4827-9937-4427F8E9DE23}"/>
              </a:ext>
            </a:extLst>
          </p:cNvPr>
          <p:cNvCxnSpPr/>
          <p:nvPr userDrawn="1"/>
        </p:nvCxnSpPr>
        <p:spPr>
          <a:xfrm>
            <a:off x="839616" y="122108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D51A7B2-1F97-455F-A6EB-1487860A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436057"/>
            <a:ext cx="7543801" cy="74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63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AE203E-36B7-45CA-831A-228B4AB1F2B0}"/>
              </a:ext>
            </a:extLst>
          </p:cNvPr>
          <p:cNvCxnSpPr/>
          <p:nvPr userDrawn="1"/>
        </p:nvCxnSpPr>
        <p:spPr>
          <a:xfrm>
            <a:off x="839616" y="122108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A149F67-8133-49A8-B512-65F777CD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436057"/>
            <a:ext cx="7543801" cy="74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635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23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4632B-7CB4-4F39-85EB-7BC808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758424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DD59D-E727-4F32-A117-4700B3E3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99218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4E91E-8533-4B87-B41A-89C7FA3CB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358624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752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404-5175-4A49-A564-99F8FFA2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75842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5B108-7044-4D37-A014-6D9F56491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4612" y="99218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93D29-225F-444C-A796-E545D9A5B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35862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366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B3309-18BC-4D64-8195-F684CD59B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099" y="1303902"/>
            <a:ext cx="7543802" cy="48730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9B7336-E0DE-49A1-A109-8F4E67B7F875}"/>
              </a:ext>
            </a:extLst>
          </p:cNvPr>
          <p:cNvCxnSpPr/>
          <p:nvPr userDrawn="1"/>
        </p:nvCxnSpPr>
        <p:spPr>
          <a:xfrm>
            <a:off x="839616" y="122108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63BF773-569C-4A9A-8FA6-DA242273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436057"/>
            <a:ext cx="7543801" cy="74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9392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53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25886-E8DD-4612-984A-67921D99D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600" y="1033004"/>
            <a:ext cx="72008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92212-63E3-47A7-ADBC-0358623D3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3747747"/>
            <a:ext cx="72008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91543E-AEDD-4A70-87FA-ADB2D457602B}"/>
              </a:ext>
            </a:extLst>
          </p:cNvPr>
          <p:cNvCxnSpPr>
            <a:cxnSpLocks/>
          </p:cNvCxnSpPr>
          <p:nvPr userDrawn="1"/>
        </p:nvCxnSpPr>
        <p:spPr>
          <a:xfrm>
            <a:off x="822960" y="3584175"/>
            <a:ext cx="7543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07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7A45-5ED8-48D5-B439-76693134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33538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5B8CB-0502-4F9A-9F70-47FACE9E6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55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205F-3219-4C21-8B9A-50DA7B8E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3FE17-03B5-4A56-86E8-2717E0E50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938" y="1778630"/>
            <a:ext cx="3760862" cy="44496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241DE-DB82-40FD-9D74-88250FF0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78630"/>
            <a:ext cx="3867150" cy="4449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0C0AA16-A288-42C6-8DB8-AAD2E2D48776}"/>
              </a:ext>
            </a:extLst>
          </p:cNvPr>
          <p:cNvCxnSpPr>
            <a:cxnSpLocks/>
          </p:cNvCxnSpPr>
          <p:nvPr userDrawn="1"/>
        </p:nvCxnSpPr>
        <p:spPr>
          <a:xfrm>
            <a:off x="846033" y="1691067"/>
            <a:ext cx="753846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75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CFD57F-BE55-43FC-9E91-792A182E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700452"/>
            <a:ext cx="7588250" cy="954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A4876B-3FEE-457D-BBB5-946882E33D97}"/>
              </a:ext>
            </a:extLst>
          </p:cNvPr>
          <p:cNvCxnSpPr>
            <a:cxnSpLocks/>
          </p:cNvCxnSpPr>
          <p:nvPr userDrawn="1"/>
        </p:nvCxnSpPr>
        <p:spPr>
          <a:xfrm>
            <a:off x="846033" y="1691067"/>
            <a:ext cx="753846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36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2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8429-DED7-4EE0-BCE4-9347063BF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50241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BECC3-A184-4F09-86E0-1F8BFA2D5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20160"/>
            <a:ext cx="6858000" cy="1737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D8AB95-3D0F-4220-82DE-07722167621F}"/>
              </a:ext>
            </a:extLst>
          </p:cNvPr>
          <p:cNvCxnSpPr>
            <a:cxnSpLocks/>
          </p:cNvCxnSpPr>
          <p:nvPr userDrawn="1"/>
        </p:nvCxnSpPr>
        <p:spPr>
          <a:xfrm>
            <a:off x="970290" y="3429000"/>
            <a:ext cx="722512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55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3ADACA7-D887-41E7-8256-3FE20F2C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91" y="436057"/>
            <a:ext cx="7543801" cy="74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CDDC87-6EEE-4562-B4AD-B9CB7EDB7FA1}"/>
              </a:ext>
            </a:extLst>
          </p:cNvPr>
          <p:cNvCxnSpPr/>
          <p:nvPr userDrawn="1"/>
        </p:nvCxnSpPr>
        <p:spPr>
          <a:xfrm>
            <a:off x="839616" y="122108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455D8A-FCE9-4F36-B4BB-B36D26460A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2" y="1290421"/>
            <a:ext cx="7591870" cy="4871087"/>
          </a:xfrm>
        </p:spPr>
        <p:txBody>
          <a:bodyPr/>
          <a:lstStyle>
            <a:lvl1pPr marL="90000" indent="-180000">
              <a:buFont typeface="Arial" panose="020B0604020202020204" pitchFamily="34" charset="0"/>
              <a:buChar char="•"/>
              <a:defRPr sz="2800"/>
            </a:lvl1pPr>
            <a:lvl2pPr marL="403225" indent="-166688">
              <a:buFont typeface="Calibri" panose="020F0502020204030204" pitchFamily="34" charset="0"/>
              <a:buChar char="◦"/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6450" indent="-182563">
              <a:buFont typeface="Wingdings" panose="05000000000000000000" pitchFamily="2" charset="2"/>
              <a:buChar char="§"/>
              <a:defRPr lang="en-US" sz="2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93800" indent="-2286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94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7306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DCA2-5BD7-497B-8742-5319895D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2B80A-B819-4296-BA53-0AAA7EF0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64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140D33-9B01-49FB-B854-2B501F3CE7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0" y="159094"/>
            <a:ext cx="3698135" cy="495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E6F9A-1329-41BE-8581-3A772D836AC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06" y="159094"/>
            <a:ext cx="3793273" cy="4956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DAB126-EF91-47F0-AB37-332D96FD5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700452"/>
            <a:ext cx="7588250" cy="954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0A202-2E30-4727-8365-04903A64B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49" y="1758223"/>
            <a:ext cx="7588251" cy="459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74F7468-F262-448F-A289-134105D131B8}"/>
              </a:ext>
            </a:extLst>
          </p:cNvPr>
          <p:cNvSpPr/>
          <p:nvPr userDrawn="1"/>
        </p:nvSpPr>
        <p:spPr>
          <a:xfrm>
            <a:off x="0" y="6471560"/>
            <a:ext cx="9144001" cy="66484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0C190E8-52C2-41D8-98EE-C652F4806943}"/>
              </a:ext>
            </a:extLst>
          </p:cNvPr>
          <p:cNvSpPr/>
          <p:nvPr userDrawn="1"/>
        </p:nvSpPr>
        <p:spPr>
          <a:xfrm>
            <a:off x="0" y="6500896"/>
            <a:ext cx="9144001" cy="365126"/>
          </a:xfrm>
          <a:prstGeom prst="rect">
            <a:avLst/>
          </a:prstGeom>
          <a:solidFill>
            <a:srgbClr val="2683C6"/>
          </a:solidFill>
          <a:ln w="15875" cap="flat" cmpd="sng" algn="ctr">
            <a:noFill/>
            <a:prstDash val="solid"/>
          </a:ln>
          <a:effectLst/>
        </p:spPr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938BE0-31CC-45F1-BBBA-14C04629321C}"/>
              </a:ext>
            </a:extLst>
          </p:cNvPr>
          <p:cNvSpPr txBox="1">
            <a:spLocks/>
          </p:cNvSpPr>
          <p:nvPr userDrawn="1"/>
        </p:nvSpPr>
        <p:spPr>
          <a:xfrm>
            <a:off x="84221" y="6544394"/>
            <a:ext cx="8916559" cy="284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b="1" kern="1200" cap="none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20000"/>
                    <a:lumOff val="8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CatchCore: Hierarchical Dense Subtensor Detection</a:t>
            </a:r>
          </a:p>
        </p:txBody>
      </p:sp>
    </p:spTree>
    <p:extLst>
      <p:ext uri="{BB962C8B-B14F-4D97-AF65-F5344CB8AC3E}">
        <p14:creationId xmlns:p14="http://schemas.microsoft.com/office/powerpoint/2010/main" val="106333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spc="-50" baseline="0" dirty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1189D-C421-4366-8070-CB53E653E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396301"/>
            <a:ext cx="7543801" cy="74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A55D4-39B9-4EB3-8484-448172970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331229"/>
            <a:ext cx="7589520" cy="4845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B46155-B885-48B0-891A-6A5AA57EE39B}"/>
              </a:ext>
            </a:extLst>
          </p:cNvPr>
          <p:cNvSpPr/>
          <p:nvPr userDrawn="1"/>
        </p:nvSpPr>
        <p:spPr>
          <a:xfrm>
            <a:off x="0" y="6462021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B705ED-666D-4A73-9475-F5AD6C1056D5}"/>
              </a:ext>
            </a:extLst>
          </p:cNvPr>
          <p:cNvSpPr/>
          <p:nvPr userDrawn="1"/>
        </p:nvSpPr>
        <p:spPr>
          <a:xfrm>
            <a:off x="0" y="6491357"/>
            <a:ext cx="9144001" cy="3651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FF25ADF-3602-4214-93BF-1D1AC4AD83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663"/>
            <a:ext cx="2778156" cy="37235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CCDB135-7E87-4B69-895F-3DB4B3D9D1B1}"/>
              </a:ext>
            </a:extLst>
          </p:cNvPr>
          <p:cNvSpPr/>
          <p:nvPr userDrawn="1"/>
        </p:nvSpPr>
        <p:spPr>
          <a:xfrm>
            <a:off x="0" y="6462021"/>
            <a:ext cx="9144001" cy="66484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543B98-E384-4171-91B9-0021EE61B8DB}"/>
              </a:ext>
            </a:extLst>
          </p:cNvPr>
          <p:cNvSpPr/>
          <p:nvPr userDrawn="1"/>
        </p:nvSpPr>
        <p:spPr>
          <a:xfrm>
            <a:off x="0" y="6491357"/>
            <a:ext cx="9144001" cy="365126"/>
          </a:xfrm>
          <a:prstGeom prst="rect">
            <a:avLst/>
          </a:prstGeom>
          <a:solidFill>
            <a:srgbClr val="2683C6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8125212-965E-4AF2-B454-0FA5D6993319}"/>
              </a:ext>
            </a:extLst>
          </p:cNvPr>
          <p:cNvSpPr/>
          <p:nvPr userDrawn="1"/>
        </p:nvSpPr>
        <p:spPr>
          <a:xfrm>
            <a:off x="0" y="6462021"/>
            <a:ext cx="9144001" cy="66484"/>
          </a:xfrm>
          <a:prstGeom prst="rect">
            <a:avLst/>
          </a:prstGeom>
          <a:solidFill>
            <a:srgbClr val="1CADE4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EB87ED5-3E4F-4912-8414-49736E47CD5F}"/>
              </a:ext>
            </a:extLst>
          </p:cNvPr>
          <p:cNvSpPr/>
          <p:nvPr userDrawn="1"/>
        </p:nvSpPr>
        <p:spPr>
          <a:xfrm>
            <a:off x="0" y="6491357"/>
            <a:ext cx="9144001" cy="365126"/>
          </a:xfrm>
          <a:prstGeom prst="rect">
            <a:avLst/>
          </a:prstGeom>
          <a:solidFill>
            <a:srgbClr val="2683C6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id="{C3199E35-B965-43B6-91F9-DCFE817A60F9}"/>
              </a:ext>
            </a:extLst>
          </p:cNvPr>
          <p:cNvSpPr txBox="1">
            <a:spLocks/>
          </p:cNvSpPr>
          <p:nvPr userDrawn="1"/>
        </p:nvSpPr>
        <p:spPr>
          <a:xfrm>
            <a:off x="84222" y="6534855"/>
            <a:ext cx="8207024" cy="284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20000"/>
                    <a:lumOff val="8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CatchCore: Hierarchical Dense Subtensor Detection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555AB7A-2DAC-4328-AB94-416C6F1852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46" y="1518"/>
            <a:ext cx="3049954" cy="398527"/>
          </a:xfrm>
          <a:prstGeom prst="rect">
            <a:avLst/>
          </a:prstGeom>
        </p:spPr>
      </p:pic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B5D75B34-0E39-4366-8647-65EDA88FCD4E}"/>
              </a:ext>
            </a:extLst>
          </p:cNvPr>
          <p:cNvSpPr txBox="1">
            <a:spLocks/>
          </p:cNvSpPr>
          <p:nvPr userDrawn="1"/>
        </p:nvSpPr>
        <p:spPr>
          <a:xfrm>
            <a:off x="8068236" y="6496388"/>
            <a:ext cx="1041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CADE4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CADE4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/41</a:t>
            </a:r>
          </a:p>
        </p:txBody>
      </p:sp>
    </p:spTree>
    <p:extLst>
      <p:ext uri="{BB962C8B-B14F-4D97-AF65-F5344CB8AC3E}">
        <p14:creationId xmlns:p14="http://schemas.microsoft.com/office/powerpoint/2010/main" val="373481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 spc="-50" baseline="0" dirty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 typeface="Calibri" panose="020F0502020204030204" pitchFamily="34" charset="0"/>
        <a:buChar char="•"/>
        <a:defRPr lang="en-US" sz="24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•"/>
        <a:defRPr lang="en-US" sz="24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•"/>
        <a:defRPr lang="en-US" sz="22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2.png"/><Relationship Id="rId4" Type="http://schemas.openxmlformats.org/officeDocument/2006/relationships/image" Target="NULL"/><Relationship Id="rId9" Type="http://schemas.openxmlformats.org/officeDocument/2006/relationships/image" Target="../media/image18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9.png"/><Relationship Id="rId7" Type="http://schemas.openxmlformats.org/officeDocument/2006/relationships/image" Target="../media/image90.tm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hyperlink" Target="http://www.thietkewebdanang.com/" TargetMode="Externa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5.tmp"/><Relationship Id="rId4" Type="http://schemas.openxmlformats.org/officeDocument/2006/relationships/image" Target="../media/image114.tm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13.tmp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11" Type="http://schemas.openxmlformats.org/officeDocument/2006/relationships/image" Target="../media/image115.tmp"/><Relationship Id="rId5" Type="http://schemas.openxmlformats.org/officeDocument/2006/relationships/image" Target="../media/image97.tmp"/><Relationship Id="rId10" Type="http://schemas.openxmlformats.org/officeDocument/2006/relationships/hyperlink" Target="https://github.com/wenchieh/eaglemine" TargetMode="External"/><Relationship Id="rId4" Type="http://schemas.openxmlformats.org/officeDocument/2006/relationships/image" Target="../media/image118.png"/><Relationship Id="rId9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hyperlink" Target="https://github.com/wenchieh/catchcore" TargetMode="External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gif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36EF73F-A29C-497E-984D-6B92375C4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376" y="1160004"/>
            <a:ext cx="6419850" cy="2387600"/>
          </a:xfrm>
        </p:spPr>
        <p:txBody>
          <a:bodyPr anchor="b">
            <a:noAutofit/>
          </a:bodyPr>
          <a:lstStyle/>
          <a:p>
            <a:pPr algn="l"/>
            <a:br>
              <a:rPr lang="en-US" sz="3600" b="1" dirty="0">
                <a:latin typeface="CMBX12"/>
              </a:rPr>
            </a:br>
            <a:r>
              <a:rPr lang="en-US" sz="3600" b="1" dirty="0">
                <a:latin typeface="CMBX12"/>
              </a:rPr>
              <a:t>Catching </a:t>
            </a:r>
            <a:r>
              <a:rPr lang="en-US" sz="4000" b="1" dirty="0"/>
              <a:t>Hierarchical Dense Subtensor</a:t>
            </a:r>
            <a:endParaRPr lang="en-US" sz="3900" b="1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E64109B7-2BB8-4675-95EE-A34953029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916" y="3747747"/>
            <a:ext cx="7595625" cy="1655762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600" b="0" cap="none" spc="0" dirty="0">
                <a:solidFill>
                  <a:prstClr val="black"/>
                </a:solidFill>
              </a:rPr>
              <a:t>Wenjie Feng</a:t>
            </a:r>
            <a:r>
              <a:rPr lang="en-US" sz="2600" dirty="0">
                <a:solidFill>
                  <a:prstClr val="black"/>
                </a:solidFill>
              </a:rPr>
              <a:t>,</a:t>
            </a:r>
            <a:r>
              <a:rPr lang="zh-CN" altLang="en-US" sz="2600" dirty="0">
                <a:solidFill>
                  <a:prstClr val="black"/>
                </a:solidFill>
              </a:rPr>
              <a:t> </a:t>
            </a:r>
            <a:r>
              <a:rPr lang="en-US" altLang="zh-CN" sz="2600" b="0" cap="none" spc="0" dirty="0" err="1">
                <a:solidFill>
                  <a:prstClr val="black"/>
                </a:solidFill>
              </a:rPr>
              <a:t>Shenghua</a:t>
            </a:r>
            <a:r>
              <a:rPr lang="en-US" altLang="zh-CN" sz="2600" b="0" cap="none" spc="0" dirty="0">
                <a:solidFill>
                  <a:prstClr val="black"/>
                </a:solidFill>
              </a:rPr>
              <a:t> Liu, Huawei Shen,</a:t>
            </a:r>
            <a:r>
              <a:rPr lang="en-US" sz="2800" b="0" cap="none" spc="0" dirty="0">
                <a:solidFill>
                  <a:prstClr val="black"/>
                </a:solidFill>
              </a:rPr>
              <a:t> </a:t>
            </a:r>
            <a:r>
              <a:rPr lang="en-US" sz="2600" dirty="0" err="1">
                <a:solidFill>
                  <a:prstClr val="black"/>
                </a:solidFill>
              </a:rPr>
              <a:t>Xueqi</a:t>
            </a:r>
            <a:r>
              <a:rPr lang="en-US" sz="2600" dirty="0">
                <a:solidFill>
                  <a:prstClr val="black"/>
                </a:solidFill>
              </a:rPr>
              <a:t> Chen</a:t>
            </a:r>
            <a:r>
              <a:rPr lang="en-US" altLang="zh-CN" sz="2600" dirty="0">
                <a:solidFill>
                  <a:prstClr val="black"/>
                </a:solidFill>
              </a:rPr>
              <a:t>g   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B51B97-DF55-42A7-9AE8-3808812D5D91}"/>
              </a:ext>
            </a:extLst>
          </p:cNvPr>
          <p:cNvSpPr/>
          <p:nvPr/>
        </p:nvSpPr>
        <p:spPr>
          <a:xfrm>
            <a:off x="971600" y="4511030"/>
            <a:ext cx="7308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charset="0"/>
              </a:rPr>
              <a:t>Institute of Computing Technology ICT, 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charset="0"/>
              </a:rPr>
              <a:t>University of Chines Academy of Sciences, UCAS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C8C1A98-6ECB-4122-B2B2-4BF53AC38F53}"/>
              </a:ext>
            </a:extLst>
          </p:cNvPr>
          <p:cNvSpPr txBox="1">
            <a:spLocks/>
          </p:cNvSpPr>
          <p:nvPr/>
        </p:nvSpPr>
        <p:spPr>
          <a:xfrm>
            <a:off x="0" y="6453336"/>
            <a:ext cx="9144000" cy="40466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ECML PKDD 2019">
            <a:extLst>
              <a:ext uri="{FF2B5EF4-FFF2-40B4-BE49-F238E27FC236}">
                <a16:creationId xmlns:a16="http://schemas.microsoft.com/office/drawing/2014/main" id="{8EFCB7D1-A3B0-4FDF-8CA6-378ED176B1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A1E715-1258-418E-9A34-5466FEE70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10" y="1126208"/>
            <a:ext cx="2867890" cy="848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142E8C-0FE7-497E-9FB2-612F9D9540D9}"/>
              </a:ext>
            </a:extLst>
          </p:cNvPr>
          <p:cNvSpPr/>
          <p:nvPr/>
        </p:nvSpPr>
        <p:spPr>
          <a:xfrm>
            <a:off x="1143000" y="1745174"/>
            <a:ext cx="2441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spc="-50" dirty="0">
                <a:solidFill>
                  <a:srgbClr val="2683C6"/>
                </a:solidFill>
                <a:cs typeface="Arial" charset="0"/>
              </a:rPr>
              <a:t>CatchCore: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45203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B928E-2EA5-4DF6-9A9F-CB0CDA9E1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Hierarchical Dense Subtensors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711A-E8E6-4387-9325-AEFB49E697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2" y="1290421"/>
            <a:ext cx="7631864" cy="4871087"/>
          </a:xfrm>
        </p:spPr>
        <p:txBody>
          <a:bodyPr/>
          <a:lstStyle/>
          <a:p>
            <a:r>
              <a:rPr lang="en-US" dirty="0"/>
              <a:t>For subtensors         ,      in two adjacent hierarches </a:t>
            </a:r>
          </a:p>
          <a:p>
            <a:pPr lvl="1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b="1" dirty="0"/>
              <a:t>Density</a:t>
            </a:r>
            <a:r>
              <a:rPr lang="en-US" dirty="0"/>
              <a:t>:  Significantly Different (</a:t>
            </a:r>
            <a:r>
              <a:rPr lang="en-US" b="1" dirty="0"/>
              <a:t>Diversity</a:t>
            </a:r>
            <a:r>
              <a:rPr lang="en-US" dirty="0"/>
              <a:t>)</a:t>
            </a:r>
            <a:br>
              <a:rPr lang="en-US" dirty="0"/>
            </a:br>
            <a:r>
              <a:rPr lang="en-US" sz="2000" dirty="0"/>
              <a:t>  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b="1" dirty="0"/>
              <a:t>Structure</a:t>
            </a:r>
            <a:r>
              <a:rPr lang="en-US" dirty="0"/>
              <a:t>:  multi-layer cores (</a:t>
            </a:r>
            <a:r>
              <a:rPr lang="en-US" b="1" dirty="0"/>
              <a:t>Close-knit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                 </a:t>
            </a:r>
            <a:br>
              <a:rPr lang="en-US" dirty="0"/>
            </a:br>
            <a:r>
              <a:rPr lang="en-US" dirty="0"/>
              <a:t>   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0E17BD-2425-4583-88B6-E0048C1DE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770" y="3882426"/>
            <a:ext cx="5742166" cy="22491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33EBBC-1586-41FD-9994-C4F0BEB50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575" y="1320811"/>
            <a:ext cx="638175" cy="3524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070343-ADF0-4E91-862B-3E908F36F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337" y="1338500"/>
            <a:ext cx="400050" cy="3238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AD984B-6FE7-4A1F-A569-7BAB2DE03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424" y="3243318"/>
            <a:ext cx="4296285" cy="3713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2DEC734-6AAC-4B7A-A343-1E37414226A6}"/>
              </a:ext>
            </a:extLst>
          </p:cNvPr>
          <p:cNvGrpSpPr/>
          <p:nvPr/>
        </p:nvGrpSpPr>
        <p:grpSpPr>
          <a:xfrm>
            <a:off x="2486424" y="2315065"/>
            <a:ext cx="3155825" cy="387269"/>
            <a:chOff x="2574415" y="2356484"/>
            <a:chExt cx="3155825" cy="3872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7F1E9E-9C7E-4A34-BBAB-F495C2263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2693"/>
            <a:stretch/>
          </p:blipFill>
          <p:spPr>
            <a:xfrm>
              <a:off x="2574415" y="2356484"/>
              <a:ext cx="2273300" cy="3872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2450030-47DD-436C-B131-2B10496F6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2531" y="2375726"/>
              <a:ext cx="727709" cy="344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51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52BF7-160B-447D-B0BB-E9D56242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Problem Definition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78A3A-FEC8-4A33-A56C-3CA81169C8D6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Hierarchical Dense Subtensors Detection</a:t>
                </a:r>
              </a:p>
              <a:p>
                <a:r>
                  <a:rPr lang="en-US" b="1" dirty="0"/>
                  <a:t>Given</a:t>
                </a:r>
                <a:r>
                  <a:rPr lang="en-US" dirty="0"/>
                  <a:t>: </a:t>
                </a:r>
                <a:r>
                  <a:rPr lang="en-US" altLang="zh-CN" dirty="0"/>
                  <a:t>(1).</a:t>
                </a:r>
                <a14:m>
                  <m:oMath xmlns:m="http://schemas.openxmlformats.org/officeDocument/2006/math">
                    <m:r>
                      <a:rPr lang="zh-CN" altLang="en-US" b="1" i="1" dirty="0">
                        <a:latin typeface="Cambria Math" panose="02040503050406030204" pitchFamily="18" charset="0"/>
                      </a:rPr>
                      <m:t>𝓡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i="1" dirty="0"/>
                  <a:t>N-</a:t>
                </a:r>
                <a:r>
                  <a:rPr lang="en-US" altLang="zh-CN" dirty="0"/>
                  <a:t>way tensor</a:t>
                </a:r>
                <a:br>
                  <a:rPr lang="en-US" altLang="zh-CN" b="1" i="1" dirty="0"/>
                </a:br>
                <a:r>
                  <a:rPr lang="en-US" altLang="zh-CN" b="1" dirty="0"/>
                  <a:t>              </a:t>
                </a:r>
                <a:r>
                  <a:rPr lang="en-US" dirty="0"/>
                  <a:t>(2).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: density ratio</a:t>
                </a:r>
                <a:br>
                  <a:rPr lang="en-US" dirty="0"/>
                </a:br>
                <a:r>
                  <a:rPr lang="en-US" dirty="0"/>
                  <a:t>              (3).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: the max #hierarchies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Find</a:t>
                </a:r>
                <a:r>
                  <a:rPr lang="en-US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i="1" dirty="0">
                    <a:solidFill>
                      <a:srgbClr val="C00000"/>
                    </a:solidFill>
                  </a:rPr>
                  <a:t>K</a:t>
                </a:r>
                <a:r>
                  <a:rPr lang="en-US" dirty="0">
                    <a:solidFill>
                      <a:srgbClr val="C00000"/>
                    </a:solidFill>
                  </a:rPr>
                  <a:t>) significant hierarchical dense 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           subtensors {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}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78A3A-FEC8-4A33-A56C-3CA81169C8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1446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4D63C88-C057-4DB1-BB73-2BCE9FB8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722" y="4232518"/>
            <a:ext cx="1245732" cy="14148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09E24A9-7D18-44AB-8448-9F806FE69091}"/>
                  </a:ext>
                </a:extLst>
              </p:cNvPr>
              <p:cNvSpPr/>
              <p:nvPr/>
            </p:nvSpPr>
            <p:spPr>
              <a:xfrm>
                <a:off x="858681" y="4602850"/>
                <a:ext cx="10330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𝑹</m:t>
                      </m:r>
                      <m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09E24A9-7D18-44AB-8448-9F806FE690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81" y="4602850"/>
                <a:ext cx="103304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6F736E-B91A-405D-AB0E-F30593E74677}"/>
                  </a:ext>
                </a:extLst>
              </p:cNvPr>
              <p:cNvSpPr/>
              <p:nvPr/>
            </p:nvSpPr>
            <p:spPr>
              <a:xfrm>
                <a:off x="2726719" y="4592718"/>
                <a:ext cx="3525434" cy="561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𝜼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𝜼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𝒑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𝑲</m:t>
                      </m:r>
                      <m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6F736E-B91A-405D-AB0E-F30593E746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719" y="4592718"/>
                <a:ext cx="3525434" cy="5618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C4400A-3E6A-4B07-AC5A-00F246AE3FB1}"/>
                  </a:ext>
                </a:extLst>
              </p:cNvPr>
              <p:cNvSpPr/>
              <p:nvPr/>
            </p:nvSpPr>
            <p:spPr>
              <a:xfrm>
                <a:off x="7703440" y="5158279"/>
                <a:ext cx="65755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C4400A-3E6A-4B07-AC5A-00F246AE3F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440" y="5158279"/>
                <a:ext cx="657552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584A7F-A561-4CFC-89C1-571AD260E002}"/>
                  </a:ext>
                </a:extLst>
              </p:cNvPr>
              <p:cNvSpPr/>
              <p:nvPr/>
            </p:nvSpPr>
            <p:spPr>
              <a:xfrm>
                <a:off x="4425562" y="5158279"/>
                <a:ext cx="65755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{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584A7F-A561-4CFC-89C1-571AD260E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562" y="5158279"/>
                <a:ext cx="657552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44">
            <a:extLst>
              <a:ext uri="{FF2B5EF4-FFF2-40B4-BE49-F238E27FC236}">
                <a16:creationId xmlns:a16="http://schemas.microsoft.com/office/drawing/2014/main" id="{A12B29B4-24DA-40D3-93F7-BD929E8B91E4}"/>
              </a:ext>
            </a:extLst>
          </p:cNvPr>
          <p:cNvSpPr/>
          <p:nvPr/>
        </p:nvSpPr>
        <p:spPr>
          <a:xfrm>
            <a:off x="3847272" y="5514958"/>
            <a:ext cx="611653" cy="41932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FAE3BC-BEA9-402A-A609-FCF50C5EE5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7160" y="5182226"/>
            <a:ext cx="815753" cy="930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2EFD03-A075-4549-88ED-FD0188B43D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6788" y="5256485"/>
            <a:ext cx="790512" cy="867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80E57-229B-436F-ABC6-ADDFA350E8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2645" y="5533131"/>
            <a:ext cx="372187" cy="445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E6D837-102B-4BA9-8BC2-CCE6AD465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3231" y="5647372"/>
            <a:ext cx="214530" cy="21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C0E1D7E-2E2D-4CAB-8D67-6AB64B2137B5}"/>
                  </a:ext>
                </a:extLst>
              </p:cNvPr>
              <p:cNvSpPr/>
              <p:nvPr/>
            </p:nvSpPr>
            <p:spPr>
              <a:xfrm>
                <a:off x="5860775" y="5499961"/>
                <a:ext cx="3401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C0E1D7E-2E2D-4CAB-8D67-6AB64B213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775" y="5499961"/>
                <a:ext cx="340157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61A387F-8BA0-486F-8F82-562F7AD90DE9}"/>
                  </a:ext>
                </a:extLst>
              </p:cNvPr>
              <p:cNvSpPr/>
              <p:nvPr/>
            </p:nvSpPr>
            <p:spPr>
              <a:xfrm>
                <a:off x="6720376" y="5499961"/>
                <a:ext cx="3401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61A387F-8BA0-486F-8F82-562F7AD90D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376" y="5499961"/>
                <a:ext cx="340157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AD3176-A114-4774-87AA-8668070D3D4D}"/>
                  </a:ext>
                </a:extLst>
              </p:cNvPr>
              <p:cNvSpPr/>
              <p:nvPr/>
            </p:nvSpPr>
            <p:spPr>
              <a:xfrm>
                <a:off x="7375589" y="5499961"/>
                <a:ext cx="3401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AD3176-A114-4774-87AA-8668070D3D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589" y="5499961"/>
                <a:ext cx="340157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0225CB-E8E5-4074-82CB-D6EBC7A66651}"/>
                  </a:ext>
                </a:extLst>
              </p:cNvPr>
              <p:cNvSpPr/>
              <p:nvPr/>
            </p:nvSpPr>
            <p:spPr>
              <a:xfrm>
                <a:off x="5696103" y="5493337"/>
                <a:ext cx="3401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7E6E6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0225CB-E8E5-4074-82CB-D6EBC7A66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103" y="5493337"/>
                <a:ext cx="340157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85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73721-BE73-4039-9772-6722B1CB7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B7E61-42A8-44F5-B8E4-EF8F62E69FE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Our goal is to design an algorithm to be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CatchCore</a:t>
            </a:r>
            <a:r>
              <a:rPr lang="en-US" dirty="0"/>
              <a:t>, our proposed method, satisfies all the requirements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130AAA-C8D1-40DE-92E0-3CD8557527D1}"/>
              </a:ext>
            </a:extLst>
          </p:cNvPr>
          <p:cNvSpPr/>
          <p:nvPr/>
        </p:nvSpPr>
        <p:spPr>
          <a:xfrm>
            <a:off x="1043886" y="1950721"/>
            <a:ext cx="7277154" cy="2114621"/>
          </a:xfrm>
          <a:prstGeom prst="rect">
            <a:avLst/>
          </a:prstGeom>
          <a:noFill/>
          <a:ln w="57150">
            <a:solidFill>
              <a:srgbClr val="FF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56ED37-1D0F-407B-B5F7-7C5972ADB490}"/>
              </a:ext>
            </a:extLst>
          </p:cNvPr>
          <p:cNvGrpSpPr/>
          <p:nvPr/>
        </p:nvGrpSpPr>
        <p:grpSpPr>
          <a:xfrm>
            <a:off x="1222104" y="1972461"/>
            <a:ext cx="7138887" cy="2092881"/>
            <a:chOff x="1097046" y="2007155"/>
            <a:chExt cx="7277621" cy="209288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A997F5-6C5F-4810-B6BF-2B239589681B}"/>
                </a:ext>
              </a:extLst>
            </p:cNvPr>
            <p:cNvSpPr txBox="1"/>
            <p:nvPr/>
          </p:nvSpPr>
          <p:spPr>
            <a:xfrm>
              <a:off x="1415837" y="2007155"/>
              <a:ext cx="695883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i="1" dirty="0">
                  <a:solidFill>
                    <a:prstClr val="black"/>
                  </a:solidFill>
                  <a:latin typeface="Calibri" panose="020F0502020204030204"/>
                </a:rPr>
                <a:t>Accurate: </a:t>
              </a:r>
              <a:r>
                <a:rPr lang="en-US" sz="2600" dirty="0">
                  <a:solidFill>
                    <a:prstClr val="black"/>
                  </a:solidFill>
                  <a:latin typeface="Calibri" panose="020F0502020204030204"/>
                </a:rPr>
                <a:t>provides an accurate detection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produces meaningful results / patterns.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unsensitive for parameters, more flexible for various density metrics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Scalable: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runs in near-linear time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F75D10-DC9C-4C9B-9C8A-93476BB902D7}"/>
                </a:ext>
              </a:extLst>
            </p:cNvPr>
            <p:cNvGrpSpPr/>
            <p:nvPr/>
          </p:nvGrpSpPr>
          <p:grpSpPr>
            <a:xfrm>
              <a:off x="1097046" y="2111186"/>
              <a:ext cx="304963" cy="1902139"/>
              <a:chOff x="1097046" y="2111186"/>
              <a:chExt cx="304963" cy="19021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A3E461C-3331-4EDF-A9C7-072381361EE5}"/>
                  </a:ext>
                </a:extLst>
              </p:cNvPr>
              <p:cNvSpPr/>
              <p:nvPr/>
            </p:nvSpPr>
            <p:spPr>
              <a:xfrm>
                <a:off x="1097046" y="2517834"/>
                <a:ext cx="304963" cy="30951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BF0D3A-FF48-4FDC-9F83-BA1583C5C500}"/>
                  </a:ext>
                </a:extLst>
              </p:cNvPr>
              <p:cNvSpPr/>
              <p:nvPr/>
            </p:nvSpPr>
            <p:spPr>
              <a:xfrm>
                <a:off x="1102362" y="2111186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B3130FE-8722-4942-98D5-75DE652E2825}"/>
                  </a:ext>
                </a:extLst>
              </p:cNvPr>
              <p:cNvSpPr/>
              <p:nvPr/>
            </p:nvSpPr>
            <p:spPr>
              <a:xfrm>
                <a:off x="1097046" y="2914064"/>
                <a:ext cx="304963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45EB31B-5953-4D70-8FF5-6A4235823E27}"/>
                  </a:ext>
                </a:extLst>
              </p:cNvPr>
              <p:cNvSpPr/>
              <p:nvPr/>
            </p:nvSpPr>
            <p:spPr>
              <a:xfrm>
                <a:off x="1109481" y="3703623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9070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road map">
            <a:extLst>
              <a:ext uri="{FF2B5EF4-FFF2-40B4-BE49-F238E27FC236}">
                <a16:creationId xmlns:a16="http://schemas.microsoft.com/office/drawing/2014/main" id="{F1F857FD-F6A1-4AAC-8AC9-29E29441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90" y="2564904"/>
            <a:ext cx="2687853" cy="34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58FC9-E341-4B92-BF50-DE2E7916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3B2A-D4B6-4AE5-A7AC-7023D17F42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Motivation</a:t>
            </a: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3373438" algn="l"/>
              </a:tabLst>
            </a:pPr>
            <a:r>
              <a:rPr lang="en-US" dirty="0">
                <a:solidFill>
                  <a:srgbClr val="C00000"/>
                </a:solidFill>
              </a:rPr>
              <a:t>Proposed Method: </a:t>
            </a:r>
            <a:r>
              <a:rPr lang="en-US" altLang="zh-CN" b="1" dirty="0">
                <a:solidFill>
                  <a:srgbClr val="C00000"/>
                </a:solidFill>
              </a:rPr>
              <a:t>CatchCore</a:t>
            </a:r>
            <a:endParaRPr lang="en-US" b="1" dirty="0">
              <a:solidFill>
                <a:srgbClr val="C00000"/>
              </a:solidFill>
            </a:endParaRPr>
          </a:p>
          <a:p>
            <a:pPr marL="685800">
              <a:buFont typeface="Courier New" panose="02070309020205020404" pitchFamily="49" charset="0"/>
              <a:buChar char="o"/>
            </a:pPr>
            <a:r>
              <a:rPr lang="en-US" sz="2400" dirty="0"/>
              <a:t> Terminologies and Problem definition</a:t>
            </a:r>
          </a:p>
          <a:p>
            <a:pPr marL="6858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00000"/>
                </a:solidFill>
              </a:rPr>
              <a:t> Algorithm </a:t>
            </a:r>
            <a:r>
              <a:rPr lang="en-US" sz="2400" b="1" dirty="0">
                <a:solidFill>
                  <a:srgbClr val="C00000"/>
                </a:solidFill>
              </a:rPr>
              <a:t>&lt;&lt;</a:t>
            </a: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Experiments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Conclusion</a:t>
            </a:r>
          </a:p>
        </p:txBody>
      </p:sp>
      <p:pic>
        <p:nvPicPr>
          <p:cNvPr id="7" name="Picture 10" descr="Image result for finish line">
            <a:extLst>
              <a:ext uri="{FF2B5EF4-FFF2-40B4-BE49-F238E27FC236}">
                <a16:creationId xmlns:a16="http://schemas.microsoft.com/office/drawing/2014/main" id="{FB12B599-DA92-469F-8CB6-B71A3F45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79" y="1693369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r top view">
            <a:extLst>
              <a:ext uri="{FF2B5EF4-FFF2-40B4-BE49-F238E27FC236}">
                <a16:creationId xmlns:a16="http://schemas.microsoft.com/office/drawing/2014/main" id="{45B27F26-70C8-4A9F-A1CD-D423E5ABC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3801">
            <a:off x="7942020" y="4020762"/>
            <a:ext cx="698450" cy="3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31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B352-87C5-45F0-8FA8-B95F8656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instantiation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C5E5FC-A0E4-4E8C-9E19-657D6DDB0DD7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)-Entry-Plenum instantiation:</a:t>
                </a:r>
              </a:p>
              <a:p>
                <a:pPr lvl="1"/>
                <a:endParaRPr lang="en-US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Densest subtensor detection: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C5E5FC-A0E4-4E8C-9E19-657D6DDB0D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3"/>
                <a:stretch>
                  <a:fillRect l="-1446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FD16E7D-2065-4FC2-B1A9-315C4A91A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691" y="3808791"/>
            <a:ext cx="5983255" cy="1218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386BBAA-8063-4B6F-9C4D-20FAE1B3E537}"/>
                  </a:ext>
                </a:extLst>
              </p:cNvPr>
              <p:cNvSpPr/>
              <p:nvPr/>
            </p:nvSpPr>
            <p:spPr>
              <a:xfrm>
                <a:off x="2659041" y="2540635"/>
                <a:ext cx="4945713" cy="627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1+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𝐗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386BBAA-8063-4B6F-9C4D-20FAE1B3E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041" y="2540635"/>
                <a:ext cx="4945713" cy="627159"/>
              </a:xfrm>
              <a:prstGeom prst="rect">
                <a:avLst/>
              </a:prstGeom>
              <a:blipFill>
                <a:blip r:embed="rId5"/>
                <a:stretch>
                  <a:fillRect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343032-5AE2-47F5-A0FD-CD1673CDA543}"/>
                  </a:ext>
                </a:extLst>
              </p:cNvPr>
              <p:cNvSpPr/>
              <p:nvPr/>
            </p:nvSpPr>
            <p:spPr>
              <a:xfrm>
                <a:off x="1340932" y="1849988"/>
                <a:ext cx="3964868" cy="494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𝐗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24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343032-5AE2-47F5-A0FD-CD1673CDA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932" y="1849988"/>
                <a:ext cx="3964868" cy="494559"/>
              </a:xfrm>
              <a:prstGeom prst="rect">
                <a:avLst/>
              </a:prstGeom>
              <a:blipFill>
                <a:blip r:embed="rId6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5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B352-87C5-45F0-8FA8-B95F8656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instantiation (cont.)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A928E99-6A28-4E20-ADF6-9645DD84E58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2" y="1290421"/>
            <a:ext cx="7591870" cy="4871087"/>
          </a:xfrm>
        </p:spPr>
        <p:txBody>
          <a:bodyPr/>
          <a:lstStyle/>
          <a:p>
            <a:r>
              <a:rPr lang="en-US" b="1" dirty="0"/>
              <a:t>Interpretable</a:t>
            </a:r>
            <a:r>
              <a:rPr lang="en-US" dirty="0"/>
              <a:t> instantiation (</a:t>
            </a:r>
            <a:r>
              <a:rPr lang="en-US" altLang="zh-CN" dirty="0"/>
              <a:t>densest subtensor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b="1" i="1" dirty="0"/>
              <a:t>Maximize</a:t>
            </a:r>
            <a:r>
              <a:rPr lang="en-US" dirty="0"/>
              <a:t> the mass of entries in subtensor</a:t>
            </a:r>
          </a:p>
          <a:p>
            <a:pPr lvl="1"/>
            <a:r>
              <a:rPr lang="en-US" b="1" i="1" dirty="0"/>
              <a:t>Minimize</a:t>
            </a:r>
            <a:r>
              <a:rPr lang="en-US" dirty="0"/>
              <a:t> the mass of missing entries (penalize)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14C6AB15-E1B7-41FE-A9C3-5D0A4226B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00578"/>
              </p:ext>
            </p:extLst>
          </p:nvPr>
        </p:nvGraphicFramePr>
        <p:xfrm>
          <a:off x="6977065" y="5075093"/>
          <a:ext cx="1173480" cy="1099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60">
                  <a:extLst>
                    <a:ext uri="{9D8B030D-6E8A-4147-A177-3AD203B41FA5}">
                      <a16:colId xmlns:a16="http://schemas.microsoft.com/office/drawing/2014/main" val="4111435330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265649264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3068847314"/>
                    </a:ext>
                  </a:extLst>
                </a:gridCol>
              </a:tblGrid>
              <a:tr h="36643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076243"/>
                  </a:ext>
                </a:extLst>
              </a:tr>
              <a:tr h="36643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905326"/>
                  </a:ext>
                </a:extLst>
              </a:tr>
              <a:tr h="366437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25876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F37CBEF9-8E66-4EB8-A94E-13774FBE28C4}"/>
              </a:ext>
            </a:extLst>
          </p:cNvPr>
          <p:cNvSpPr/>
          <p:nvPr/>
        </p:nvSpPr>
        <p:spPr>
          <a:xfrm>
            <a:off x="7847494" y="5139218"/>
            <a:ext cx="205678" cy="23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CBFD458-447D-40CE-963B-E3D5E21789A9}"/>
                  </a:ext>
                </a:extLst>
              </p:cNvPr>
              <p:cNvSpPr/>
              <p:nvPr/>
            </p:nvSpPr>
            <p:spPr>
              <a:xfrm>
                <a:off x="7715751" y="5047904"/>
                <a:ext cx="3878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CBFD458-447D-40CE-963B-E3D5E2178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751" y="5047904"/>
                <a:ext cx="387886" cy="369332"/>
              </a:xfrm>
              <a:prstGeom prst="rect">
                <a:avLst/>
              </a:prstGeom>
              <a:blipFill>
                <a:blip r:embed="rId3"/>
                <a:stretch>
                  <a:fillRect r="-23810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5FBC67A9-BC5E-433A-8177-6CBE2C55F5C0}"/>
              </a:ext>
            </a:extLst>
          </p:cNvPr>
          <p:cNvSpPr/>
          <p:nvPr/>
        </p:nvSpPr>
        <p:spPr>
          <a:xfrm>
            <a:off x="7080230" y="5532027"/>
            <a:ext cx="205678" cy="23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5A89972-CC76-4E12-9BDF-85BA4D6E23FA}"/>
                  </a:ext>
                </a:extLst>
              </p:cNvPr>
              <p:cNvSpPr/>
              <p:nvPr/>
            </p:nvSpPr>
            <p:spPr>
              <a:xfrm>
                <a:off x="6948487" y="5426424"/>
                <a:ext cx="4284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5A89972-CC76-4E12-9BDF-85BA4D6E23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487" y="5426424"/>
                <a:ext cx="428410" cy="369332"/>
              </a:xfrm>
              <a:prstGeom prst="rect">
                <a:avLst/>
              </a:prstGeom>
              <a:blipFill>
                <a:blip r:embed="rId4"/>
                <a:stretch>
                  <a:fillRect r="-1142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0681BE18-1996-466B-816A-63CB20BBD566}"/>
              </a:ext>
            </a:extLst>
          </p:cNvPr>
          <p:cNvSpPr/>
          <p:nvPr/>
        </p:nvSpPr>
        <p:spPr>
          <a:xfrm>
            <a:off x="6977065" y="5075093"/>
            <a:ext cx="1165103" cy="109931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057447-9CB9-4D58-944C-08FE540E9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208" y="3709886"/>
            <a:ext cx="5962447" cy="96268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4A368E4-3546-4FE2-996C-38103EBCC97B}"/>
              </a:ext>
            </a:extLst>
          </p:cNvPr>
          <p:cNvSpPr/>
          <p:nvPr/>
        </p:nvSpPr>
        <p:spPr>
          <a:xfrm>
            <a:off x="5102828" y="3677599"/>
            <a:ext cx="257395" cy="43524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7C8832D-071B-407F-A601-BE2F4EF9B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959" y="5125477"/>
            <a:ext cx="4958497" cy="47875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851EC81-29E5-4D16-BE49-72FF928B38A8}"/>
              </a:ext>
            </a:extLst>
          </p:cNvPr>
          <p:cNvSpPr/>
          <p:nvPr/>
        </p:nvSpPr>
        <p:spPr>
          <a:xfrm>
            <a:off x="5471385" y="3677599"/>
            <a:ext cx="1788592" cy="4352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FAE15E-3F95-4F20-8F09-0483A471E707}"/>
              </a:ext>
            </a:extLst>
          </p:cNvPr>
          <p:cNvSpPr/>
          <p:nvPr/>
        </p:nvSpPr>
        <p:spPr>
          <a:xfrm>
            <a:off x="4046626" y="3673209"/>
            <a:ext cx="850524" cy="4352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E87D20-7ADF-4123-8EDE-158E986DBEF4}"/>
              </a:ext>
            </a:extLst>
          </p:cNvPr>
          <p:cNvSpPr/>
          <p:nvPr/>
        </p:nvSpPr>
        <p:spPr>
          <a:xfrm>
            <a:off x="7049741" y="5171696"/>
            <a:ext cx="205678" cy="23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8A4222F-59A0-4E05-B4FC-0B5CC1A4D800}"/>
                  </a:ext>
                </a:extLst>
              </p:cNvPr>
              <p:cNvSpPr/>
              <p:nvPr/>
            </p:nvSpPr>
            <p:spPr>
              <a:xfrm>
                <a:off x="6917998" y="5066093"/>
                <a:ext cx="4284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8A4222F-59A0-4E05-B4FC-0B5CC1A4D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998" y="5066093"/>
                <a:ext cx="428410" cy="369332"/>
              </a:xfrm>
              <a:prstGeom prst="rect">
                <a:avLst/>
              </a:prstGeom>
              <a:blipFill>
                <a:blip r:embed="rId7"/>
                <a:stretch>
                  <a:fillRect r="-1142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100B1351-EF16-48F4-B497-FE4F12C5A2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1606"/>
          <a:stretch/>
        </p:blipFill>
        <p:spPr>
          <a:xfrm>
            <a:off x="1503208" y="1862182"/>
            <a:ext cx="5983255" cy="71148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0A9A603-2BFB-4207-8225-CF1953F07E99}"/>
              </a:ext>
            </a:extLst>
          </p:cNvPr>
          <p:cNvSpPr/>
          <p:nvPr/>
        </p:nvSpPr>
        <p:spPr>
          <a:xfrm>
            <a:off x="5928328" y="3137789"/>
            <a:ext cx="1277335" cy="43524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38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5" grpId="0" animBg="1"/>
      <p:bldP spid="37" grpId="0" animBg="1"/>
      <p:bldP spid="38" grpId="0" animBg="1"/>
      <p:bldP spid="39" grpId="0" animBg="1"/>
      <p:bldP spid="40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7054-CF9C-494B-8B1E-C0A50CE48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HDS-tensors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ED172-EEC5-4E81-AD88-7843F229DF2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2" y="1290421"/>
            <a:ext cx="7591870" cy="5131522"/>
          </a:xfrm>
        </p:spPr>
        <p:txBody>
          <a:bodyPr>
            <a:normAutofit/>
          </a:bodyPr>
          <a:lstStyle/>
          <a:p>
            <a:r>
              <a:rPr lang="en-US" dirty="0"/>
              <a:t>To detect </a:t>
            </a:r>
            <a:r>
              <a:rPr lang="en-US" i="1" dirty="0"/>
              <a:t>K</a:t>
            </a:r>
            <a:r>
              <a:rPr lang="en-US" dirty="0"/>
              <a:t> hierarchical dense subtensors </a:t>
            </a:r>
          </a:p>
          <a:p>
            <a:endParaRPr lang="en-US" dirty="0"/>
          </a:p>
          <a:p>
            <a:endParaRPr lang="en-US" dirty="0"/>
          </a:p>
          <a:p>
            <a:endParaRPr lang="en-US" sz="4000" dirty="0"/>
          </a:p>
          <a:p>
            <a:pPr marL="0" indent="0">
              <a:buNone/>
            </a:pPr>
            <a:endParaRPr lang="en-US" dirty="0"/>
          </a:p>
          <a:p>
            <a:r>
              <a:rPr lang="en-US" i="1" dirty="0"/>
              <a:t> </a:t>
            </a:r>
            <a:r>
              <a:rPr lang="en-US" dirty="0"/>
              <a:t>Integer programming (NP-hard)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ound-constrained </a:t>
            </a:r>
            <a:r>
              <a:rPr lang="en-US" i="1" dirty="0"/>
              <a:t>M</a:t>
            </a:r>
            <a:r>
              <a:rPr lang="en-US" dirty="0"/>
              <a:t>ulti-</a:t>
            </a:r>
            <a:r>
              <a:rPr lang="en-US" i="1" dirty="0"/>
              <a:t>V</a:t>
            </a:r>
            <a:r>
              <a:rPr lang="en-US" dirty="0"/>
              <a:t>ariable </a:t>
            </a:r>
            <a:r>
              <a:rPr lang="en-US" i="1" dirty="0"/>
              <a:t>N</a:t>
            </a:r>
            <a:r>
              <a:rPr lang="en-US" dirty="0"/>
              <a:t>on-</a:t>
            </a:r>
            <a:r>
              <a:rPr lang="en-US" i="1" dirty="0"/>
              <a:t>L</a:t>
            </a:r>
            <a:r>
              <a:rPr lang="en-US" dirty="0"/>
              <a:t>inear</a:t>
            </a:r>
          </a:p>
          <a:p>
            <a:r>
              <a:rPr lang="en-US" dirty="0"/>
              <a:t>Relaxation:</a:t>
            </a:r>
          </a:p>
          <a:p>
            <a:pPr lvl="1"/>
            <a:r>
              <a:rPr lang="en-US" dirty="0"/>
              <a:t>To linear programming (LP):</a:t>
            </a:r>
          </a:p>
          <a:p>
            <a:pPr lvl="1"/>
            <a:r>
              <a:rPr lang="en-US" dirty="0"/>
              <a:t>Density constraints: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241137-99CB-4B7B-A788-F72495BC7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4" y="5742796"/>
            <a:ext cx="2734170" cy="536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9A4FDA-9B01-4BF4-BFEF-731EE05BD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872" y="5434715"/>
            <a:ext cx="1797153" cy="265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321E61-DFED-4517-8EBF-9A80E48AC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012" y="1800476"/>
            <a:ext cx="5243144" cy="2043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ECF83BC-2AC7-4279-899D-B838DA3E09C9}"/>
                  </a:ext>
                </a:extLst>
              </p:cNvPr>
              <p:cNvSpPr/>
              <p:nvPr/>
            </p:nvSpPr>
            <p:spPr>
              <a:xfrm>
                <a:off x="5799024" y="2088426"/>
                <a:ext cx="2229663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ctr" defTabSz="914400">
                  <a:lnSpc>
                    <a:spcPct val="90000"/>
                  </a:lnSpc>
                  <a:spcBef>
                    <a:spcPts val="500"/>
                  </a:spcBef>
                  <a:buClr>
                    <a:srgbClr val="4472C4"/>
                  </a:buClr>
                  <a:buSzPct val="100000"/>
                </a:pPr>
                <a:r>
                  <a:rPr lang="en-US" sz="2400" dirty="0">
                    <a:solidFill>
                      <a:srgbClr val="0070C0"/>
                    </a:solidFill>
                  </a:rPr>
                  <a:t>Volume density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 </m:t>
                            </m:r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ECF83BC-2AC7-4279-899D-B838DA3E09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024" y="2088426"/>
                <a:ext cx="2229663" cy="757130"/>
              </a:xfrm>
              <a:prstGeom prst="rect">
                <a:avLst/>
              </a:prstGeom>
              <a:blipFill>
                <a:blip r:embed="rId5"/>
                <a:stretch>
                  <a:fillRect l="-1093" t="-37903" r="-17213" b="-116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0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9EC7-ABA5-447E-94E0-CDEA50BF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HDS-tensors detection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9005B-F341-48ED-8E0F-DA1AE2CDFBA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2" y="1290421"/>
            <a:ext cx="7591870" cy="4871087"/>
          </a:xfrm>
        </p:spPr>
        <p:txBody>
          <a:bodyPr/>
          <a:lstStyle/>
          <a:p>
            <a:r>
              <a:rPr lang="en-US" dirty="0"/>
              <a:t>Objective function</a:t>
            </a:r>
          </a:p>
          <a:p>
            <a:pPr marL="201168" lvl="1" indent="0">
              <a:spcAft>
                <a:spcPts val="1200"/>
              </a:spcAft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A1569-BB79-43FF-B307-569244AE7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1"/>
          <a:stretch/>
        </p:blipFill>
        <p:spPr>
          <a:xfrm>
            <a:off x="1821109" y="4041571"/>
            <a:ext cx="4171517" cy="662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8AF52-9E0E-4452-A27F-A9D9A7E5F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09" y="4743185"/>
            <a:ext cx="3756789" cy="736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FDCE3A-FF52-49DB-9520-D0CB4FA18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492" y="1819937"/>
            <a:ext cx="5169272" cy="16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2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95960-2611-4306-9E3A-A7FF9569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Detail of CatchCore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32CA-0012-4279-B4B6-27707D22AAF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Gradient Optimization Algorithm</a:t>
            </a:r>
          </a:p>
          <a:p>
            <a:r>
              <a:rPr lang="en-US" dirty="0"/>
              <a:t>Alternative Gauss-Seidel for updating</a:t>
            </a:r>
            <a:endParaRPr lang="en-US" altLang="zh-CN" dirty="0"/>
          </a:p>
          <a:p>
            <a:r>
              <a:rPr lang="en-US" altLang="zh-CN" b="1" dirty="0"/>
              <a:t>Procedure: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2893EB-A889-408E-AB36-AE7915DABF0E}"/>
                  </a:ext>
                </a:extLst>
              </p:cNvPr>
              <p:cNvSpPr/>
              <p:nvPr/>
            </p:nvSpPr>
            <p:spPr>
              <a:xfrm>
                <a:off x="1553721" y="2803659"/>
                <a:ext cx="6486098" cy="249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2600" dirty="0"/>
                  <a:t>S0: </a:t>
                </a:r>
                <a:r>
                  <a:rPr lang="en-US" sz="2600" dirty="0"/>
                  <a:t>Random Initialization (probability)</a:t>
                </a:r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600" dirty="0"/>
                  <a:t>Repeat until convergency:  </a:t>
                </a:r>
              </a:p>
              <a:p>
                <a:pPr marL="742950" lvl="1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600" dirty="0"/>
                  <a:t>S1: Update for each </a:t>
                </a:r>
                <a:r>
                  <a:rPr lang="en-US" sz="2600" b="1" dirty="0"/>
                  <a:t>hierarchy</a:t>
                </a:r>
                <a:r>
                  <a:rPr lang="en-US" sz="2600" dirty="0"/>
                  <a:t>:</a:t>
                </a:r>
              </a:p>
              <a:p>
                <a:pPr marL="1200150" lvl="2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600" dirty="0"/>
                  <a:t>S2: Projected update with gradient descent for each </a:t>
                </a:r>
                <a:r>
                  <a:rPr lang="en-US" sz="2600" b="1" dirty="0"/>
                  <a:t>dimension</a:t>
                </a:r>
                <a:r>
                  <a:rPr lang="en-US" sz="2600" dirty="0"/>
                  <a:t> </a:t>
                </a:r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600" dirty="0"/>
                  <a:t>S3: Select the top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600" dirty="0"/>
                  <a:t> significant subtensors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02893EB-A889-408E-AB36-AE7915DABF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21" y="2803659"/>
                <a:ext cx="6486098" cy="2492990"/>
              </a:xfrm>
              <a:prstGeom prst="rect">
                <a:avLst/>
              </a:prstGeom>
              <a:blipFill>
                <a:blip r:embed="rId2"/>
                <a:stretch>
                  <a:fillRect l="-1504" t="-1956" b="-5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3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86BE1-7083-4DB9-90BA-02500D0C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 of CatchCore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0208D-5545-4248-B2DE-337B9A5D1B3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Dimensional gradient-based update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9A735A-0D46-44F4-B3C3-0AE56CCEC9F7}"/>
              </a:ext>
            </a:extLst>
          </p:cNvPr>
          <p:cNvGrpSpPr/>
          <p:nvPr/>
        </p:nvGrpSpPr>
        <p:grpSpPr>
          <a:xfrm rot="19980706">
            <a:off x="6733141" y="575624"/>
            <a:ext cx="1352806" cy="584775"/>
            <a:chOff x="1085944" y="36251"/>
            <a:chExt cx="1352806" cy="584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17584E-71B4-45AB-8FA0-B4273A25DDFA}"/>
                </a:ext>
              </a:extLst>
            </p:cNvPr>
            <p:cNvSpPr/>
            <p:nvPr/>
          </p:nvSpPr>
          <p:spPr>
            <a:xfrm>
              <a:off x="1167697" y="101010"/>
              <a:ext cx="1189300" cy="45525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3CEE5A-D400-4F8B-801D-BE19EB67A3B7}"/>
                </a:ext>
              </a:extLst>
            </p:cNvPr>
            <p:cNvSpPr/>
            <p:nvPr/>
          </p:nvSpPr>
          <p:spPr>
            <a:xfrm>
              <a:off x="1085944" y="36251"/>
              <a:ext cx="135280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Details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652757-0E66-4047-A295-8A36CD287B37}"/>
              </a:ext>
            </a:extLst>
          </p:cNvPr>
          <p:cNvGrpSpPr/>
          <p:nvPr/>
        </p:nvGrpSpPr>
        <p:grpSpPr>
          <a:xfrm>
            <a:off x="5229166" y="2251050"/>
            <a:ext cx="2968418" cy="3137412"/>
            <a:chOff x="1240566" y="2476741"/>
            <a:chExt cx="3113676" cy="3308730"/>
          </a:xfrm>
        </p:grpSpPr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05329819-9753-467E-A5DD-3EC4867C3F29}"/>
                </a:ext>
              </a:extLst>
            </p:cNvPr>
            <p:cNvSpPr/>
            <p:nvPr/>
          </p:nvSpPr>
          <p:spPr>
            <a:xfrm>
              <a:off x="1244404" y="3004026"/>
              <a:ext cx="2662311" cy="2672486"/>
            </a:xfrm>
            <a:prstGeom prst="cube">
              <a:avLst>
                <a:gd name="adj" fmla="val 15807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1AABC307-B933-44A3-8B3C-3B8A42CC8739}"/>
                </a:ext>
              </a:extLst>
            </p:cNvPr>
            <p:cNvSpPr/>
            <p:nvPr/>
          </p:nvSpPr>
          <p:spPr>
            <a:xfrm>
              <a:off x="1240570" y="4191000"/>
              <a:ext cx="3021109" cy="1485347"/>
            </a:xfrm>
            <a:prstGeom prst="cube">
              <a:avLst>
                <a:gd name="adj" fmla="val 52107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5271862E-EDC8-4ABF-90D9-4CC1F5D216B2}"/>
                </a:ext>
              </a:extLst>
            </p:cNvPr>
            <p:cNvSpPr/>
            <p:nvPr/>
          </p:nvSpPr>
          <p:spPr>
            <a:xfrm>
              <a:off x="1240568" y="3441638"/>
              <a:ext cx="3021109" cy="1519815"/>
            </a:xfrm>
            <a:prstGeom prst="cube">
              <a:avLst>
                <a:gd name="adj" fmla="val 5033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78B4536B-1EEC-461C-8431-91B68A4DD510}"/>
                </a:ext>
              </a:extLst>
            </p:cNvPr>
            <p:cNvSpPr/>
            <p:nvPr/>
          </p:nvSpPr>
          <p:spPr>
            <a:xfrm>
              <a:off x="1240566" y="2667275"/>
              <a:ext cx="1508985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461629EE-04FD-43A4-A525-4866A3FEDFBD}"/>
                </a:ext>
              </a:extLst>
            </p:cNvPr>
            <p:cNvSpPr/>
            <p:nvPr/>
          </p:nvSpPr>
          <p:spPr>
            <a:xfrm>
              <a:off x="1998201" y="2667275"/>
              <a:ext cx="1496637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5255E36F-1A4B-4E26-992C-B74D126A12C2}"/>
                </a:ext>
              </a:extLst>
            </p:cNvPr>
            <p:cNvSpPr/>
            <p:nvPr/>
          </p:nvSpPr>
          <p:spPr>
            <a:xfrm>
              <a:off x="2772743" y="2667275"/>
              <a:ext cx="1496637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C7FCE912-070E-4786-B1EB-C918F4006115}"/>
                </a:ext>
              </a:extLst>
            </p:cNvPr>
            <p:cNvSpPr/>
            <p:nvPr/>
          </p:nvSpPr>
          <p:spPr>
            <a:xfrm>
              <a:off x="1243063" y="2667109"/>
              <a:ext cx="3026318" cy="3009237"/>
            </a:xfrm>
            <a:prstGeom prst="cube">
              <a:avLst>
                <a:gd name="adj" fmla="val 25422"/>
              </a:avLst>
            </a:prstGeom>
            <a:solidFill>
              <a:schemeClr val="tx1">
                <a:alpha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E730D95-9334-4549-816C-7755D0F8FFE5}"/>
                </a:ext>
              </a:extLst>
            </p:cNvPr>
            <p:cNvSpPr txBox="1"/>
            <p:nvPr/>
          </p:nvSpPr>
          <p:spPr>
            <a:xfrm>
              <a:off x="1396239" y="3366347"/>
              <a:ext cx="2051382" cy="24191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742950" marR="0" lvl="0" indent="-74295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5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3    1</a:t>
              </a:r>
            </a:p>
            <a:p>
              <a:pPr marL="742950" marR="0" lvl="0" indent="-74295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4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6    1</a:t>
              </a:r>
            </a:p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2    0    0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AA3B5E0-14BF-48EA-A9AA-D2BDC66D8167}"/>
                </a:ext>
              </a:extLst>
            </p:cNvPr>
            <p:cNvSpPr txBox="1"/>
            <p:nvPr/>
          </p:nvSpPr>
          <p:spPr>
            <a:xfrm>
              <a:off x="2071430" y="2476741"/>
              <a:ext cx="2051382" cy="6832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1      0      1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860A1EB-9850-448B-AB5C-7A79FFE6F6A6}"/>
                </a:ext>
              </a:extLst>
            </p:cNvPr>
            <p:cNvSpPr txBox="1"/>
            <p:nvPr/>
          </p:nvSpPr>
          <p:spPr>
            <a:xfrm>
              <a:off x="3895991" y="3565572"/>
              <a:ext cx="458251" cy="1471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    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BD60EB7-B813-4E06-90CB-37110CB4475F}"/>
              </a:ext>
            </a:extLst>
          </p:cNvPr>
          <p:cNvGrpSpPr/>
          <p:nvPr/>
        </p:nvGrpSpPr>
        <p:grpSpPr>
          <a:xfrm>
            <a:off x="1240063" y="2281649"/>
            <a:ext cx="2968418" cy="3137412"/>
            <a:chOff x="1240566" y="2476741"/>
            <a:chExt cx="3113676" cy="3308730"/>
          </a:xfrm>
        </p:grpSpPr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2302BB86-6E59-4ABB-B6E9-1B8A9FC1E53A}"/>
                </a:ext>
              </a:extLst>
            </p:cNvPr>
            <p:cNvSpPr/>
            <p:nvPr/>
          </p:nvSpPr>
          <p:spPr>
            <a:xfrm>
              <a:off x="1244404" y="3004026"/>
              <a:ext cx="2662311" cy="2672486"/>
            </a:xfrm>
            <a:prstGeom prst="cube">
              <a:avLst>
                <a:gd name="adj" fmla="val 15807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621CF104-84B5-41C3-9F92-06132002E862}"/>
                </a:ext>
              </a:extLst>
            </p:cNvPr>
            <p:cNvSpPr/>
            <p:nvPr/>
          </p:nvSpPr>
          <p:spPr>
            <a:xfrm>
              <a:off x="1240570" y="4191000"/>
              <a:ext cx="3021109" cy="1485347"/>
            </a:xfrm>
            <a:prstGeom prst="cube">
              <a:avLst>
                <a:gd name="adj" fmla="val 52107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758CFFC2-0612-4F26-9AED-E35A06A68495}"/>
                </a:ext>
              </a:extLst>
            </p:cNvPr>
            <p:cNvSpPr/>
            <p:nvPr/>
          </p:nvSpPr>
          <p:spPr>
            <a:xfrm>
              <a:off x="1240568" y="3441638"/>
              <a:ext cx="3021109" cy="1519815"/>
            </a:xfrm>
            <a:prstGeom prst="cube">
              <a:avLst>
                <a:gd name="adj" fmla="val 5033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8B0DA223-E9F0-42D7-BC3E-43C583B42315}"/>
                </a:ext>
              </a:extLst>
            </p:cNvPr>
            <p:cNvSpPr/>
            <p:nvPr/>
          </p:nvSpPr>
          <p:spPr>
            <a:xfrm>
              <a:off x="1240566" y="2667275"/>
              <a:ext cx="1508985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00B861A1-4B30-4A5D-9C01-33A58EBEA60C}"/>
                </a:ext>
              </a:extLst>
            </p:cNvPr>
            <p:cNvSpPr/>
            <p:nvPr/>
          </p:nvSpPr>
          <p:spPr>
            <a:xfrm>
              <a:off x="1998201" y="2667275"/>
              <a:ext cx="1496637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B3791DCE-B744-48A8-9CD7-E648C04F7112}"/>
                </a:ext>
              </a:extLst>
            </p:cNvPr>
            <p:cNvSpPr/>
            <p:nvPr/>
          </p:nvSpPr>
          <p:spPr>
            <a:xfrm>
              <a:off x="2772743" y="2667275"/>
              <a:ext cx="1496637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F1D42F7E-DA02-4A97-9B2B-1A5E8776F903}"/>
                </a:ext>
              </a:extLst>
            </p:cNvPr>
            <p:cNvSpPr/>
            <p:nvPr/>
          </p:nvSpPr>
          <p:spPr>
            <a:xfrm>
              <a:off x="1243063" y="2667109"/>
              <a:ext cx="3026318" cy="3009237"/>
            </a:xfrm>
            <a:prstGeom prst="cube">
              <a:avLst>
                <a:gd name="adj" fmla="val 25422"/>
              </a:avLst>
            </a:prstGeom>
            <a:solidFill>
              <a:schemeClr val="tx1">
                <a:alpha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811A11A-2778-44C2-A62F-4EFCCD07A810}"/>
                </a:ext>
              </a:extLst>
            </p:cNvPr>
            <p:cNvSpPr txBox="1"/>
            <p:nvPr/>
          </p:nvSpPr>
          <p:spPr>
            <a:xfrm>
              <a:off x="1396239" y="3366347"/>
              <a:ext cx="2051382" cy="24191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742950" marR="0" lvl="0" indent="-74295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5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3    1</a:t>
              </a:r>
            </a:p>
            <a:p>
              <a:pPr marL="742950" marR="0" lvl="0" indent="-74295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4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6    1</a:t>
              </a:r>
            </a:p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2    0    0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DFE17C2-97CF-4A8C-AB21-348A9F91D475}"/>
                </a:ext>
              </a:extLst>
            </p:cNvPr>
            <p:cNvSpPr txBox="1"/>
            <p:nvPr/>
          </p:nvSpPr>
          <p:spPr>
            <a:xfrm>
              <a:off x="2071430" y="2476741"/>
              <a:ext cx="2051382" cy="6832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1      0      1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BFD1C92-D1C3-4B8B-89FE-39C8AAAEFB8D}"/>
                </a:ext>
              </a:extLst>
            </p:cNvPr>
            <p:cNvSpPr txBox="1"/>
            <p:nvPr/>
          </p:nvSpPr>
          <p:spPr>
            <a:xfrm>
              <a:off x="3895991" y="3565572"/>
              <a:ext cx="458251" cy="1471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    </a:t>
              </a:r>
            </a:p>
          </p:txBody>
        </p: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AB12BB1-2EFD-4B3A-A533-41A194DF20F4}"/>
              </a:ext>
            </a:extLst>
          </p:cNvPr>
          <p:cNvCxnSpPr>
            <a:cxnSpLocks/>
          </p:cNvCxnSpPr>
          <p:nvPr/>
        </p:nvCxnSpPr>
        <p:spPr>
          <a:xfrm>
            <a:off x="1228972" y="5512819"/>
            <a:ext cx="225427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D7D1575-4D45-4FC6-9147-08720261672E}"/>
              </a:ext>
            </a:extLst>
          </p:cNvPr>
          <p:cNvCxnSpPr>
            <a:cxnSpLocks/>
          </p:cNvCxnSpPr>
          <p:nvPr/>
        </p:nvCxnSpPr>
        <p:spPr>
          <a:xfrm>
            <a:off x="1065502" y="3266860"/>
            <a:ext cx="9474" cy="2110774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8BEA1F2-0B6E-43FE-B1F9-86607DF4B48C}"/>
              </a:ext>
            </a:extLst>
          </p:cNvPr>
          <p:cNvCxnSpPr>
            <a:cxnSpLocks/>
          </p:cNvCxnSpPr>
          <p:nvPr/>
        </p:nvCxnSpPr>
        <p:spPr>
          <a:xfrm flipH="1">
            <a:off x="1147892" y="2357108"/>
            <a:ext cx="707459" cy="7107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504F833F-F911-41F5-BDAA-7582EFF0D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831892"/>
              </p:ext>
            </p:extLst>
          </p:nvPr>
        </p:nvGraphicFramePr>
        <p:xfrm>
          <a:off x="101884" y="3301891"/>
          <a:ext cx="1042227" cy="2192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2227">
                  <a:extLst>
                    <a:ext uri="{9D8B030D-6E8A-4147-A177-3AD203B41FA5}">
                      <a16:colId xmlns:a16="http://schemas.microsoft.com/office/drawing/2014/main" val="2786190113"/>
                    </a:ext>
                  </a:extLst>
                </a:gridCol>
              </a:tblGrid>
              <a:tr h="730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7835859"/>
                  </a:ext>
                </a:extLst>
              </a:tr>
              <a:tr h="730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4726409"/>
                  </a:ext>
                </a:extLst>
              </a:tr>
              <a:tr h="730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929247"/>
                  </a:ext>
                </a:extLst>
              </a:tr>
            </a:tbl>
          </a:graphicData>
        </a:graphic>
      </p:graphicFrame>
      <p:graphicFrame>
        <p:nvGraphicFramePr>
          <p:cNvPr id="112" name="Table 111">
            <a:extLst>
              <a:ext uri="{FF2B5EF4-FFF2-40B4-BE49-F238E27FC236}">
                <a16:creationId xmlns:a16="http://schemas.microsoft.com/office/drawing/2014/main" id="{28DD17DA-07A1-4008-8727-7E8552FC6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212287"/>
              </p:ext>
            </p:extLst>
          </p:nvPr>
        </p:nvGraphicFramePr>
        <p:xfrm>
          <a:off x="1249039" y="5556000"/>
          <a:ext cx="2260428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3476">
                  <a:extLst>
                    <a:ext uri="{9D8B030D-6E8A-4147-A177-3AD203B41FA5}">
                      <a16:colId xmlns:a16="http://schemas.microsoft.com/office/drawing/2014/main" val="1196201530"/>
                    </a:ext>
                  </a:extLst>
                </a:gridCol>
                <a:gridCol w="753476">
                  <a:extLst>
                    <a:ext uri="{9D8B030D-6E8A-4147-A177-3AD203B41FA5}">
                      <a16:colId xmlns:a16="http://schemas.microsoft.com/office/drawing/2014/main" val="1809607072"/>
                    </a:ext>
                  </a:extLst>
                </a:gridCol>
                <a:gridCol w="753476">
                  <a:extLst>
                    <a:ext uri="{9D8B030D-6E8A-4147-A177-3AD203B41FA5}">
                      <a16:colId xmlns:a16="http://schemas.microsoft.com/office/drawing/2014/main" val="680002144"/>
                    </a:ext>
                  </a:extLst>
                </a:gridCol>
              </a:tblGrid>
              <a:tr h="4482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8819650"/>
                  </a:ext>
                </a:extLst>
              </a:tr>
            </a:tbl>
          </a:graphicData>
        </a:graphic>
      </p:graphicFrame>
      <p:sp>
        <p:nvSpPr>
          <p:cNvPr id="113" name="TextBox 112">
            <a:extLst>
              <a:ext uri="{FF2B5EF4-FFF2-40B4-BE49-F238E27FC236}">
                <a16:creationId xmlns:a16="http://schemas.microsoft.com/office/drawing/2014/main" id="{E63E62C2-F3AA-4AA8-9322-6DE1CA9254D3}"/>
              </a:ext>
            </a:extLst>
          </p:cNvPr>
          <p:cNvSpPr txBox="1"/>
          <p:nvPr/>
        </p:nvSpPr>
        <p:spPr>
          <a:xfrm rot="18879450">
            <a:off x="476816" y="2227251"/>
            <a:ext cx="1495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1  0.45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FA5CD461-5460-45E3-A90C-4A50601AC57D}"/>
              </a:ext>
            </a:extLst>
          </p:cNvPr>
          <p:cNvCxnSpPr>
            <a:cxnSpLocks/>
          </p:cNvCxnSpPr>
          <p:nvPr/>
        </p:nvCxnSpPr>
        <p:spPr>
          <a:xfrm>
            <a:off x="5219700" y="5479120"/>
            <a:ext cx="225427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FC7E6C83-5C7B-416E-BBB9-7D667BFC8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437469"/>
              </p:ext>
            </p:extLst>
          </p:nvPr>
        </p:nvGraphicFramePr>
        <p:xfrm>
          <a:off x="5239767" y="5522301"/>
          <a:ext cx="2260428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3476">
                  <a:extLst>
                    <a:ext uri="{9D8B030D-6E8A-4147-A177-3AD203B41FA5}">
                      <a16:colId xmlns:a16="http://schemas.microsoft.com/office/drawing/2014/main" val="1196201530"/>
                    </a:ext>
                  </a:extLst>
                </a:gridCol>
                <a:gridCol w="753476">
                  <a:extLst>
                    <a:ext uri="{9D8B030D-6E8A-4147-A177-3AD203B41FA5}">
                      <a16:colId xmlns:a16="http://schemas.microsoft.com/office/drawing/2014/main" val="1809607072"/>
                    </a:ext>
                  </a:extLst>
                </a:gridCol>
                <a:gridCol w="753476">
                  <a:extLst>
                    <a:ext uri="{9D8B030D-6E8A-4147-A177-3AD203B41FA5}">
                      <a16:colId xmlns:a16="http://schemas.microsoft.com/office/drawing/2014/main" val="680002144"/>
                    </a:ext>
                  </a:extLst>
                </a:gridCol>
              </a:tblGrid>
              <a:tr h="4482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8819650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2332D7D8-CE25-4203-B12C-50611454BC89}"/>
              </a:ext>
            </a:extLst>
          </p:cNvPr>
          <p:cNvSpPr txBox="1"/>
          <p:nvPr/>
        </p:nvSpPr>
        <p:spPr>
          <a:xfrm rot="18975674">
            <a:off x="4492814" y="2200055"/>
            <a:ext cx="1495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1    0</a:t>
            </a:r>
          </a:p>
        </p:txBody>
      </p:sp>
      <p:sp>
        <p:nvSpPr>
          <p:cNvPr id="117" name="Down Arrow 33">
            <a:extLst>
              <a:ext uri="{FF2B5EF4-FFF2-40B4-BE49-F238E27FC236}">
                <a16:creationId xmlns:a16="http://schemas.microsoft.com/office/drawing/2014/main" id="{416DA72F-D798-4EC2-94D9-6B3F3E2E2B11}"/>
              </a:ext>
            </a:extLst>
          </p:cNvPr>
          <p:cNvSpPr/>
          <p:nvPr/>
        </p:nvSpPr>
        <p:spPr>
          <a:xfrm rot="16200000">
            <a:off x="4489408" y="1691359"/>
            <a:ext cx="380769" cy="73861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A22E407-430D-4240-8933-6D98BA6AB978}"/>
              </a:ext>
            </a:extLst>
          </p:cNvPr>
          <p:cNvSpPr/>
          <p:nvPr/>
        </p:nvSpPr>
        <p:spPr>
          <a:xfrm>
            <a:off x="1236593" y="3150989"/>
            <a:ext cx="2180052" cy="1480855"/>
          </a:xfrm>
          <a:prstGeom prst="rect">
            <a:avLst/>
          </a:prstGeom>
          <a:noFill/>
          <a:ln w="57150">
            <a:solidFill>
              <a:srgbClr val="FF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Parallelogram 118">
            <a:extLst>
              <a:ext uri="{FF2B5EF4-FFF2-40B4-BE49-F238E27FC236}">
                <a16:creationId xmlns:a16="http://schemas.microsoft.com/office/drawing/2014/main" id="{3734ADA1-7833-4BF0-96D0-26F2A4FD7D35}"/>
              </a:ext>
            </a:extLst>
          </p:cNvPr>
          <p:cNvSpPr/>
          <p:nvPr/>
        </p:nvSpPr>
        <p:spPr>
          <a:xfrm>
            <a:off x="1265591" y="2438993"/>
            <a:ext cx="2878415" cy="712062"/>
          </a:xfrm>
          <a:prstGeom prst="parallelogram">
            <a:avLst>
              <a:gd name="adj" fmla="val 99493"/>
            </a:avLst>
          </a:prstGeom>
          <a:noFill/>
          <a:ln w="57150" cap="flat" cmpd="sng" algn="ctr">
            <a:solidFill>
              <a:srgbClr val="FFD55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D1A7FA9-48DA-4475-8E03-9C68E18B499F}"/>
              </a:ext>
            </a:extLst>
          </p:cNvPr>
          <p:cNvSpPr/>
          <p:nvPr/>
        </p:nvSpPr>
        <p:spPr>
          <a:xfrm>
            <a:off x="5198981" y="3123798"/>
            <a:ext cx="2190039" cy="1483312"/>
          </a:xfrm>
          <a:prstGeom prst="rect">
            <a:avLst/>
          </a:prstGeom>
          <a:noFill/>
          <a:ln w="57150">
            <a:solidFill>
              <a:srgbClr val="FF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Parallelogram 120">
            <a:extLst>
              <a:ext uri="{FF2B5EF4-FFF2-40B4-BE49-F238E27FC236}">
                <a16:creationId xmlns:a16="http://schemas.microsoft.com/office/drawing/2014/main" id="{5FE7656C-A5E1-478A-99C5-523556E1BAD8}"/>
              </a:ext>
            </a:extLst>
          </p:cNvPr>
          <p:cNvSpPr/>
          <p:nvPr/>
        </p:nvSpPr>
        <p:spPr>
          <a:xfrm>
            <a:off x="5220359" y="2707853"/>
            <a:ext cx="2579621" cy="416010"/>
          </a:xfrm>
          <a:prstGeom prst="parallelogram">
            <a:avLst>
              <a:gd name="adj" fmla="val 99493"/>
            </a:avLst>
          </a:prstGeom>
          <a:noFill/>
          <a:ln w="57150" cap="flat" cmpd="sng" algn="ctr">
            <a:solidFill>
              <a:srgbClr val="FFD55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2" name="Parallelogram 121">
            <a:extLst>
              <a:ext uri="{FF2B5EF4-FFF2-40B4-BE49-F238E27FC236}">
                <a16:creationId xmlns:a16="http://schemas.microsoft.com/office/drawing/2014/main" id="{64C76246-6C91-46CD-8E63-69049450EE16}"/>
              </a:ext>
            </a:extLst>
          </p:cNvPr>
          <p:cNvSpPr/>
          <p:nvPr/>
        </p:nvSpPr>
        <p:spPr>
          <a:xfrm rot="18882207">
            <a:off x="2756380" y="3016467"/>
            <a:ext cx="2040010" cy="1027109"/>
          </a:xfrm>
          <a:prstGeom prst="parallelogram">
            <a:avLst>
              <a:gd name="adj" fmla="val 100793"/>
            </a:avLst>
          </a:prstGeom>
          <a:noFill/>
          <a:ln w="57150" cap="flat" cmpd="sng" algn="ctr">
            <a:solidFill>
              <a:srgbClr val="FFD55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rgbClr val="FFD554"/>
                </a:solidFill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3" name="Parallelogram 122">
            <a:extLst>
              <a:ext uri="{FF2B5EF4-FFF2-40B4-BE49-F238E27FC236}">
                <a16:creationId xmlns:a16="http://schemas.microsoft.com/office/drawing/2014/main" id="{45D97351-0C1B-403A-8236-91D4CF982238}"/>
              </a:ext>
            </a:extLst>
          </p:cNvPr>
          <p:cNvSpPr/>
          <p:nvPr/>
        </p:nvSpPr>
        <p:spPr>
          <a:xfrm rot="18882207">
            <a:off x="6779402" y="3152384"/>
            <a:ext cx="1632437" cy="1026858"/>
          </a:xfrm>
          <a:prstGeom prst="parallelogram">
            <a:avLst>
              <a:gd name="adj" fmla="val 100793"/>
            </a:avLst>
          </a:prstGeom>
          <a:noFill/>
          <a:ln w="57150" cap="flat" cmpd="sng" algn="ctr">
            <a:solidFill>
              <a:srgbClr val="FFD55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rgbClr val="FFD554"/>
                </a:solidFill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22363A3-10E1-4600-ABBF-1D7F595CC6F8}"/>
              </a:ext>
            </a:extLst>
          </p:cNvPr>
          <p:cNvCxnSpPr>
            <a:cxnSpLocks/>
          </p:cNvCxnSpPr>
          <p:nvPr/>
        </p:nvCxnSpPr>
        <p:spPr>
          <a:xfrm>
            <a:off x="5030241" y="3263858"/>
            <a:ext cx="9474" cy="2110774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D266246E-E637-4AAC-B8FD-8518B6C08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444586"/>
              </p:ext>
            </p:extLst>
          </p:nvPr>
        </p:nvGraphicFramePr>
        <p:xfrm>
          <a:off x="4250737" y="3298889"/>
          <a:ext cx="858113" cy="21929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8113">
                  <a:extLst>
                    <a:ext uri="{9D8B030D-6E8A-4147-A177-3AD203B41FA5}">
                      <a16:colId xmlns:a16="http://schemas.microsoft.com/office/drawing/2014/main" val="2786190113"/>
                    </a:ext>
                  </a:extLst>
                </a:gridCol>
              </a:tblGrid>
              <a:tr h="730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7835859"/>
                  </a:ext>
                </a:extLst>
              </a:tr>
              <a:tr h="730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4726409"/>
                  </a:ext>
                </a:extLst>
              </a:tr>
              <a:tr h="730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929247"/>
                  </a:ext>
                </a:extLst>
              </a:tr>
            </a:tbl>
          </a:graphicData>
        </a:graphic>
      </p:graphicFrame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A00D3A7-916F-4E78-82FC-EA013D832AE4}"/>
              </a:ext>
            </a:extLst>
          </p:cNvPr>
          <p:cNvCxnSpPr>
            <a:cxnSpLocks/>
          </p:cNvCxnSpPr>
          <p:nvPr/>
        </p:nvCxnSpPr>
        <p:spPr>
          <a:xfrm flipH="1">
            <a:off x="5094109" y="2322837"/>
            <a:ext cx="707459" cy="71070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0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6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0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6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30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6" grpId="0"/>
      <p:bldP spid="116" grpId="1"/>
      <p:bldP spid="117" grpId="0" animBg="1"/>
      <p:bldP spid="120" grpId="0" animBg="1"/>
      <p:bldP spid="121" grpId="0" animBg="1"/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BC32-5AB8-4816-9F87-4915876C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Anomaly in Tensors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48848-45DF-44F9-9D92-A17283F8D8C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1" y="1290421"/>
            <a:ext cx="7683083" cy="4871087"/>
          </a:xfrm>
        </p:spPr>
        <p:txBody>
          <a:bodyPr/>
          <a:lstStyle/>
          <a:p>
            <a:r>
              <a:rPr lang="en-US" dirty="0"/>
              <a:t>Multi-aspect data (tensor) in real-word application</a:t>
            </a:r>
          </a:p>
          <a:p>
            <a:r>
              <a:rPr lang="en-US" dirty="0"/>
              <a:t>Dense blocks signal for pattern / anomaly / fraud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BDDDD-82EC-4C9A-82F3-35FB7B7D2A1E}"/>
              </a:ext>
            </a:extLst>
          </p:cNvPr>
          <p:cNvGrpSpPr/>
          <p:nvPr/>
        </p:nvGrpSpPr>
        <p:grpSpPr>
          <a:xfrm>
            <a:off x="517717" y="2660579"/>
            <a:ext cx="2503451" cy="2582643"/>
            <a:chOff x="295337" y="2765483"/>
            <a:chExt cx="2503451" cy="258264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B82F985B-A7A4-4318-BC5B-789CD7258664}"/>
                </a:ext>
              </a:extLst>
            </p:cNvPr>
            <p:cNvSpPr/>
            <p:nvPr/>
          </p:nvSpPr>
          <p:spPr>
            <a:xfrm>
              <a:off x="1143219" y="3084664"/>
              <a:ext cx="1655569" cy="1764271"/>
            </a:xfrm>
            <a:prstGeom prst="cube">
              <a:avLst>
                <a:gd name="adj" fmla="val 22967"/>
              </a:avLst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C46EC8-C3DC-4046-8B4F-2A191C9B5631}"/>
                </a:ext>
              </a:extLst>
            </p:cNvPr>
            <p:cNvSpPr txBox="1"/>
            <p:nvPr/>
          </p:nvSpPr>
          <p:spPr>
            <a:xfrm>
              <a:off x="1143220" y="4886461"/>
              <a:ext cx="1590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3B5E4D-D101-4D7C-8225-2F81242B9684}"/>
                </a:ext>
              </a:extLst>
            </p:cNvPr>
            <p:cNvSpPr txBox="1"/>
            <p:nvPr/>
          </p:nvSpPr>
          <p:spPr>
            <a:xfrm rot="16200000">
              <a:off x="155739" y="3884120"/>
              <a:ext cx="137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black"/>
                  </a:solidFill>
                  <a:latin typeface="Calibri" panose="020F0502020204030204"/>
                </a:rPr>
                <a:t>Target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3F4525-3DC2-4602-A766-1F05A678A425}"/>
                </a:ext>
              </a:extLst>
            </p:cNvPr>
            <p:cNvSpPr txBox="1"/>
            <p:nvPr/>
          </p:nvSpPr>
          <p:spPr>
            <a:xfrm rot="18942084">
              <a:off x="295337" y="2765483"/>
              <a:ext cx="1692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Timestamp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2" descr="Image result for tcp">
              <a:extLst>
                <a:ext uri="{FF2B5EF4-FFF2-40B4-BE49-F238E27FC236}">
                  <a16:creationId xmlns:a16="http://schemas.microsoft.com/office/drawing/2014/main" id="{2B5FDF94-0B09-406F-8E10-78E71E42D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594" y="3588724"/>
              <a:ext cx="1002386" cy="100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57D53F-48DF-4CC5-8B6E-339CF0E38685}"/>
              </a:ext>
            </a:extLst>
          </p:cNvPr>
          <p:cNvGrpSpPr/>
          <p:nvPr/>
        </p:nvGrpSpPr>
        <p:grpSpPr>
          <a:xfrm>
            <a:off x="5573718" y="2667403"/>
            <a:ext cx="2501755" cy="2548337"/>
            <a:chOff x="5573718" y="2783515"/>
            <a:chExt cx="2501755" cy="254833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C49D61-56B1-41C4-9621-E25BD6376D68}"/>
                </a:ext>
              </a:extLst>
            </p:cNvPr>
            <p:cNvSpPr txBox="1"/>
            <p:nvPr/>
          </p:nvSpPr>
          <p:spPr>
            <a:xfrm>
              <a:off x="6501927" y="4870187"/>
              <a:ext cx="1387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Src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User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29C9FA-03F7-4974-BAC3-2868503DDD3F}"/>
                </a:ext>
              </a:extLst>
            </p:cNvPr>
            <p:cNvSpPr txBox="1"/>
            <p:nvPr/>
          </p:nvSpPr>
          <p:spPr>
            <a:xfrm rot="16200000">
              <a:off x="5447879" y="4007767"/>
              <a:ext cx="1340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Tweets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B21D37-172C-47E5-A261-51B116A55C83}"/>
                </a:ext>
              </a:extLst>
            </p:cNvPr>
            <p:cNvSpPr txBox="1"/>
            <p:nvPr/>
          </p:nvSpPr>
          <p:spPr>
            <a:xfrm rot="18942084">
              <a:off x="5573718" y="2783515"/>
              <a:ext cx="1692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Timestamp</a:t>
              </a:r>
            </a:p>
          </p:txBody>
        </p:sp>
        <p:pic>
          <p:nvPicPr>
            <p:cNvPr id="21" name="Picture 6" descr="Image result for Twitter">
              <a:extLst>
                <a:ext uri="{FF2B5EF4-FFF2-40B4-BE49-F238E27FC236}">
                  <a16:creationId xmlns:a16="http://schemas.microsoft.com/office/drawing/2014/main" id="{A6ADA045-2B9C-4729-9340-EBF45074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3850" y="3678843"/>
              <a:ext cx="891231" cy="891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341A7A8-4449-44F5-9CA1-A44D318A6D56}"/>
                </a:ext>
              </a:extLst>
            </p:cNvPr>
            <p:cNvSpPr/>
            <p:nvPr/>
          </p:nvSpPr>
          <p:spPr>
            <a:xfrm>
              <a:off x="6419904" y="3084663"/>
              <a:ext cx="1655569" cy="1764271"/>
            </a:xfrm>
            <a:prstGeom prst="cube">
              <a:avLst>
                <a:gd name="adj" fmla="val 22967"/>
              </a:avLst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7AF3F11-2547-4128-90CE-5B886EC1E99C}"/>
              </a:ext>
            </a:extLst>
          </p:cNvPr>
          <p:cNvSpPr txBox="1"/>
          <p:nvPr/>
        </p:nvSpPr>
        <p:spPr>
          <a:xfrm>
            <a:off x="875175" y="5775482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Attack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EC1984-3925-4C71-A8B4-E567C7F14E6D}"/>
              </a:ext>
            </a:extLst>
          </p:cNvPr>
          <p:cNvSpPr txBox="1"/>
          <p:nvPr/>
        </p:nvSpPr>
        <p:spPr>
          <a:xfrm>
            <a:off x="2988730" y="5370079"/>
            <a:ext cx="3166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Co-author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E2735B-E28D-48A3-8034-AAF6376D48C3}"/>
              </a:ext>
            </a:extLst>
          </p:cNvPr>
          <p:cNvSpPr txBox="1"/>
          <p:nvPr/>
        </p:nvSpPr>
        <p:spPr>
          <a:xfrm>
            <a:off x="6020363" y="5356117"/>
            <a:ext cx="24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Network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AEDAFB-D609-4F3D-AC43-DCD80E4785EE}"/>
              </a:ext>
            </a:extLst>
          </p:cNvPr>
          <p:cNvSpPr/>
          <p:nvPr/>
        </p:nvSpPr>
        <p:spPr>
          <a:xfrm>
            <a:off x="1243582" y="5357730"/>
            <a:ext cx="1597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TCP Dumps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C9034D7-61AE-4A2C-9ADD-B20507852361}"/>
              </a:ext>
            </a:extLst>
          </p:cNvPr>
          <p:cNvSpPr/>
          <p:nvPr/>
        </p:nvSpPr>
        <p:spPr>
          <a:xfrm>
            <a:off x="3267142" y="5771615"/>
            <a:ext cx="2581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Cooperation Group</a:t>
            </a:r>
            <a:endParaRPr lang="en-US" sz="24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2D827-2C28-42FA-BED2-651A4159C458}"/>
              </a:ext>
            </a:extLst>
          </p:cNvPr>
          <p:cNvSpPr/>
          <p:nvPr/>
        </p:nvSpPr>
        <p:spPr>
          <a:xfrm>
            <a:off x="6570931" y="5771615"/>
            <a:ext cx="1375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Fraudster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5343DE-FA7A-4E22-ACF5-F8F23B5DC7D2}"/>
              </a:ext>
            </a:extLst>
          </p:cNvPr>
          <p:cNvGrpSpPr/>
          <p:nvPr/>
        </p:nvGrpSpPr>
        <p:grpSpPr>
          <a:xfrm>
            <a:off x="2999577" y="2660578"/>
            <a:ext cx="2462213" cy="2579258"/>
            <a:chOff x="2931119" y="2776690"/>
            <a:chExt cx="2462213" cy="257925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B50B95-3101-4AA5-A614-E39870D62FF0}"/>
                </a:ext>
              </a:extLst>
            </p:cNvPr>
            <p:cNvSpPr txBox="1"/>
            <p:nvPr/>
          </p:nvSpPr>
          <p:spPr>
            <a:xfrm>
              <a:off x="3788333" y="4894283"/>
              <a:ext cx="1195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Author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9429CD-0CC8-4517-9C44-D47A1BBA591B}"/>
                </a:ext>
              </a:extLst>
            </p:cNvPr>
            <p:cNvSpPr txBox="1"/>
            <p:nvPr/>
          </p:nvSpPr>
          <p:spPr>
            <a:xfrm rot="16200000">
              <a:off x="2849333" y="3975269"/>
              <a:ext cx="1111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Author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D33494-7FDC-4023-851B-FD73CD5783EC}"/>
                </a:ext>
              </a:extLst>
            </p:cNvPr>
            <p:cNvSpPr txBox="1"/>
            <p:nvPr/>
          </p:nvSpPr>
          <p:spPr>
            <a:xfrm rot="18942084">
              <a:off x="2931119" y="2776690"/>
              <a:ext cx="1613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Timestamp</a:t>
              </a:r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BB00E72F-F97A-4985-A4DF-47D89D3ECD46}"/>
                </a:ext>
              </a:extLst>
            </p:cNvPr>
            <p:cNvSpPr/>
            <p:nvPr/>
          </p:nvSpPr>
          <p:spPr>
            <a:xfrm>
              <a:off x="3737763" y="3084664"/>
              <a:ext cx="1655569" cy="1764271"/>
            </a:xfrm>
            <a:prstGeom prst="cube">
              <a:avLst>
                <a:gd name="adj" fmla="val 22967"/>
              </a:avLst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2" descr="Image result for DBLP">
              <a:extLst>
                <a:ext uri="{FF2B5EF4-FFF2-40B4-BE49-F238E27FC236}">
                  <a16:creationId xmlns:a16="http://schemas.microsoft.com/office/drawing/2014/main" id="{E980DDA0-F082-42FA-BA89-952B34944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143" y="3695303"/>
              <a:ext cx="945385" cy="94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83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86BE1-7083-4DB9-90BA-02500D0C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Detail of CatchCore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0208D-5545-4248-B2DE-337B9A5D1B3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Hierarchies gradient-based update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E2D4FC-DC98-4101-A05A-9FC19C41603D}"/>
              </a:ext>
            </a:extLst>
          </p:cNvPr>
          <p:cNvGrpSpPr/>
          <p:nvPr/>
        </p:nvGrpSpPr>
        <p:grpSpPr>
          <a:xfrm>
            <a:off x="1235609" y="2277586"/>
            <a:ext cx="2968418" cy="3137412"/>
            <a:chOff x="1240566" y="2476741"/>
            <a:chExt cx="3113676" cy="3308730"/>
          </a:xfrm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D174762D-3224-4727-BC46-F507815A7D4A}"/>
                </a:ext>
              </a:extLst>
            </p:cNvPr>
            <p:cNvSpPr/>
            <p:nvPr/>
          </p:nvSpPr>
          <p:spPr>
            <a:xfrm>
              <a:off x="1244404" y="3004026"/>
              <a:ext cx="2662311" cy="2672486"/>
            </a:xfrm>
            <a:prstGeom prst="cube">
              <a:avLst>
                <a:gd name="adj" fmla="val 15807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663A364D-D1D5-466B-BCD3-F0BBBB5E883C}"/>
                </a:ext>
              </a:extLst>
            </p:cNvPr>
            <p:cNvSpPr/>
            <p:nvPr/>
          </p:nvSpPr>
          <p:spPr>
            <a:xfrm>
              <a:off x="1240570" y="4191000"/>
              <a:ext cx="3021109" cy="1485347"/>
            </a:xfrm>
            <a:prstGeom prst="cube">
              <a:avLst>
                <a:gd name="adj" fmla="val 52107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FC5C62DE-9FD9-4B56-9520-35B8EB4D5E5E}"/>
                </a:ext>
              </a:extLst>
            </p:cNvPr>
            <p:cNvSpPr/>
            <p:nvPr/>
          </p:nvSpPr>
          <p:spPr>
            <a:xfrm>
              <a:off x="1240568" y="3441638"/>
              <a:ext cx="3021109" cy="1519815"/>
            </a:xfrm>
            <a:prstGeom prst="cube">
              <a:avLst>
                <a:gd name="adj" fmla="val 5033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0ECF57FE-7776-4C2A-B949-7FEE977961C2}"/>
                </a:ext>
              </a:extLst>
            </p:cNvPr>
            <p:cNvSpPr/>
            <p:nvPr/>
          </p:nvSpPr>
          <p:spPr>
            <a:xfrm>
              <a:off x="1240566" y="2667275"/>
              <a:ext cx="1508985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070B5AE1-6CF2-4C4A-9721-165C0F8B3FF5}"/>
                </a:ext>
              </a:extLst>
            </p:cNvPr>
            <p:cNvSpPr/>
            <p:nvPr/>
          </p:nvSpPr>
          <p:spPr>
            <a:xfrm>
              <a:off x="1998201" y="2667275"/>
              <a:ext cx="1496637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933EB593-DDD2-41BA-B170-359694C80E7B}"/>
                </a:ext>
              </a:extLst>
            </p:cNvPr>
            <p:cNvSpPr/>
            <p:nvPr/>
          </p:nvSpPr>
          <p:spPr>
            <a:xfrm>
              <a:off x="2772743" y="2667275"/>
              <a:ext cx="1496637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C387295B-E4BE-4A0A-BB2C-B992D740734D}"/>
                </a:ext>
              </a:extLst>
            </p:cNvPr>
            <p:cNvSpPr/>
            <p:nvPr/>
          </p:nvSpPr>
          <p:spPr>
            <a:xfrm>
              <a:off x="1243063" y="2667109"/>
              <a:ext cx="3026318" cy="3009237"/>
            </a:xfrm>
            <a:prstGeom prst="cube">
              <a:avLst>
                <a:gd name="adj" fmla="val 25422"/>
              </a:avLst>
            </a:prstGeom>
            <a:solidFill>
              <a:schemeClr val="tx1">
                <a:alpha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6D3151-6829-48A6-A1B1-72D25B6F8C89}"/>
                </a:ext>
              </a:extLst>
            </p:cNvPr>
            <p:cNvSpPr txBox="1"/>
            <p:nvPr/>
          </p:nvSpPr>
          <p:spPr>
            <a:xfrm>
              <a:off x="1396239" y="3366347"/>
              <a:ext cx="2051382" cy="24191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742950" marR="0" lvl="0" indent="-74295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5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3    1</a:t>
              </a:r>
            </a:p>
            <a:p>
              <a:pPr marL="742950" marR="0" lvl="0" indent="-74295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4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6    1</a:t>
              </a:r>
            </a:p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2    0    0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33468E-E945-42B7-AFB4-7F914B6AF149}"/>
                </a:ext>
              </a:extLst>
            </p:cNvPr>
            <p:cNvSpPr txBox="1"/>
            <p:nvPr/>
          </p:nvSpPr>
          <p:spPr>
            <a:xfrm>
              <a:off x="2071430" y="2476741"/>
              <a:ext cx="2051382" cy="6832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1      0      1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1A13B8B-420C-4413-AB2D-16CACD920C54}"/>
                </a:ext>
              </a:extLst>
            </p:cNvPr>
            <p:cNvSpPr txBox="1"/>
            <p:nvPr/>
          </p:nvSpPr>
          <p:spPr>
            <a:xfrm>
              <a:off x="3895991" y="3565572"/>
              <a:ext cx="458251" cy="1471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   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42363C-887E-4BD4-9574-1FAE3B54F2B0}"/>
              </a:ext>
            </a:extLst>
          </p:cNvPr>
          <p:cNvGrpSpPr/>
          <p:nvPr/>
        </p:nvGrpSpPr>
        <p:grpSpPr>
          <a:xfrm>
            <a:off x="1216628" y="2758428"/>
            <a:ext cx="2879631" cy="1888793"/>
            <a:chOff x="1127728" y="2758428"/>
            <a:chExt cx="2879631" cy="188879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7BEDA6-78AD-48E8-ADC0-4D129D30148A}"/>
                </a:ext>
              </a:extLst>
            </p:cNvPr>
            <p:cNvSpPr/>
            <p:nvPr/>
          </p:nvSpPr>
          <p:spPr>
            <a:xfrm>
              <a:off x="1127728" y="3184401"/>
              <a:ext cx="2149373" cy="1462820"/>
            </a:xfrm>
            <a:prstGeom prst="rect">
              <a:avLst/>
            </a:prstGeom>
            <a:noFill/>
            <a:ln w="57150">
              <a:solidFill>
                <a:srgbClr val="FFD5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2795886A-5362-4753-801F-9A36F6D09EB8}"/>
                </a:ext>
              </a:extLst>
            </p:cNvPr>
            <p:cNvSpPr/>
            <p:nvPr/>
          </p:nvSpPr>
          <p:spPr>
            <a:xfrm>
              <a:off x="1132569" y="2758428"/>
              <a:ext cx="2559743" cy="416927"/>
            </a:xfrm>
            <a:prstGeom prst="parallelogram">
              <a:avLst>
                <a:gd name="adj" fmla="val 99493"/>
              </a:avLst>
            </a:prstGeom>
            <a:noFill/>
            <a:ln w="38100" cap="flat" cmpd="sng" algn="ctr">
              <a:solidFill>
                <a:srgbClr val="FFD554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3" name="Parallelogram 62">
              <a:extLst>
                <a:ext uri="{FF2B5EF4-FFF2-40B4-BE49-F238E27FC236}">
                  <a16:creationId xmlns:a16="http://schemas.microsoft.com/office/drawing/2014/main" id="{2031E30A-A082-42A3-95EF-CBC398A31159}"/>
                </a:ext>
              </a:extLst>
            </p:cNvPr>
            <p:cNvSpPr/>
            <p:nvPr/>
          </p:nvSpPr>
          <p:spPr>
            <a:xfrm rot="18882207">
              <a:off x="2691499" y="3200078"/>
              <a:ext cx="1627750" cy="1003970"/>
            </a:xfrm>
            <a:prstGeom prst="parallelogram">
              <a:avLst>
                <a:gd name="adj" fmla="val 100793"/>
              </a:avLst>
            </a:prstGeom>
            <a:noFill/>
            <a:ln w="57150" cap="flat" cmpd="sng" algn="ctr">
              <a:solidFill>
                <a:srgbClr val="FFD554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rgbClr val="FFD55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sp>
        <p:nvSpPr>
          <p:cNvPr id="82" name="Down Arrow 33">
            <a:extLst>
              <a:ext uri="{FF2B5EF4-FFF2-40B4-BE49-F238E27FC236}">
                <a16:creationId xmlns:a16="http://schemas.microsoft.com/office/drawing/2014/main" id="{43E88827-414C-4E50-99C5-457FD2367296}"/>
              </a:ext>
            </a:extLst>
          </p:cNvPr>
          <p:cNvSpPr/>
          <p:nvPr/>
        </p:nvSpPr>
        <p:spPr>
          <a:xfrm rot="16200000">
            <a:off x="4401483" y="3011174"/>
            <a:ext cx="380769" cy="64358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7B6A42-5389-4E8A-BBAE-5AF260D41EC8}"/>
              </a:ext>
            </a:extLst>
          </p:cNvPr>
          <p:cNvGrpSpPr/>
          <p:nvPr/>
        </p:nvGrpSpPr>
        <p:grpSpPr>
          <a:xfrm>
            <a:off x="5102116" y="2277586"/>
            <a:ext cx="2972387" cy="3137412"/>
            <a:chOff x="1236403" y="2476741"/>
            <a:chExt cx="3117839" cy="3308730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19485E53-C68F-4EA7-9285-0C6DC420E678}"/>
                </a:ext>
              </a:extLst>
            </p:cNvPr>
            <p:cNvSpPr/>
            <p:nvPr/>
          </p:nvSpPr>
          <p:spPr>
            <a:xfrm>
              <a:off x="1244404" y="3004026"/>
              <a:ext cx="2662311" cy="2672486"/>
            </a:xfrm>
            <a:prstGeom prst="cube">
              <a:avLst>
                <a:gd name="adj" fmla="val 15807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6DF023DE-2174-4054-A69B-5AFE2476E95A}"/>
                </a:ext>
              </a:extLst>
            </p:cNvPr>
            <p:cNvSpPr/>
            <p:nvPr/>
          </p:nvSpPr>
          <p:spPr>
            <a:xfrm>
              <a:off x="1240570" y="4191000"/>
              <a:ext cx="3021109" cy="1485347"/>
            </a:xfrm>
            <a:prstGeom prst="cube">
              <a:avLst>
                <a:gd name="adj" fmla="val 52107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CD3A58C4-2CBD-448A-8EC1-02B609090485}"/>
                </a:ext>
              </a:extLst>
            </p:cNvPr>
            <p:cNvSpPr/>
            <p:nvPr/>
          </p:nvSpPr>
          <p:spPr>
            <a:xfrm>
              <a:off x="1240568" y="3441638"/>
              <a:ext cx="3021109" cy="1519815"/>
            </a:xfrm>
            <a:prstGeom prst="cube">
              <a:avLst>
                <a:gd name="adj" fmla="val 5033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606E6217-B51D-4099-B5AD-C69E2797DBB9}"/>
                </a:ext>
              </a:extLst>
            </p:cNvPr>
            <p:cNvSpPr/>
            <p:nvPr/>
          </p:nvSpPr>
          <p:spPr>
            <a:xfrm>
              <a:off x="1240566" y="2667275"/>
              <a:ext cx="1508985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9A6892CA-4C3F-45BF-BCE5-9E0C4A6F624C}"/>
                </a:ext>
              </a:extLst>
            </p:cNvPr>
            <p:cNvSpPr/>
            <p:nvPr/>
          </p:nvSpPr>
          <p:spPr>
            <a:xfrm>
              <a:off x="1998201" y="2667275"/>
              <a:ext cx="1496637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B99286DD-E062-4D68-9678-82748BEE2414}"/>
                </a:ext>
              </a:extLst>
            </p:cNvPr>
            <p:cNvSpPr/>
            <p:nvPr/>
          </p:nvSpPr>
          <p:spPr>
            <a:xfrm>
              <a:off x="2772743" y="2667275"/>
              <a:ext cx="1496637" cy="3009071"/>
            </a:xfrm>
            <a:prstGeom prst="cube">
              <a:avLst>
                <a:gd name="adj" fmla="val 50019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C1F403FF-880A-4410-A34D-5BD4EAFAC356}"/>
                </a:ext>
              </a:extLst>
            </p:cNvPr>
            <p:cNvSpPr/>
            <p:nvPr/>
          </p:nvSpPr>
          <p:spPr>
            <a:xfrm>
              <a:off x="1236403" y="2667109"/>
              <a:ext cx="3026318" cy="3009237"/>
            </a:xfrm>
            <a:prstGeom prst="cube">
              <a:avLst>
                <a:gd name="adj" fmla="val 25422"/>
              </a:avLst>
            </a:prstGeom>
            <a:solidFill>
              <a:schemeClr val="tx1">
                <a:alpha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7C745F-55C3-4144-B57D-C859554CE0A0}"/>
                </a:ext>
              </a:extLst>
            </p:cNvPr>
            <p:cNvSpPr txBox="1"/>
            <p:nvPr/>
          </p:nvSpPr>
          <p:spPr>
            <a:xfrm>
              <a:off x="1396239" y="3366347"/>
              <a:ext cx="2051382" cy="24191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742950" marR="0" lvl="0" indent="-74295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5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3    1</a:t>
              </a:r>
            </a:p>
            <a:p>
              <a:pPr marL="742950" marR="0" lvl="0" indent="-74295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 startAt="4"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6    1</a:t>
              </a:r>
            </a:p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2    0    0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54FDF30-FE82-4515-9B8C-1EF1377B64F5}"/>
                </a:ext>
              </a:extLst>
            </p:cNvPr>
            <p:cNvSpPr txBox="1"/>
            <p:nvPr/>
          </p:nvSpPr>
          <p:spPr>
            <a:xfrm>
              <a:off x="2071430" y="2476741"/>
              <a:ext cx="2051382" cy="6832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1      0      1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846A7E6-8DBD-4688-86EA-AB878E943834}"/>
                </a:ext>
              </a:extLst>
            </p:cNvPr>
            <p:cNvSpPr txBox="1"/>
            <p:nvPr/>
          </p:nvSpPr>
          <p:spPr>
            <a:xfrm>
              <a:off x="3895991" y="3565572"/>
              <a:ext cx="458251" cy="1471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   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9C23EC-C9EF-4300-8F27-7F9835EFC12F}"/>
              </a:ext>
            </a:extLst>
          </p:cNvPr>
          <p:cNvGrpSpPr/>
          <p:nvPr/>
        </p:nvGrpSpPr>
        <p:grpSpPr>
          <a:xfrm>
            <a:off x="5102116" y="2723801"/>
            <a:ext cx="2879631" cy="1888793"/>
            <a:chOff x="5102116" y="2723801"/>
            <a:chExt cx="2879631" cy="188879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80BE2A9-342F-4012-A7E7-37E3499AF87D}"/>
                </a:ext>
              </a:extLst>
            </p:cNvPr>
            <p:cNvSpPr/>
            <p:nvPr/>
          </p:nvSpPr>
          <p:spPr>
            <a:xfrm>
              <a:off x="5102116" y="3149774"/>
              <a:ext cx="2149373" cy="1462820"/>
            </a:xfrm>
            <a:prstGeom prst="rect">
              <a:avLst/>
            </a:prstGeom>
            <a:noFill/>
            <a:ln w="57150">
              <a:solidFill>
                <a:srgbClr val="FFD5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Parallelogram 82">
              <a:extLst>
                <a:ext uri="{FF2B5EF4-FFF2-40B4-BE49-F238E27FC236}">
                  <a16:creationId xmlns:a16="http://schemas.microsoft.com/office/drawing/2014/main" id="{E7F6B44A-8399-466A-97C0-2F3742942684}"/>
                </a:ext>
              </a:extLst>
            </p:cNvPr>
            <p:cNvSpPr/>
            <p:nvPr/>
          </p:nvSpPr>
          <p:spPr>
            <a:xfrm>
              <a:off x="5106957" y="2723801"/>
              <a:ext cx="2559743" cy="416927"/>
            </a:xfrm>
            <a:prstGeom prst="parallelogram">
              <a:avLst>
                <a:gd name="adj" fmla="val 99493"/>
              </a:avLst>
            </a:prstGeom>
            <a:noFill/>
            <a:ln w="38100" cap="flat" cmpd="sng" algn="ctr">
              <a:solidFill>
                <a:srgbClr val="FFD554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4" name="Parallelogram 83">
              <a:extLst>
                <a:ext uri="{FF2B5EF4-FFF2-40B4-BE49-F238E27FC236}">
                  <a16:creationId xmlns:a16="http://schemas.microsoft.com/office/drawing/2014/main" id="{C2C6E732-7530-4520-8C5D-85C07701EF80}"/>
                </a:ext>
              </a:extLst>
            </p:cNvPr>
            <p:cNvSpPr/>
            <p:nvPr/>
          </p:nvSpPr>
          <p:spPr>
            <a:xfrm rot="18882207">
              <a:off x="6665887" y="3165451"/>
              <a:ext cx="1627750" cy="1003970"/>
            </a:xfrm>
            <a:prstGeom prst="parallelogram">
              <a:avLst>
                <a:gd name="adj" fmla="val 100793"/>
              </a:avLst>
            </a:prstGeom>
            <a:noFill/>
            <a:ln w="57150" cap="flat" cmpd="sng" algn="ctr">
              <a:solidFill>
                <a:srgbClr val="FFD554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rgbClr val="FFD55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6B1EFC-5961-4EB6-B486-48CD49ADA124}"/>
              </a:ext>
            </a:extLst>
          </p:cNvPr>
          <p:cNvGrpSpPr/>
          <p:nvPr/>
        </p:nvGrpSpPr>
        <p:grpSpPr>
          <a:xfrm>
            <a:off x="5119791" y="2739308"/>
            <a:ext cx="2169586" cy="1868757"/>
            <a:chOff x="5119791" y="2739308"/>
            <a:chExt cx="2169586" cy="186875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09E1047-83AE-488C-B38C-980F53AB1C4C}"/>
                </a:ext>
              </a:extLst>
            </p:cNvPr>
            <p:cNvSpPr/>
            <p:nvPr/>
          </p:nvSpPr>
          <p:spPr>
            <a:xfrm>
              <a:off x="5119791" y="3149618"/>
              <a:ext cx="1454481" cy="1458447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13A0C610-543E-4BEB-A534-53D07C83369A}"/>
                </a:ext>
              </a:extLst>
            </p:cNvPr>
            <p:cNvSpPr/>
            <p:nvPr/>
          </p:nvSpPr>
          <p:spPr>
            <a:xfrm rot="18882207">
              <a:off x="5922780" y="3150065"/>
              <a:ext cx="1692778" cy="1040416"/>
            </a:xfrm>
            <a:prstGeom prst="parallelogram">
              <a:avLst>
                <a:gd name="adj" fmla="val 99744"/>
              </a:avLst>
            </a:prstGeom>
            <a:noFill/>
            <a:ln w="381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rgbClr val="FFD55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071C8EA7-E91C-4188-B619-032E13C0F69B}"/>
                </a:ext>
              </a:extLst>
            </p:cNvPr>
            <p:cNvSpPr/>
            <p:nvPr/>
          </p:nvSpPr>
          <p:spPr>
            <a:xfrm>
              <a:off x="5121583" y="2739308"/>
              <a:ext cx="1858601" cy="408409"/>
            </a:xfrm>
            <a:prstGeom prst="parallelogram">
              <a:avLst>
                <a:gd name="adj" fmla="val 99493"/>
              </a:avLst>
            </a:prstGeom>
            <a:noFill/>
            <a:ln w="38100" cap="flat" cmpd="sng" algn="ctr">
              <a:solidFill>
                <a:srgbClr val="C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B8D3EDE-F1F6-4A28-A582-DC84326884C1}"/>
              </a:ext>
            </a:extLst>
          </p:cNvPr>
          <p:cNvSpPr/>
          <p:nvPr/>
        </p:nvSpPr>
        <p:spPr>
          <a:xfrm>
            <a:off x="1637132" y="5526612"/>
            <a:ext cx="2029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 hierarchies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B78E18F-ACE0-42CB-BB00-8480327C8C9E}"/>
              </a:ext>
            </a:extLst>
          </p:cNvPr>
          <p:cNvSpPr/>
          <p:nvPr/>
        </p:nvSpPr>
        <p:spPr>
          <a:xfrm>
            <a:off x="5282229" y="5504999"/>
            <a:ext cx="2392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k+1 hierarchies</a:t>
            </a:r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C149D9A-76A2-4467-9423-034FDF565E24}"/>
              </a:ext>
            </a:extLst>
          </p:cNvPr>
          <p:cNvGrpSpPr/>
          <p:nvPr/>
        </p:nvGrpSpPr>
        <p:grpSpPr>
          <a:xfrm rot="19980706">
            <a:off x="6733141" y="575624"/>
            <a:ext cx="1352806" cy="584775"/>
            <a:chOff x="1085944" y="36251"/>
            <a:chExt cx="1352806" cy="58477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26EBFB3-B3E8-4116-82B1-0A88765EB30E}"/>
                </a:ext>
              </a:extLst>
            </p:cNvPr>
            <p:cNvSpPr/>
            <p:nvPr/>
          </p:nvSpPr>
          <p:spPr>
            <a:xfrm>
              <a:off x="1167697" y="101010"/>
              <a:ext cx="1189300" cy="45525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394CA34-A75A-49F2-9610-26B65A41A045}"/>
                </a:ext>
              </a:extLst>
            </p:cNvPr>
            <p:cNvSpPr/>
            <p:nvPr/>
          </p:nvSpPr>
          <p:spPr>
            <a:xfrm>
              <a:off x="1085944" y="36251"/>
              <a:ext cx="1352806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Details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59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59E27-CF6F-42A4-AF7A-9BF6B651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713D70-C524-4CDB-8177-743C67C126FF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dirty="0"/>
                  <a:t>Evaluate the quality of detection result of given </a:t>
                </a:r>
                <a:br>
                  <a:rPr lang="en-US" dirty="0"/>
                </a:br>
                <a:r>
                  <a:rPr lang="en-US" dirty="0"/>
                  <a:t>  parameter configuration</a:t>
                </a:r>
              </a:p>
              <a:p>
                <a:r>
                  <a:rPr lang="en-US" dirty="0"/>
                  <a:t>Measure: Minimum Description Length (MDL)</a:t>
                </a:r>
              </a:p>
              <a:p>
                <a:pPr lvl="1"/>
                <a:r>
                  <a:rPr lang="en-US" altLang="zh-CN" dirty="0"/>
                  <a:t>Given data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/>
                  <a:t>, model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𝑎𝑟𝑔𝑚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713D70-C524-4CDB-8177-743C67C126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1446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69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8FC9-E341-4B92-BF50-DE2E7916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3B2A-D4B6-4AE5-A7AC-7023D17F42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Motivation</a:t>
            </a: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3373438" algn="l"/>
              </a:tabLst>
            </a:pPr>
            <a:r>
              <a:rPr lang="en-US" dirty="0"/>
              <a:t>Proposed Method:  CatchCore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Experiments</a:t>
            </a:r>
            <a:r>
              <a:rPr lang="en-US" b="1" dirty="0">
                <a:solidFill>
                  <a:srgbClr val="C00000"/>
                </a:solidFill>
              </a:rPr>
              <a:t> &lt;&lt;</a:t>
            </a:r>
            <a:endParaRPr lang="en-US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Conclusion</a:t>
            </a:r>
          </a:p>
          <a:p>
            <a:endParaRPr lang="en-US" dirty="0"/>
          </a:p>
        </p:txBody>
      </p:sp>
      <p:pic>
        <p:nvPicPr>
          <p:cNvPr id="6" name="Picture 2" descr="Image result for road map">
            <a:extLst>
              <a:ext uri="{FF2B5EF4-FFF2-40B4-BE49-F238E27FC236}">
                <a16:creationId xmlns:a16="http://schemas.microsoft.com/office/drawing/2014/main" id="{3AAFF439-ADEE-4EA3-A826-F71A2BBF4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90" y="2564904"/>
            <a:ext cx="2687853" cy="34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Image result for finish line">
            <a:extLst>
              <a:ext uri="{FF2B5EF4-FFF2-40B4-BE49-F238E27FC236}">
                <a16:creationId xmlns:a16="http://schemas.microsoft.com/office/drawing/2014/main" id="{FB12B599-DA92-469F-8CB6-B71A3F45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79" y="1693369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car top view">
            <a:extLst>
              <a:ext uri="{FF2B5EF4-FFF2-40B4-BE49-F238E27FC236}">
                <a16:creationId xmlns:a16="http://schemas.microsoft.com/office/drawing/2014/main" id="{64D7A2A9-8F83-4F8E-8F1A-6655D2E6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5135">
            <a:off x="7163661" y="3186629"/>
            <a:ext cx="490758" cy="26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69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F2F29-5A97-460F-B728-D1A728E05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915" y="2614587"/>
            <a:ext cx="731077" cy="627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Exp1. Accuracy T</a:t>
            </a:r>
            <a:r>
              <a:rPr lang="en-US" altLang="zh-CN" dirty="0"/>
              <a:t>est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2" y="1290421"/>
            <a:ext cx="7577508" cy="4871087"/>
          </a:xfrm>
        </p:spPr>
        <p:txBody>
          <a:bodyPr/>
          <a:lstStyle/>
          <a:p>
            <a:r>
              <a:rPr lang="en-US" b="1" dirty="0"/>
              <a:t>Goal</a:t>
            </a:r>
            <a:r>
              <a:rPr lang="en-US" dirty="0"/>
              <a:t>: compare the </a:t>
            </a:r>
            <a:r>
              <a:rPr lang="en-US" b="1" dirty="0"/>
              <a:t>accuracy</a:t>
            </a:r>
            <a:r>
              <a:rPr lang="en-US" dirty="0"/>
              <a:t> of dense-block </a:t>
            </a:r>
            <a:br>
              <a:rPr lang="en-US" dirty="0"/>
            </a:br>
            <a:r>
              <a:rPr lang="en-US" dirty="0"/>
              <a:t> detection methods</a:t>
            </a:r>
            <a:endParaRPr lang="en-US" b="1" dirty="0"/>
          </a:p>
          <a:p>
            <a:r>
              <a:rPr lang="en-US" b="1" dirty="0"/>
              <a:t>Baselines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M-Zoom </a:t>
            </a:r>
            <a:r>
              <a:rPr lang="en-US" sz="2100" dirty="0"/>
              <a:t>[</a:t>
            </a:r>
            <a:r>
              <a:rPr lang="en-US" sz="2100" dirty="0" err="1"/>
              <a:t>Kijung</a:t>
            </a:r>
            <a:r>
              <a:rPr lang="en-US" sz="2100" dirty="0"/>
              <a:t> et al.</a:t>
            </a:r>
            <a:r>
              <a:rPr lang="zh-CN" altLang="en-US" sz="2100" dirty="0"/>
              <a:t> </a:t>
            </a:r>
            <a:r>
              <a:rPr lang="en-US" altLang="zh-CN" sz="2100" dirty="0"/>
              <a:t>’16]</a:t>
            </a:r>
            <a:r>
              <a:rPr lang="en-US" altLang="zh-CN" dirty="0"/>
              <a:t>:</a:t>
            </a:r>
            <a:r>
              <a:rPr lang="en-US" dirty="0"/>
              <a:t> </a:t>
            </a:r>
            <a:r>
              <a:rPr lang="en-US" sz="2000" dirty="0"/>
              <a:t>Multi-dimensional Zoom</a:t>
            </a:r>
            <a:endParaRPr lang="en-US" dirty="0"/>
          </a:p>
          <a:p>
            <a:pPr lvl="1"/>
            <a:r>
              <a:rPr lang="en-US" b="1" dirty="0"/>
              <a:t>D-Cube </a:t>
            </a:r>
            <a:r>
              <a:rPr lang="en-US" sz="2100" dirty="0"/>
              <a:t>[</a:t>
            </a:r>
            <a:r>
              <a:rPr lang="en-US" sz="2100" dirty="0" err="1"/>
              <a:t>Kijung</a:t>
            </a:r>
            <a:r>
              <a:rPr lang="en-US" sz="2100" dirty="0"/>
              <a:t> et al.</a:t>
            </a:r>
            <a:r>
              <a:rPr lang="zh-CN" altLang="en-US" sz="2100" dirty="0"/>
              <a:t> </a:t>
            </a:r>
            <a:r>
              <a:rPr lang="en-US" altLang="zh-CN" sz="2100" dirty="0"/>
              <a:t>’17]</a:t>
            </a:r>
            <a:r>
              <a:rPr lang="en-US" sz="2100" dirty="0"/>
              <a:t>: </a:t>
            </a:r>
            <a:r>
              <a:rPr lang="en-US" sz="2000" dirty="0"/>
              <a:t>Disk-based Dense-block Detection</a:t>
            </a:r>
            <a:endParaRPr lang="en-US" dirty="0"/>
          </a:p>
          <a:p>
            <a:pPr lvl="1"/>
            <a:r>
              <a:rPr lang="en-US" b="1" dirty="0" err="1"/>
              <a:t>CrossSpot</a:t>
            </a:r>
            <a:r>
              <a:rPr lang="en-US" dirty="0"/>
              <a:t> </a:t>
            </a:r>
            <a:r>
              <a:rPr lang="en-US" sz="2100" dirty="0"/>
              <a:t>[Jiang et al. ’15]</a:t>
            </a:r>
            <a:r>
              <a:rPr lang="en-US" dirty="0"/>
              <a:t>: </a:t>
            </a:r>
            <a:r>
              <a:rPr lang="en-US" sz="2000" dirty="0"/>
              <a:t>Local Search Method</a:t>
            </a:r>
          </a:p>
          <a:p>
            <a:pPr lvl="1"/>
            <a:r>
              <a:rPr lang="en-US" sz="2000" b="1" dirty="0"/>
              <a:t>CPD: </a:t>
            </a:r>
            <a:r>
              <a:rPr lang="en-US" sz="2000" dirty="0"/>
              <a:t>Tensor CP Decomposition</a:t>
            </a:r>
          </a:p>
          <a:p>
            <a:pPr lvl="1"/>
            <a:endParaRPr lang="en-US" dirty="0"/>
          </a:p>
        </p:txBody>
      </p:sp>
      <p:pic>
        <p:nvPicPr>
          <p:cNvPr id="5" name="Picture 20" descr="Image result for ram icon">
            <a:extLst>
              <a:ext uri="{FF2B5EF4-FFF2-40B4-BE49-F238E27FC236}">
                <a16:creationId xmlns:a16="http://schemas.microsoft.com/office/drawing/2014/main" id="{5A405005-2CF1-4628-AD80-5D2FA62E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67" y="2183303"/>
            <a:ext cx="637755" cy="6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47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Exp1. Accuracy T</a:t>
            </a:r>
            <a:r>
              <a:rPr lang="en-US" altLang="zh-CN" dirty="0"/>
              <a:t>est (cont.)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zh-CN" dirty="0"/>
              <a:t>Synthetic data for </a:t>
            </a:r>
            <a:r>
              <a:rPr lang="en-US" altLang="zh-CN" b="1" dirty="0"/>
              <a:t>single dense block </a:t>
            </a:r>
            <a:r>
              <a:rPr lang="en-US" altLang="zh-CN" dirty="0"/>
              <a:t>detection</a:t>
            </a:r>
          </a:p>
          <a:p>
            <a:pPr lvl="1"/>
            <a:r>
              <a:rPr lang="en-US" dirty="0"/>
              <a:t>Tensor size: 5K X 5K X 5K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3987C-631D-4540-B39C-C91A1AEC8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69" y="2669255"/>
            <a:ext cx="3212265" cy="2778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8781F-AA32-4E7E-A001-C8D7404A7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256" y="2288469"/>
            <a:ext cx="6303670" cy="346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11F555-F390-4600-B6D3-58048B8A994F}"/>
              </a:ext>
            </a:extLst>
          </p:cNvPr>
          <p:cNvSpPr txBox="1"/>
          <p:nvPr/>
        </p:nvSpPr>
        <p:spPr>
          <a:xfrm>
            <a:off x="5429873" y="3335788"/>
            <a:ext cx="289693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</a:rPr>
              <a:t>Injected blocks with varying density</a:t>
            </a:r>
          </a:p>
          <a:p>
            <a:pPr lvl="0" algn="ctr">
              <a:defRPr/>
            </a:pPr>
            <a:r>
              <a:rPr lang="en-US" sz="2100" dirty="0">
                <a:solidFill>
                  <a:prstClr val="black"/>
                </a:solidFill>
              </a:rPr>
              <a:t>Size: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X 300 X 100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24F32-03FA-403E-9E80-7686F95A130A}"/>
              </a:ext>
            </a:extLst>
          </p:cNvPr>
          <p:cNvSpPr/>
          <p:nvPr/>
        </p:nvSpPr>
        <p:spPr>
          <a:xfrm>
            <a:off x="1341886" y="5482080"/>
            <a:ext cx="69849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 achieves lower detection </a:t>
            </a: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10×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density)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003AFE-2F52-4508-A0CD-9BBF8B048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26" y="1609013"/>
            <a:ext cx="734645" cy="73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99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Exp1. Accuracy T</a:t>
            </a:r>
            <a:r>
              <a:rPr lang="en-US" altLang="zh-CN" dirty="0"/>
              <a:t>est (cont.)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Data:        Beer Review </a:t>
            </a:r>
            <a:r>
              <a:rPr lang="en-US" sz="2400" dirty="0"/>
              <a:t>(User X Beer X Timestamp)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Injected </a:t>
            </a:r>
            <a:r>
              <a:rPr lang="en-US" b="1" dirty="0"/>
              <a:t>hierarchical dense subtensors</a:t>
            </a:r>
            <a:r>
              <a:rPr lang="en-US" dirty="0"/>
              <a:t> detection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A0202-F425-47AD-BE40-78FB0A823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1" y="2607346"/>
            <a:ext cx="8778578" cy="2597268"/>
          </a:xfrm>
          <a:prstGeom prst="rect">
            <a:avLst/>
          </a:prstGeom>
        </p:spPr>
      </p:pic>
      <p:pic>
        <p:nvPicPr>
          <p:cNvPr id="9218" name="Picture 2" descr="“beeradvocate logo”的图片搜索结果">
            <a:extLst>
              <a:ext uri="{FF2B5EF4-FFF2-40B4-BE49-F238E27FC236}">
                <a16:creationId xmlns:a16="http://schemas.microsoft.com/office/drawing/2014/main" id="{A96F916C-8FA9-49E9-A8C3-C10B50F5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26" y="1308045"/>
            <a:ext cx="548180" cy="54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E67DD6F-6003-4684-B072-6E371200A78C}"/>
              </a:ext>
            </a:extLst>
          </p:cNvPr>
          <p:cNvGrpSpPr/>
          <p:nvPr/>
        </p:nvGrpSpPr>
        <p:grpSpPr>
          <a:xfrm>
            <a:off x="452771" y="5225066"/>
            <a:ext cx="6712896" cy="383604"/>
            <a:chOff x="301016" y="5201562"/>
            <a:chExt cx="6868508" cy="4001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917951-E38E-47D6-A60B-B3A546BF2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2624" y="5289166"/>
              <a:ext cx="5676900" cy="23510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B4F3B7-BEB8-41C5-A779-6922090E8BB2}"/>
                </a:ext>
              </a:extLst>
            </p:cNvPr>
            <p:cNvSpPr/>
            <p:nvPr/>
          </p:nvSpPr>
          <p:spPr>
            <a:xfrm>
              <a:off x="301016" y="5201562"/>
              <a:ext cx="11916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" panose="020B0604020202020204" pitchFamily="34" charset="0"/>
                </a:rPr>
                <a:t>Methods: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89D0D8-8285-4AC3-A3E5-D7D9E66E84FE}"/>
              </a:ext>
            </a:extLst>
          </p:cNvPr>
          <p:cNvGrpSpPr/>
          <p:nvPr/>
        </p:nvGrpSpPr>
        <p:grpSpPr>
          <a:xfrm>
            <a:off x="297159" y="5588350"/>
            <a:ext cx="8541730" cy="649733"/>
            <a:chOff x="301016" y="5581352"/>
            <a:chExt cx="8541730" cy="6497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D81802-A2C3-4478-A21B-416635F1A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4575" b="-283"/>
            <a:stretch/>
          </p:blipFill>
          <p:spPr>
            <a:xfrm>
              <a:off x="2208788" y="5673831"/>
              <a:ext cx="5777698" cy="23510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69684A5-1756-4649-BC62-9471D3E5D1FD}"/>
                </a:ext>
              </a:extLst>
            </p:cNvPr>
            <p:cNvSpPr/>
            <p:nvPr/>
          </p:nvSpPr>
          <p:spPr>
            <a:xfrm>
              <a:off x="301016" y="5581352"/>
              <a:ext cx="20345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" panose="020B0604020202020204" pitchFamily="34" charset="0"/>
                </a:rPr>
                <a:t>Density &amp; Shape: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BD0935A-E510-4FA2-990A-3936480D8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9673" y="5995976"/>
              <a:ext cx="6623073" cy="235109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B1E57F1-9D76-40CA-A8EE-30EA0856660E}"/>
              </a:ext>
            </a:extLst>
          </p:cNvPr>
          <p:cNvSpPr/>
          <p:nvPr/>
        </p:nvSpPr>
        <p:spPr>
          <a:xfrm>
            <a:off x="6318260" y="3056899"/>
            <a:ext cx="376015" cy="20576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6442A8-EA0A-46C1-BDEB-059B588C8EA8}"/>
              </a:ext>
            </a:extLst>
          </p:cNvPr>
          <p:cNvSpPr/>
          <p:nvPr/>
        </p:nvSpPr>
        <p:spPr>
          <a:xfrm>
            <a:off x="3737981" y="3067916"/>
            <a:ext cx="376015" cy="20576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328251-95AD-458A-9E0E-F2EAE2273EDA}"/>
              </a:ext>
            </a:extLst>
          </p:cNvPr>
          <p:cNvSpPr/>
          <p:nvPr/>
        </p:nvSpPr>
        <p:spPr>
          <a:xfrm>
            <a:off x="1910319" y="3048619"/>
            <a:ext cx="376015" cy="20576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64668A-17F5-41EF-8D54-F2DE180D63E3}"/>
              </a:ext>
            </a:extLst>
          </p:cNvPr>
          <p:cNvSpPr txBox="1"/>
          <p:nvPr/>
        </p:nvSpPr>
        <p:spPr>
          <a:xfrm>
            <a:off x="6926286" y="3366561"/>
            <a:ext cx="1971263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 Wins</a:t>
            </a:r>
          </a:p>
        </p:txBody>
      </p:sp>
    </p:spTree>
    <p:extLst>
      <p:ext uri="{BB962C8B-B14F-4D97-AF65-F5344CB8AC3E}">
        <p14:creationId xmlns:p14="http://schemas.microsoft.com/office/powerpoint/2010/main" val="394524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Exp1. Accuracy T</a:t>
            </a:r>
            <a:r>
              <a:rPr lang="en-US" altLang="zh-CN" dirty="0"/>
              <a:t>est (cont.)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Hierarchical dense subtensors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in r</a:t>
            </a:r>
            <a:r>
              <a:rPr lang="en-US" altLang="zh-CN" dirty="0"/>
              <a:t>eal-world data 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8455F-B657-4651-B3C3-BD901E2B832D}"/>
              </a:ext>
            </a:extLst>
          </p:cNvPr>
          <p:cNvGrpSpPr/>
          <p:nvPr/>
        </p:nvGrpSpPr>
        <p:grpSpPr>
          <a:xfrm>
            <a:off x="494512" y="2039885"/>
            <a:ext cx="8237230" cy="3527694"/>
            <a:chOff x="569118" y="2058716"/>
            <a:chExt cx="8237230" cy="35276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954C63-D783-4B85-BEAA-714DFC3E6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118" y="2580467"/>
              <a:ext cx="2634766" cy="22698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E8781F-AA32-4E7E-A001-C8D7404A7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0165" y="2058716"/>
              <a:ext cx="6303670" cy="3461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98D498-EC4F-4713-A67D-7E39DFC8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513" y="2536620"/>
              <a:ext cx="2518549" cy="2077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005D5C-C15A-4959-BC32-BDFE5819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148" y="4653906"/>
              <a:ext cx="2616200" cy="847707"/>
            </a:xfrm>
            <a:prstGeom prst="rect">
              <a:avLst/>
            </a:prstGeom>
          </p:spPr>
        </p:pic>
        <p:pic>
          <p:nvPicPr>
            <p:cNvPr id="7172" name="Picture 4" descr="“DBLP logo”的图片搜索结果">
              <a:extLst>
                <a:ext uri="{FF2B5EF4-FFF2-40B4-BE49-F238E27FC236}">
                  <a16:creationId xmlns:a16="http://schemas.microsoft.com/office/drawing/2014/main" id="{414B6D2D-A790-4270-81C4-F29B2D2AB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95" y="4792770"/>
              <a:ext cx="1958642" cy="793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E5DBDA-DCAC-450E-A5FF-FAC1B1950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731" y="2580467"/>
              <a:ext cx="2495058" cy="2014240"/>
            </a:xfrm>
            <a:prstGeom prst="rect">
              <a:avLst/>
            </a:prstGeom>
          </p:spPr>
        </p:pic>
        <p:pic>
          <p:nvPicPr>
            <p:cNvPr id="18" name="Picture 10" descr="“youtube  logo”的图片搜索结果">
              <a:extLst>
                <a:ext uri="{FF2B5EF4-FFF2-40B4-BE49-F238E27FC236}">
                  <a16:creationId xmlns:a16="http://schemas.microsoft.com/office/drawing/2014/main" id="{2E596B6F-6DD5-4006-9ECE-EB1900C28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262" y="4902443"/>
              <a:ext cx="1369661" cy="576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4BF0F99-F194-4D24-BEC7-125262686260}"/>
              </a:ext>
            </a:extLst>
          </p:cNvPr>
          <p:cNvSpPr/>
          <p:nvPr/>
        </p:nvSpPr>
        <p:spPr>
          <a:xfrm>
            <a:off x="962446" y="5730675"/>
            <a:ext cx="7446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 detects denser subtensors (hierarchical)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570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Exp1. Accuracy T</a:t>
            </a:r>
            <a:r>
              <a:rPr lang="en-US" altLang="zh-CN" dirty="0"/>
              <a:t>est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BA200-36B2-4454-8B06-F4C285A2AA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b="1" dirty="0"/>
              <a:t>CatchCore</a:t>
            </a:r>
            <a:r>
              <a:rPr lang="en-US" dirty="0"/>
              <a:t> shows higher accuracy for single and </a:t>
            </a:r>
            <a:br>
              <a:rPr lang="en-US" dirty="0"/>
            </a:br>
            <a:r>
              <a:rPr lang="en-US" dirty="0"/>
              <a:t> hierarchical dense blocks detection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20ED90-CF58-4D54-8B24-90062DCF0A20}"/>
              </a:ext>
            </a:extLst>
          </p:cNvPr>
          <p:cNvSpPr/>
          <p:nvPr/>
        </p:nvSpPr>
        <p:spPr>
          <a:xfrm>
            <a:off x="873633" y="2598494"/>
            <a:ext cx="7543800" cy="3132372"/>
          </a:xfrm>
          <a:prstGeom prst="rect">
            <a:avLst/>
          </a:prstGeom>
          <a:noFill/>
          <a:ln w="57150">
            <a:solidFill>
              <a:srgbClr val="FF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D554"/>
                </a:solidFill>
              </a:ln>
              <a:solidFill>
                <a:srgbClr val="FFD5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2C0FC7-C66F-4C9D-9805-CC8D8F24085F}"/>
              </a:ext>
            </a:extLst>
          </p:cNvPr>
          <p:cNvGrpSpPr/>
          <p:nvPr/>
        </p:nvGrpSpPr>
        <p:grpSpPr>
          <a:xfrm>
            <a:off x="1215868" y="3237876"/>
            <a:ext cx="7035375" cy="2492990"/>
            <a:chOff x="1097046" y="2007155"/>
            <a:chExt cx="7172097" cy="24929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3391ED-280F-4E6E-AF22-5975CF42F7DF}"/>
                </a:ext>
              </a:extLst>
            </p:cNvPr>
            <p:cNvSpPr txBox="1"/>
            <p:nvPr/>
          </p:nvSpPr>
          <p:spPr>
            <a:xfrm>
              <a:off x="1415837" y="2007155"/>
              <a:ext cx="6853306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Accurate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provides an accurate detection</a:t>
              </a:r>
              <a:endPara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produces meaningful results, i.e., anomalies, periodical intrusion, research group.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unsensitive for parameters, more flexible for various density metrics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Scalable: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runs in (sub-)linear time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7A9AF98-DEBC-478C-AFD9-E3EA15CBA3D8}"/>
                </a:ext>
              </a:extLst>
            </p:cNvPr>
            <p:cNvGrpSpPr/>
            <p:nvPr/>
          </p:nvGrpSpPr>
          <p:grpSpPr>
            <a:xfrm>
              <a:off x="1097046" y="2111186"/>
              <a:ext cx="297844" cy="2267274"/>
              <a:chOff x="1097046" y="2111186"/>
              <a:chExt cx="297844" cy="226727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4D0B9C5-CE0C-4A2C-98F5-DA85D35EA80E}"/>
                  </a:ext>
                </a:extLst>
              </p:cNvPr>
              <p:cNvSpPr/>
              <p:nvPr/>
            </p:nvSpPr>
            <p:spPr>
              <a:xfrm>
                <a:off x="1097048" y="2517834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BC0B41A-EE12-49F5-A59D-FA270F4ABC28}"/>
                  </a:ext>
                </a:extLst>
              </p:cNvPr>
              <p:cNvSpPr/>
              <p:nvPr/>
            </p:nvSpPr>
            <p:spPr>
              <a:xfrm>
                <a:off x="1102362" y="2111186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C168EE-F6C7-425D-B0A1-B7D63E4C4265}"/>
                  </a:ext>
                </a:extLst>
              </p:cNvPr>
              <p:cNvSpPr/>
              <p:nvPr/>
            </p:nvSpPr>
            <p:spPr>
              <a:xfrm>
                <a:off x="1097047" y="3284996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B6DE2F2-39CE-4863-956B-EFD9F796CF2D}"/>
                  </a:ext>
                </a:extLst>
              </p:cNvPr>
              <p:cNvSpPr/>
              <p:nvPr/>
            </p:nvSpPr>
            <p:spPr>
              <a:xfrm>
                <a:off x="1097046" y="4068758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A8C5ECC-A133-410B-AE25-829F1DA25DEC}"/>
              </a:ext>
            </a:extLst>
          </p:cNvPr>
          <p:cNvSpPr txBox="1"/>
          <p:nvPr/>
        </p:nvSpPr>
        <p:spPr>
          <a:xfrm>
            <a:off x="992895" y="2679191"/>
            <a:ext cx="725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CatchCore:</a:t>
            </a:r>
          </a:p>
        </p:txBody>
      </p:sp>
      <p:pic>
        <p:nvPicPr>
          <p:cNvPr id="26" name="Picture 4" descr="Image result for checkmark">
            <a:extLst>
              <a:ext uri="{FF2B5EF4-FFF2-40B4-BE49-F238E27FC236}">
                <a16:creationId xmlns:a16="http://schemas.microsoft.com/office/drawing/2014/main" id="{F17E39E9-DD52-4A4A-A1F4-A80EFF32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66" y="3277746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114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Exp2. Discovery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3008" y="1278056"/>
            <a:ext cx="7543800" cy="4871087"/>
          </a:xfrm>
        </p:spPr>
        <p:txBody>
          <a:bodyPr/>
          <a:lstStyle/>
          <a:p>
            <a:r>
              <a:rPr lang="en-US" dirty="0"/>
              <a:t>In TCP Dumps, CatchCore detects network attacks with higher accuracy.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60731-8F8E-43FC-A411-99600BDD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22" y="2940808"/>
            <a:ext cx="2972215" cy="2048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7D7AE8-F3AF-48D4-BAD3-C3F3FAD81E7F}"/>
              </a:ext>
            </a:extLst>
          </p:cNvPr>
          <p:cNvSpPr txBox="1"/>
          <p:nvPr/>
        </p:nvSpPr>
        <p:spPr>
          <a:xfrm>
            <a:off x="1364002" y="2314416"/>
            <a:ext cx="5719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five blocks found by CatchCore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8F548C-40B3-49DA-81A3-B8A5A5DBC63E}"/>
              </a:ext>
            </a:extLst>
          </p:cNvPr>
          <p:cNvSpPr/>
          <p:nvPr/>
        </p:nvSpPr>
        <p:spPr>
          <a:xfrm>
            <a:off x="7222988" y="3015015"/>
            <a:ext cx="821517" cy="1899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Image result for tcp">
            <a:extLst>
              <a:ext uri="{FF2B5EF4-FFF2-40B4-BE49-F238E27FC236}">
                <a16:creationId xmlns:a16="http://schemas.microsoft.com/office/drawing/2014/main" id="{2E9ADC13-A9EE-4F59-8CD9-D95C61E0B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97" y="1756719"/>
            <a:ext cx="576570" cy="5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27DA90-F0A0-40B0-A367-910AEDCB2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15194" r="13076" b="22587"/>
          <a:stretch/>
        </p:blipFill>
        <p:spPr>
          <a:xfrm>
            <a:off x="7603422" y="5098397"/>
            <a:ext cx="839422" cy="4815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3690A8-A86B-425C-AB58-6A7AAF7C39D4}"/>
              </a:ext>
            </a:extLst>
          </p:cNvPr>
          <p:cNvGrpSpPr/>
          <p:nvPr/>
        </p:nvGrpSpPr>
        <p:grpSpPr>
          <a:xfrm>
            <a:off x="1181932" y="2972560"/>
            <a:ext cx="3617382" cy="2031802"/>
            <a:chOff x="288078" y="4658534"/>
            <a:chExt cx="3617382" cy="20318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E43A09-E1DA-484D-AC67-8EBA1707F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2965"/>
            <a:stretch/>
          </p:blipFill>
          <p:spPr>
            <a:xfrm>
              <a:off x="288078" y="4661348"/>
              <a:ext cx="1348524" cy="20289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70A358-6C17-40F2-B743-2DD833F0A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742"/>
            <a:stretch/>
          </p:blipFill>
          <p:spPr>
            <a:xfrm>
              <a:off x="1613974" y="4661348"/>
              <a:ext cx="1211005" cy="202898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70A358-6C17-40F2-B743-2DD833F0A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624" r="32315"/>
            <a:stretch/>
          </p:blipFill>
          <p:spPr>
            <a:xfrm>
              <a:off x="2738069" y="4658534"/>
              <a:ext cx="1167391" cy="2031802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B58DDC3-37A2-4508-987E-11EDF83CFB58}"/>
              </a:ext>
            </a:extLst>
          </p:cNvPr>
          <p:cNvSpPr/>
          <p:nvPr/>
        </p:nvSpPr>
        <p:spPr>
          <a:xfrm>
            <a:off x="3827273" y="4594062"/>
            <a:ext cx="819803" cy="321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498CEE-70E1-44E0-A1B0-2C7EF65E36AC}"/>
              </a:ext>
            </a:extLst>
          </p:cNvPr>
          <p:cNvSpPr/>
          <p:nvPr/>
        </p:nvSpPr>
        <p:spPr>
          <a:xfrm>
            <a:off x="5116346" y="5355314"/>
            <a:ext cx="3281797" cy="710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3-way tensor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srcIPs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IPs X Timestamps)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8CBA7C-9820-4151-B4ED-FE6F65E0C321}"/>
              </a:ext>
            </a:extLst>
          </p:cNvPr>
          <p:cNvSpPr/>
          <p:nvPr/>
        </p:nvSpPr>
        <p:spPr>
          <a:xfrm>
            <a:off x="1181932" y="5338307"/>
            <a:ext cx="3777444" cy="710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7-way tensor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(duration X protocol X service X …)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F15FF4-6B5E-4A48-938B-40B2A3ADBA41}"/>
              </a:ext>
            </a:extLst>
          </p:cNvPr>
          <p:cNvSpPr/>
          <p:nvPr/>
        </p:nvSpPr>
        <p:spPr>
          <a:xfrm>
            <a:off x="3709125" y="3040933"/>
            <a:ext cx="1056097" cy="19204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530" name="Picture 2" descr="Related image">
            <a:extLst>
              <a:ext uri="{FF2B5EF4-FFF2-40B4-BE49-F238E27FC236}">
                <a16:creationId xmlns:a16="http://schemas.microsoft.com/office/drawing/2014/main" id="{C72C3D0E-A458-4C5C-90BD-09768F095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34" y="5148356"/>
            <a:ext cx="570529" cy="57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Exp2. Discovery in Practice </a:t>
            </a:r>
            <a:r>
              <a:rPr lang="en-US" altLang="zh-CN" dirty="0"/>
              <a:t>(cont.)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CatchCore detects cyclic pattern of Neptune network intrusion for DARPA.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60731-8F8E-43FC-A411-99600BDDA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6" y="3354156"/>
            <a:ext cx="2972215" cy="2048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7D7AE8-F3AF-48D4-BAD3-C3F3FAD81E7F}"/>
              </a:ext>
            </a:extLst>
          </p:cNvPr>
          <p:cNvSpPr txBox="1"/>
          <p:nvPr/>
        </p:nvSpPr>
        <p:spPr>
          <a:xfrm>
            <a:off x="605143" y="2418501"/>
            <a:ext cx="3272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Top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three blocks found by CatchCore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8F548C-40B3-49DA-81A3-B8A5A5DBC63E}"/>
              </a:ext>
            </a:extLst>
          </p:cNvPr>
          <p:cNvSpPr/>
          <p:nvPr/>
        </p:nvSpPr>
        <p:spPr>
          <a:xfrm>
            <a:off x="743626" y="3817310"/>
            <a:ext cx="2972215" cy="872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62B71-2234-494E-8D40-2DC4A30D4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t="-1048" r="-1992" b="-828"/>
          <a:stretch/>
        </p:blipFill>
        <p:spPr>
          <a:xfrm>
            <a:off x="4027337" y="3005369"/>
            <a:ext cx="4596174" cy="242190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Picture 2" descr="Image result for tcp">
            <a:extLst>
              <a:ext uri="{FF2B5EF4-FFF2-40B4-BE49-F238E27FC236}">
                <a16:creationId xmlns:a16="http://schemas.microsoft.com/office/drawing/2014/main" id="{0C858CF9-D226-4C06-BCCC-90F0A4D39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74" y="1774940"/>
            <a:ext cx="576570" cy="5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A4C4C-B1C7-4D25-AA8F-607F66C250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15194" r="13076" b="22587"/>
          <a:stretch/>
        </p:blipFill>
        <p:spPr>
          <a:xfrm>
            <a:off x="7031975" y="1730720"/>
            <a:ext cx="1058256" cy="6070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C36E2A-2434-45BF-BFC4-004A3A18F6EA}"/>
              </a:ext>
            </a:extLst>
          </p:cNvPr>
          <p:cNvSpPr txBox="1"/>
          <p:nvPr/>
        </p:nvSpPr>
        <p:spPr>
          <a:xfrm>
            <a:off x="1730063" y="5601810"/>
            <a:ext cx="56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srcIP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destIP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pair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various intensity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attack in 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5-minute cycle.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2C6E38-683F-40A2-8499-78644462ABB7}"/>
              </a:ext>
            </a:extLst>
          </p:cNvPr>
          <p:cNvSpPr/>
          <p:nvPr/>
        </p:nvSpPr>
        <p:spPr>
          <a:xfrm>
            <a:off x="5334497" y="2464953"/>
            <a:ext cx="2180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Neptune Attack</a:t>
            </a:r>
          </a:p>
        </p:txBody>
      </p:sp>
    </p:spTree>
    <p:extLst>
      <p:ext uri="{BB962C8B-B14F-4D97-AF65-F5344CB8AC3E}">
        <p14:creationId xmlns:p14="http://schemas.microsoft.com/office/powerpoint/2010/main" val="1321437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8797-3353-417D-B14D-0B61C0E7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Hierarchical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A0BB7-2AE9-4FB0-B488-6416BD7C98E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Static structure and Dynamic scenario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749516-6E2B-424F-841E-AA1FD42F854B}"/>
              </a:ext>
            </a:extLst>
          </p:cNvPr>
          <p:cNvGrpSpPr/>
          <p:nvPr/>
        </p:nvGrpSpPr>
        <p:grpSpPr>
          <a:xfrm>
            <a:off x="1178847" y="4204268"/>
            <a:ext cx="2017682" cy="2110956"/>
            <a:chOff x="1095860" y="4208201"/>
            <a:chExt cx="2017682" cy="2110956"/>
          </a:xfrm>
        </p:grpSpPr>
        <p:pic>
          <p:nvPicPr>
            <p:cNvPr id="11" name="Picture 12" descr="ç¸å³å¾ç">
              <a:extLst>
                <a:ext uri="{FF2B5EF4-FFF2-40B4-BE49-F238E27FC236}">
                  <a16:creationId xmlns:a16="http://schemas.microsoft.com/office/drawing/2014/main" id="{8AA4BE99-9C68-41F2-9616-6C9753CD9C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860" y="4208201"/>
              <a:ext cx="2017682" cy="1276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FB8CA3-54C1-4033-B17A-EE4E78613EFA}"/>
                </a:ext>
              </a:extLst>
            </p:cNvPr>
            <p:cNvSpPr/>
            <p:nvPr/>
          </p:nvSpPr>
          <p:spPr>
            <a:xfrm>
              <a:off x="1223530" y="5611271"/>
              <a:ext cx="17623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Calluna"/>
                  <a:ea typeface="+mn-ea"/>
                  <a:cs typeface="+mn-cs"/>
                  <a:hlinkClick r:id="rId4"/>
                </a:rPr>
                <a:t>Cyber threat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Callu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A1A1A"/>
                  </a:solidFill>
                  <a:effectLst/>
                  <a:uLnTx/>
                  <a:uFillTx/>
                  <a:latin typeface="Calluna"/>
                  <a:ea typeface="+mn-ea"/>
                  <a:cs typeface="+mn-cs"/>
                </a:rPr>
                <a:t>Real-Time Map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14D510-C5C8-46D5-8704-2C78BED86CA4}"/>
              </a:ext>
            </a:extLst>
          </p:cNvPr>
          <p:cNvGrpSpPr/>
          <p:nvPr/>
        </p:nvGrpSpPr>
        <p:grpSpPr>
          <a:xfrm>
            <a:off x="3418435" y="4204268"/>
            <a:ext cx="2226700" cy="1979999"/>
            <a:chOff x="9387914" y="3027907"/>
            <a:chExt cx="2226700" cy="1979999"/>
          </a:xfrm>
        </p:grpSpPr>
        <p:pic>
          <p:nvPicPr>
            <p:cNvPr id="15" name="Picture 14" descr="âworm network attack gifâçå¾çæç´¢ç»æ">
              <a:extLst>
                <a:ext uri="{FF2B5EF4-FFF2-40B4-BE49-F238E27FC236}">
                  <a16:creationId xmlns:a16="http://schemas.microsoft.com/office/drawing/2014/main" id="{6983702B-7D7C-42D1-9786-C3685546B7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7757" y="3027907"/>
              <a:ext cx="1807858" cy="122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FBF53C-ACBA-43ED-AB0E-4CD98406361B}"/>
                </a:ext>
              </a:extLst>
            </p:cNvPr>
            <p:cNvSpPr/>
            <p:nvPr/>
          </p:nvSpPr>
          <p:spPr>
            <a:xfrm>
              <a:off x="9387914" y="4607796"/>
              <a:ext cx="22267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Witty Worm spread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7CB9CC-CA16-4FC1-9848-EFCBAFF0FDB9}"/>
              </a:ext>
            </a:extLst>
          </p:cNvPr>
          <p:cNvGrpSpPr/>
          <p:nvPr/>
        </p:nvGrpSpPr>
        <p:grpSpPr>
          <a:xfrm>
            <a:off x="5867041" y="4408184"/>
            <a:ext cx="2409229" cy="1773013"/>
            <a:chOff x="5778833" y="4367040"/>
            <a:chExt cx="2678670" cy="177301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CBD7DE-8AEE-4043-8BDE-A56FB6913F72}"/>
                </a:ext>
              </a:extLst>
            </p:cNvPr>
            <p:cNvGrpSpPr/>
            <p:nvPr/>
          </p:nvGrpSpPr>
          <p:grpSpPr>
            <a:xfrm>
              <a:off x="5778833" y="4367040"/>
              <a:ext cx="2678670" cy="959068"/>
              <a:chOff x="5954259" y="3961237"/>
              <a:chExt cx="2678670" cy="95906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F018032-0E17-4BB8-B423-3F18AC26B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54259" y="3961237"/>
                <a:ext cx="2678670" cy="95906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6D4C665-B2B0-47BB-B8EE-36AB1560E6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014"/>
              <a:stretch/>
            </p:blipFill>
            <p:spPr>
              <a:xfrm>
                <a:off x="7090008" y="4249995"/>
                <a:ext cx="579999" cy="511968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0F56F3A-8CD6-452C-8E9F-FBEED38D4A71}"/>
                </a:ext>
              </a:extLst>
            </p:cNvPr>
            <p:cNvSpPr/>
            <p:nvPr/>
          </p:nvSpPr>
          <p:spPr>
            <a:xfrm>
              <a:off x="6217547" y="5739943"/>
              <a:ext cx="1974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Evolving patterns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C09C98-871C-475A-B639-CC23AD80EC3E}"/>
              </a:ext>
            </a:extLst>
          </p:cNvPr>
          <p:cNvGrpSpPr/>
          <p:nvPr/>
        </p:nvGrpSpPr>
        <p:grpSpPr>
          <a:xfrm>
            <a:off x="1717362" y="1909980"/>
            <a:ext cx="5709275" cy="1795613"/>
            <a:chOff x="642977" y="2027744"/>
            <a:chExt cx="5709275" cy="17956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0FA856-B716-4AA8-860C-144186B5B5F3}"/>
                </a:ext>
              </a:extLst>
            </p:cNvPr>
            <p:cNvGrpSpPr/>
            <p:nvPr/>
          </p:nvGrpSpPr>
          <p:grpSpPr>
            <a:xfrm>
              <a:off x="1585527" y="2027744"/>
              <a:ext cx="4766725" cy="1795613"/>
              <a:chOff x="914788" y="2060763"/>
              <a:chExt cx="4766725" cy="179561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F69DD24-FBDE-4651-8915-9D9579F1D178}"/>
                  </a:ext>
                </a:extLst>
              </p:cNvPr>
              <p:cNvSpPr/>
              <p:nvPr/>
            </p:nvSpPr>
            <p:spPr>
              <a:xfrm>
                <a:off x="914788" y="3179268"/>
                <a:ext cx="409233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Community &amp; Core–Periphery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[Daniel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Edler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et al, 2017], [Jure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etal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2008] 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4188187-9B42-4A59-B05C-9939F55D7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8052" y="2060763"/>
                <a:ext cx="1673461" cy="1098816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EB0A6F1-E5DA-42B6-90DE-76631432D53B}"/>
                </a:ext>
              </a:extLst>
            </p:cNvPr>
            <p:cNvGrpSpPr/>
            <p:nvPr/>
          </p:nvGrpSpPr>
          <p:grpSpPr>
            <a:xfrm>
              <a:off x="642977" y="2126563"/>
              <a:ext cx="3898395" cy="824551"/>
              <a:chOff x="536703" y="2141015"/>
              <a:chExt cx="3898395" cy="82455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DEB4080-055C-462B-9418-3851C8172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703" y="2141015"/>
                <a:ext cx="1036970" cy="82455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9DCF267-61D8-410C-BDBE-AB17FECD4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69272" y="2200293"/>
                <a:ext cx="2465826" cy="74696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3708C2B-5572-4B5E-93D3-D6F779344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5822" y="2338784"/>
                <a:ext cx="296667" cy="40011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55330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Exp2. Discovery in Practice</a:t>
            </a:r>
            <a:r>
              <a:rPr lang="en-US" altLang="zh-CN" dirty="0"/>
              <a:t> (cont.)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 DBLP co-authorship network </a:t>
            </a:r>
          </a:p>
          <a:p>
            <a:pPr lvl="1"/>
            <a:r>
              <a:rPr lang="en-US" dirty="0"/>
              <a:t> (Authors X Authors X Years)</a:t>
            </a:r>
          </a:p>
        </p:txBody>
      </p:sp>
      <p:pic>
        <p:nvPicPr>
          <p:cNvPr id="5122" name="Picture 2" descr="“DBLP”的图片搜索结果">
            <a:extLst>
              <a:ext uri="{FF2B5EF4-FFF2-40B4-BE49-F238E27FC236}">
                <a16:creationId xmlns:a16="http://schemas.microsoft.com/office/drawing/2014/main" id="{12834FD1-FDA6-4258-A535-D611AA569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89" y="1246027"/>
            <a:ext cx="974890" cy="9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21313A-9C03-4E3D-80D9-2FB8F6AE3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779" y="2951182"/>
            <a:ext cx="3293348" cy="2751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54C92-A867-4199-B6AB-4E0858240E3F}"/>
              </a:ext>
            </a:extLst>
          </p:cNvPr>
          <p:cNvSpPr txBox="1"/>
          <p:nvPr/>
        </p:nvSpPr>
        <p:spPr>
          <a:xfrm>
            <a:off x="1712381" y="2428064"/>
            <a:ext cx="5719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Top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four blocks found by different methods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C1D734-D4FB-4301-A21B-B6A3EB1D8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60" y="5997785"/>
            <a:ext cx="5056908" cy="23767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FF0785-F0A8-47D4-8429-18B382C31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10493"/>
              </p:ext>
            </p:extLst>
          </p:nvPr>
        </p:nvGraphicFramePr>
        <p:xfrm>
          <a:off x="5585700" y="2957741"/>
          <a:ext cx="1850788" cy="220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604">
                  <a:extLst>
                    <a:ext uri="{9D8B030D-6E8A-4147-A177-3AD203B41FA5}">
                      <a16:colId xmlns:a16="http://schemas.microsoft.com/office/drawing/2014/main" val="1379383696"/>
                    </a:ext>
                  </a:extLst>
                </a:gridCol>
                <a:gridCol w="1288184">
                  <a:extLst>
                    <a:ext uri="{9D8B030D-6E8A-4147-A177-3AD203B41FA5}">
                      <a16:colId xmlns:a16="http://schemas.microsoft.com/office/drawing/2014/main" val="548019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H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Density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313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10.74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0375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6.48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4540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4.07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081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/>
                        <a:t>2.08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5427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117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B5D60A-5E66-4FFE-8153-90297648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84" y="2315790"/>
            <a:ext cx="4193411" cy="2820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Exp2. Discovery in Practice</a:t>
            </a:r>
            <a:r>
              <a:rPr lang="en-US" altLang="zh-CN" dirty="0"/>
              <a:t> (cont.)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2" y="1290421"/>
            <a:ext cx="7814744" cy="4871087"/>
          </a:xfrm>
        </p:spPr>
        <p:txBody>
          <a:bodyPr/>
          <a:lstStyle/>
          <a:p>
            <a:r>
              <a:rPr lang="en-US" dirty="0"/>
              <a:t>In DBLP co-authorship network, CatchCore detects </a:t>
            </a:r>
            <a:br>
              <a:rPr lang="en-US" dirty="0"/>
            </a:br>
            <a:r>
              <a:rPr lang="en-US" dirty="0"/>
              <a:t> evolving </a:t>
            </a:r>
            <a:r>
              <a:rPr lang="en-US" b="1" dirty="0"/>
              <a:t>co-author research community</a:t>
            </a:r>
            <a:r>
              <a:rPr lang="en-US" dirty="0"/>
              <a:t> (20 users)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C3EAA-C0E3-496E-A43C-8565A9B25071}"/>
              </a:ext>
            </a:extLst>
          </p:cNvPr>
          <p:cNvSpPr/>
          <p:nvPr/>
        </p:nvSpPr>
        <p:spPr>
          <a:xfrm>
            <a:off x="1335834" y="5208480"/>
            <a:ext cx="1590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Avg.=10.74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4E8536-ABF7-4A5C-B858-0AB553A6B14E}"/>
              </a:ext>
            </a:extLst>
          </p:cNvPr>
          <p:cNvCxnSpPr>
            <a:cxnSpLocks/>
          </p:cNvCxnSpPr>
          <p:nvPr/>
        </p:nvCxnSpPr>
        <p:spPr>
          <a:xfrm flipV="1">
            <a:off x="2333449" y="4245836"/>
            <a:ext cx="323487" cy="962644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3639B98-04A1-408A-83F9-35E95B55F0DB}"/>
              </a:ext>
            </a:extLst>
          </p:cNvPr>
          <p:cNvSpPr/>
          <p:nvPr/>
        </p:nvSpPr>
        <p:spPr>
          <a:xfrm>
            <a:off x="1264819" y="5838923"/>
            <a:ext cx="7096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Genetic Alg., Dist./Para./Grid Computing, P2P, Wireless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626" name="Picture 2" descr="Leonard Barolli">
            <a:extLst>
              <a:ext uri="{FF2B5EF4-FFF2-40B4-BE49-F238E27FC236}">
                <a16:creationId xmlns:a16="http://schemas.microsoft.com/office/drawing/2014/main" id="{E4CA7552-E0D5-4DFF-B322-6A877E255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49"/>
          <a:stretch/>
        </p:blipFill>
        <p:spPr bwMode="auto">
          <a:xfrm>
            <a:off x="6765537" y="3110112"/>
            <a:ext cx="564521" cy="61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4E4B34-7D8A-4833-8A64-551FA11D731A}"/>
              </a:ext>
            </a:extLst>
          </p:cNvPr>
          <p:cNvCxnSpPr>
            <a:cxnSpLocks/>
          </p:cNvCxnSpPr>
          <p:nvPr/>
        </p:nvCxnSpPr>
        <p:spPr>
          <a:xfrm>
            <a:off x="6534185" y="2760728"/>
            <a:ext cx="211688" cy="4184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F3F7442-AAD3-4582-A217-4FB32EF36529}"/>
              </a:ext>
            </a:extLst>
          </p:cNvPr>
          <p:cNvCxnSpPr>
            <a:cxnSpLocks/>
          </p:cNvCxnSpPr>
          <p:nvPr/>
        </p:nvCxnSpPr>
        <p:spPr>
          <a:xfrm>
            <a:off x="6557347" y="3400492"/>
            <a:ext cx="1885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BA4F5A-2326-46E5-B16C-7DC520AB5ECC}"/>
              </a:ext>
            </a:extLst>
          </p:cNvPr>
          <p:cNvCxnSpPr>
            <a:cxnSpLocks/>
          </p:cNvCxnSpPr>
          <p:nvPr/>
        </p:nvCxnSpPr>
        <p:spPr>
          <a:xfrm flipV="1">
            <a:off x="6561211" y="3597151"/>
            <a:ext cx="165364" cy="4150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6E07CE2-7087-4033-A1B9-4F9460984BCD}"/>
              </a:ext>
            </a:extLst>
          </p:cNvPr>
          <p:cNvCxnSpPr>
            <a:cxnSpLocks/>
          </p:cNvCxnSpPr>
          <p:nvPr/>
        </p:nvCxnSpPr>
        <p:spPr>
          <a:xfrm flipH="1">
            <a:off x="7388180" y="2721277"/>
            <a:ext cx="84606" cy="467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719A05-2FD9-4DF1-992C-A51FEA267BAB}"/>
              </a:ext>
            </a:extLst>
          </p:cNvPr>
          <p:cNvCxnSpPr>
            <a:cxnSpLocks/>
          </p:cNvCxnSpPr>
          <p:nvPr/>
        </p:nvCxnSpPr>
        <p:spPr>
          <a:xfrm flipH="1">
            <a:off x="7337604" y="3378396"/>
            <a:ext cx="169212" cy="149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3E25A3-A412-47DE-85D3-622EE81DA87F}"/>
              </a:ext>
            </a:extLst>
          </p:cNvPr>
          <p:cNvCxnSpPr>
            <a:cxnSpLocks/>
          </p:cNvCxnSpPr>
          <p:nvPr/>
        </p:nvCxnSpPr>
        <p:spPr>
          <a:xfrm flipH="1" flipV="1">
            <a:off x="7337604" y="3581620"/>
            <a:ext cx="158344" cy="4305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05AAD73-DD1E-4E95-BC75-F03C7CD23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613" y="2610585"/>
            <a:ext cx="1112235" cy="1635251"/>
          </a:xfrm>
          <a:prstGeom prst="rect">
            <a:avLst/>
          </a:prstGeom>
        </p:spPr>
      </p:pic>
      <p:pic>
        <p:nvPicPr>
          <p:cNvPr id="26630" name="Picture 6" descr="Fatos Xhafa">
            <a:extLst>
              <a:ext uri="{FF2B5EF4-FFF2-40B4-BE49-F238E27FC236}">
                <a16:creationId xmlns:a16="http://schemas.microsoft.com/office/drawing/2014/main" id="{072AA822-413F-4F4C-8A9D-5D0C6BDFF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35" y="2244852"/>
            <a:ext cx="445030" cy="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F770B2-A267-4F40-9640-85F579EFE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701" y="2550209"/>
            <a:ext cx="1178990" cy="1695627"/>
          </a:xfrm>
          <a:prstGeom prst="rect">
            <a:avLst/>
          </a:prstGeom>
        </p:spPr>
      </p:pic>
      <p:pic>
        <p:nvPicPr>
          <p:cNvPr id="26628" name="Picture 4" descr="Makoto Takizawa">
            <a:extLst>
              <a:ext uri="{FF2B5EF4-FFF2-40B4-BE49-F238E27FC236}">
                <a16:creationId xmlns:a16="http://schemas.microsoft.com/office/drawing/2014/main" id="{7349745F-E61E-4B5A-AD86-5DC45656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03" y="3217843"/>
            <a:ext cx="540814" cy="46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B284979-F4C5-42C0-BA0B-DB30FBE306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477" y="4436709"/>
            <a:ext cx="2616337" cy="1283393"/>
          </a:xfrm>
          <a:prstGeom prst="rect">
            <a:avLst/>
          </a:prstGeom>
        </p:spPr>
      </p:pic>
      <p:sp>
        <p:nvSpPr>
          <p:cNvPr id="6" name="Double Bracket 5">
            <a:extLst>
              <a:ext uri="{FF2B5EF4-FFF2-40B4-BE49-F238E27FC236}">
                <a16:creationId xmlns:a16="http://schemas.microsoft.com/office/drawing/2014/main" id="{F86BB6ED-494F-43A2-9DD6-8BE5F35B9511}"/>
              </a:ext>
            </a:extLst>
          </p:cNvPr>
          <p:cNvSpPr/>
          <p:nvPr/>
        </p:nvSpPr>
        <p:spPr>
          <a:xfrm>
            <a:off x="7085494" y="4925805"/>
            <a:ext cx="414052" cy="667045"/>
          </a:xfrm>
          <a:prstGeom prst="bracketPair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0DE5B4-5940-4E13-91D5-811C807D17C1}"/>
              </a:ext>
            </a:extLst>
          </p:cNvPr>
          <p:cNvSpPr/>
          <p:nvPr/>
        </p:nvSpPr>
        <p:spPr>
          <a:xfrm>
            <a:off x="3487701" y="4496056"/>
            <a:ext cx="1360344" cy="2743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8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6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Exp2. Discovery in Practice</a:t>
            </a:r>
            <a:r>
              <a:rPr lang="en-US" altLang="zh-CN" dirty="0"/>
              <a:t> (cont.)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Youtube</a:t>
            </a:r>
            <a:r>
              <a:rPr lang="en-US" dirty="0"/>
              <a:t> f</a:t>
            </a:r>
            <a:r>
              <a:rPr lang="en-US" altLang="zh-CN" dirty="0"/>
              <a:t>riends</a:t>
            </a:r>
            <a:r>
              <a:rPr lang="en-US" dirty="0"/>
              <a:t> network </a:t>
            </a:r>
          </a:p>
          <a:p>
            <a:pPr lvl="1"/>
            <a:r>
              <a:rPr lang="en-US" dirty="0"/>
              <a:t>(Users X Users X Timestamps)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79ADC-D135-4141-B6FB-D52D2833A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84" y="2993001"/>
            <a:ext cx="3331949" cy="2689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FFA8A5-5939-4769-8684-0158C1FA2746}"/>
              </a:ext>
            </a:extLst>
          </p:cNvPr>
          <p:cNvSpPr txBox="1"/>
          <p:nvPr/>
        </p:nvSpPr>
        <p:spPr>
          <a:xfrm>
            <a:off x="1712381" y="2440256"/>
            <a:ext cx="5719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four blocks found by different methods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3201A3-C6A8-4223-A21A-CD9E13FDC769}"/>
              </a:ext>
            </a:extLst>
          </p:cNvPr>
          <p:cNvSpPr txBox="1"/>
          <p:nvPr/>
        </p:nvSpPr>
        <p:spPr>
          <a:xfrm>
            <a:off x="1134335" y="5720956"/>
            <a:ext cx="694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user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became friend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904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users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hour</a:t>
            </a:r>
          </a:p>
        </p:txBody>
      </p:sp>
      <p:pic>
        <p:nvPicPr>
          <p:cNvPr id="1026" name="Picture 2" descr="相关图片">
            <a:extLst>
              <a:ext uri="{FF2B5EF4-FFF2-40B4-BE49-F238E27FC236}">
                <a16:creationId xmlns:a16="http://schemas.microsoft.com/office/drawing/2014/main" id="{9D5FD928-05D6-4843-BC44-3A61B65F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20" y="1113976"/>
            <a:ext cx="1199001" cy="11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544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Exp2. Discovery in Practice (cont.)</a:t>
            </a:r>
            <a:r>
              <a:rPr lang="en-US" altLang="zh-CN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3E4-1B2B-4E8D-B170-897F14DAA5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Youtube</a:t>
            </a:r>
            <a:r>
              <a:rPr lang="en-US" dirty="0"/>
              <a:t> f</a:t>
            </a:r>
            <a:r>
              <a:rPr lang="en-US" altLang="zh-CN" dirty="0"/>
              <a:t>riends</a:t>
            </a:r>
            <a:r>
              <a:rPr lang="en-US" dirty="0"/>
              <a:t> network, CatchCore detects </a:t>
            </a:r>
            <a:br>
              <a:rPr lang="en-US" dirty="0"/>
            </a:br>
            <a:r>
              <a:rPr lang="en-US" dirty="0"/>
              <a:t> denser blocks and suspicious </a:t>
            </a:r>
            <a:r>
              <a:rPr lang="en-US" b="1" dirty="0"/>
              <a:t>bot activities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79ADC-D135-4141-B6FB-D52D2833A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35" y="2921904"/>
            <a:ext cx="3331949" cy="2689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FFA8A5-5939-4769-8684-0158C1FA2746}"/>
              </a:ext>
            </a:extLst>
          </p:cNvPr>
          <p:cNvSpPr txBox="1"/>
          <p:nvPr/>
        </p:nvSpPr>
        <p:spPr>
          <a:xfrm>
            <a:off x="1134335" y="2304551"/>
            <a:ext cx="4072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block found by CatchCore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F29CAE-3AA6-4963-A566-C36479769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763" y="2849101"/>
            <a:ext cx="1930367" cy="268985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Right Arrow 8">
            <a:extLst>
              <a:ext uri="{FF2B5EF4-FFF2-40B4-BE49-F238E27FC236}">
                <a16:creationId xmlns:a16="http://schemas.microsoft.com/office/drawing/2014/main" id="{D69D6FD0-B0BA-44FF-A60B-2AEA2F594F02}"/>
              </a:ext>
            </a:extLst>
          </p:cNvPr>
          <p:cNvSpPr/>
          <p:nvPr/>
        </p:nvSpPr>
        <p:spPr>
          <a:xfrm>
            <a:off x="1674270" y="3057228"/>
            <a:ext cx="314947" cy="2177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AAD4EE-EFEF-4E49-A2B6-2431ABACF4CF}"/>
              </a:ext>
            </a:extLst>
          </p:cNvPr>
          <p:cNvSpPr txBox="1"/>
          <p:nvPr/>
        </p:nvSpPr>
        <p:spPr>
          <a:xfrm>
            <a:off x="1134335" y="5903836"/>
            <a:ext cx="694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user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became friend with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904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users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hour</a:t>
            </a:r>
          </a:p>
        </p:txBody>
      </p:sp>
    </p:spTree>
    <p:extLst>
      <p:ext uri="{BB962C8B-B14F-4D97-AF65-F5344CB8AC3E}">
        <p14:creationId xmlns:p14="http://schemas.microsoft.com/office/powerpoint/2010/main" val="944092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Exp2. Discovery in Practice</a:t>
            </a:r>
            <a:r>
              <a:rPr lang="en-US" altLang="zh-CN" dirty="0"/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85D25-E5A0-467D-A84E-0421B92F66A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b="1" dirty="0"/>
              <a:t>CatchCore</a:t>
            </a:r>
            <a:r>
              <a:rPr lang="en-US" dirty="0"/>
              <a:t> detects interesting patterns, e.g., attacks, co-author communities, etc.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2218BC-CC00-44AD-AB97-1A8245F0B25B}"/>
              </a:ext>
            </a:extLst>
          </p:cNvPr>
          <p:cNvSpPr/>
          <p:nvPr/>
        </p:nvSpPr>
        <p:spPr>
          <a:xfrm>
            <a:off x="878559" y="2586854"/>
            <a:ext cx="7543800" cy="3132372"/>
          </a:xfrm>
          <a:prstGeom prst="rect">
            <a:avLst/>
          </a:prstGeom>
          <a:noFill/>
          <a:ln w="57150">
            <a:solidFill>
              <a:srgbClr val="FF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19E3C9-84E8-4922-B036-00D65625A340}"/>
              </a:ext>
            </a:extLst>
          </p:cNvPr>
          <p:cNvGrpSpPr/>
          <p:nvPr/>
        </p:nvGrpSpPr>
        <p:grpSpPr>
          <a:xfrm>
            <a:off x="1220794" y="3226236"/>
            <a:ext cx="7035375" cy="2492990"/>
            <a:chOff x="1097046" y="2007155"/>
            <a:chExt cx="7172097" cy="249299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3CEFF6-7968-4FF4-BD9F-392EAC184568}"/>
                </a:ext>
              </a:extLst>
            </p:cNvPr>
            <p:cNvSpPr txBox="1"/>
            <p:nvPr/>
          </p:nvSpPr>
          <p:spPr>
            <a:xfrm>
              <a:off x="1415837" y="2007155"/>
              <a:ext cx="6853306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Accurate: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provides an accurate detection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produces meaningful results, i.e., anomalies, periodical intrusion, research group.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unsensitive for parameters, more flexible for various density metrics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Scalable: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runs in (sub-)linear time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D80D975-7615-402F-AEE1-393D463B4C18}"/>
                </a:ext>
              </a:extLst>
            </p:cNvPr>
            <p:cNvGrpSpPr/>
            <p:nvPr/>
          </p:nvGrpSpPr>
          <p:grpSpPr>
            <a:xfrm>
              <a:off x="1097046" y="2111186"/>
              <a:ext cx="297844" cy="2288184"/>
              <a:chOff x="1097046" y="2111186"/>
              <a:chExt cx="297844" cy="228818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378164-493F-4824-B5E1-2BC0FDA95467}"/>
                  </a:ext>
                </a:extLst>
              </p:cNvPr>
              <p:cNvSpPr/>
              <p:nvPr/>
            </p:nvSpPr>
            <p:spPr>
              <a:xfrm>
                <a:off x="1097048" y="2517834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C79966C-BA3D-4AB1-BE20-D21753AD5BBA}"/>
                  </a:ext>
                </a:extLst>
              </p:cNvPr>
              <p:cNvSpPr/>
              <p:nvPr/>
            </p:nvSpPr>
            <p:spPr>
              <a:xfrm>
                <a:off x="1102362" y="2111186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EBB7A52-EF50-4C93-B117-67B60D47D58B}"/>
                  </a:ext>
                </a:extLst>
              </p:cNvPr>
              <p:cNvSpPr/>
              <p:nvPr/>
            </p:nvSpPr>
            <p:spPr>
              <a:xfrm>
                <a:off x="1097047" y="4089668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3BBAA4-5BA8-4748-BF05-3E5DA3B92358}"/>
                  </a:ext>
                </a:extLst>
              </p:cNvPr>
              <p:cNvSpPr/>
              <p:nvPr/>
            </p:nvSpPr>
            <p:spPr>
              <a:xfrm>
                <a:off x="1097046" y="3288470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E0AA515-BFB8-4D77-8E98-B0D2338183F3}"/>
              </a:ext>
            </a:extLst>
          </p:cNvPr>
          <p:cNvSpPr txBox="1"/>
          <p:nvPr/>
        </p:nvSpPr>
        <p:spPr>
          <a:xfrm>
            <a:off x="997821" y="2667551"/>
            <a:ext cx="725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CatchCore:</a:t>
            </a:r>
          </a:p>
        </p:txBody>
      </p:sp>
      <p:pic>
        <p:nvPicPr>
          <p:cNvPr id="38" name="Picture 4" descr="Image result for checkmark">
            <a:extLst>
              <a:ext uri="{FF2B5EF4-FFF2-40B4-BE49-F238E27FC236}">
                <a16:creationId xmlns:a16="http://schemas.microsoft.com/office/drawing/2014/main" id="{2814CC93-8561-48E7-8AE3-6FCA4A12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92" y="3266106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Image result for checkmark">
            <a:extLst>
              <a:ext uri="{FF2B5EF4-FFF2-40B4-BE49-F238E27FC236}">
                <a16:creationId xmlns:a16="http://schemas.microsoft.com/office/drawing/2014/main" id="{A6333730-830F-4C44-A8A2-C551E3F1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61" y="3654006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43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Exp3. Robustness T</a:t>
            </a:r>
            <a:r>
              <a:rPr lang="en-US" altLang="zh-CN" dirty="0"/>
              <a:t>est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33D35C-8E29-479F-AEE2-BB9784DBDF5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Quality of detection result with different param.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9DBB3-1A65-451F-8C6E-54105E2C9327}"/>
              </a:ext>
            </a:extLst>
          </p:cNvPr>
          <p:cNvSpPr txBox="1"/>
          <p:nvPr/>
        </p:nvSpPr>
        <p:spPr>
          <a:xfrm>
            <a:off x="1144687" y="5448945"/>
            <a:ext cx="6936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 achieves the optimal solution for wide parameters range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8F7D3-6117-468D-8067-FCD6C9B493AE}"/>
              </a:ext>
            </a:extLst>
          </p:cNvPr>
          <p:cNvGrpSpPr/>
          <p:nvPr/>
        </p:nvGrpSpPr>
        <p:grpSpPr>
          <a:xfrm>
            <a:off x="1076262" y="2026679"/>
            <a:ext cx="3487024" cy="3065789"/>
            <a:chOff x="1298169" y="2477976"/>
            <a:chExt cx="3487024" cy="30657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8B337F-8738-4B6B-9E5A-891FE7764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8169" y="2477976"/>
              <a:ext cx="3136096" cy="27125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2C8879-2EF8-41B0-95F6-0CAA8285334F}"/>
                </a:ext>
              </a:extLst>
            </p:cNvPr>
            <p:cNvSpPr/>
            <p:nvPr/>
          </p:nvSpPr>
          <p:spPr>
            <a:xfrm rot="3418970">
              <a:off x="840291" y="4625317"/>
              <a:ext cx="14089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 density ratio</a:t>
              </a:r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B6BC08-3703-4A25-A1AB-2FADE47BBA29}"/>
                </a:ext>
              </a:extLst>
            </p:cNvPr>
            <p:cNvSpPr/>
            <p:nvPr/>
          </p:nvSpPr>
          <p:spPr>
            <a:xfrm rot="20757154">
              <a:off x="2540027" y="5174433"/>
              <a:ext cx="2245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 missing entry penalty</a:t>
              </a:r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E330F0-0378-4DDF-971C-D395B01E33F9}"/>
              </a:ext>
            </a:extLst>
          </p:cNvPr>
          <p:cNvGrpSpPr/>
          <p:nvPr/>
        </p:nvGrpSpPr>
        <p:grpSpPr>
          <a:xfrm>
            <a:off x="4772778" y="1919863"/>
            <a:ext cx="3308789" cy="3416676"/>
            <a:chOff x="5060184" y="2526886"/>
            <a:chExt cx="3308789" cy="3416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350DB1-FE2B-47FF-AA6C-19EFF4E77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0184" y="2526886"/>
              <a:ext cx="3136098" cy="271258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9783D8-F9B4-4F27-B798-4B1CC8258641}"/>
                </a:ext>
              </a:extLst>
            </p:cNvPr>
            <p:cNvSpPr/>
            <p:nvPr/>
          </p:nvSpPr>
          <p:spPr>
            <a:xfrm rot="654128">
              <a:off x="5076146" y="5198169"/>
              <a:ext cx="21016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 L</a:t>
              </a:r>
              <a:r>
                <a:rPr lang="en-US" dirty="0"/>
                <a:t>agrange multiplier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F44134-2B45-4993-8A0D-CB3509B594A0}"/>
                </a:ext>
              </a:extLst>
            </p:cNvPr>
            <p:cNvSpPr/>
            <p:nvPr/>
          </p:nvSpPr>
          <p:spPr>
            <a:xfrm rot="18455197">
              <a:off x="7243504" y="4818094"/>
              <a:ext cx="18816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max  # </a:t>
              </a:r>
              <a:r>
                <a:rPr lang="en-US" altLang="zh-CN" dirty="0">
                  <a:solidFill>
                    <a:prstClr val="black"/>
                  </a:solidFill>
                </a:rPr>
                <a:t>h</a:t>
              </a:r>
              <a:r>
                <a:rPr lang="en-US" dirty="0">
                  <a:solidFill>
                    <a:prstClr val="black"/>
                  </a:solidFill>
                </a:rPr>
                <a:t>ierarchies</a:t>
              </a:r>
              <a:endParaRPr lang="en-US" dirty="0"/>
            </a:p>
          </p:txBody>
        </p:sp>
      </p:grpSp>
      <p:sp>
        <p:nvSpPr>
          <p:cNvPr id="28" name="Right Bracket 27">
            <a:extLst>
              <a:ext uri="{FF2B5EF4-FFF2-40B4-BE49-F238E27FC236}">
                <a16:creationId xmlns:a16="http://schemas.microsoft.com/office/drawing/2014/main" id="{D788C694-49EA-450B-857B-8B0E39D41C56}"/>
              </a:ext>
            </a:extLst>
          </p:cNvPr>
          <p:cNvSpPr/>
          <p:nvPr/>
        </p:nvSpPr>
        <p:spPr>
          <a:xfrm rot="4453339">
            <a:off x="3157772" y="3860170"/>
            <a:ext cx="210027" cy="826671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ight Bracket 28">
            <a:extLst>
              <a:ext uri="{FF2B5EF4-FFF2-40B4-BE49-F238E27FC236}">
                <a16:creationId xmlns:a16="http://schemas.microsoft.com/office/drawing/2014/main" id="{B13BAA18-F40F-4876-9E70-3952B89072A4}"/>
              </a:ext>
            </a:extLst>
          </p:cNvPr>
          <p:cNvSpPr/>
          <p:nvPr/>
        </p:nvSpPr>
        <p:spPr>
          <a:xfrm rot="6129737">
            <a:off x="6249933" y="3476549"/>
            <a:ext cx="185884" cy="924909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Exp3. Robustness T</a:t>
            </a:r>
            <a:r>
              <a:rPr lang="en-US" altLang="zh-CN" dirty="0"/>
              <a:t>est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BA200-36B2-4454-8B06-F4C285A2AA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b="1" dirty="0"/>
              <a:t>CatchCore</a:t>
            </a:r>
            <a:r>
              <a:rPr lang="en-US" dirty="0"/>
              <a:t> is robust with parameters and flexible to adapt to various density metrics.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20ED90-CF58-4D54-8B24-90062DCF0A20}"/>
              </a:ext>
            </a:extLst>
          </p:cNvPr>
          <p:cNvSpPr/>
          <p:nvPr/>
        </p:nvSpPr>
        <p:spPr>
          <a:xfrm>
            <a:off x="885825" y="2586302"/>
            <a:ext cx="7543800" cy="3132372"/>
          </a:xfrm>
          <a:prstGeom prst="rect">
            <a:avLst/>
          </a:prstGeom>
          <a:noFill/>
          <a:ln w="57150">
            <a:solidFill>
              <a:srgbClr val="FF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D554"/>
                </a:solidFill>
              </a:ln>
              <a:solidFill>
                <a:srgbClr val="FFD5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2C0FC7-C66F-4C9D-9805-CC8D8F24085F}"/>
              </a:ext>
            </a:extLst>
          </p:cNvPr>
          <p:cNvGrpSpPr/>
          <p:nvPr/>
        </p:nvGrpSpPr>
        <p:grpSpPr>
          <a:xfrm>
            <a:off x="1228060" y="3225684"/>
            <a:ext cx="7035375" cy="2492990"/>
            <a:chOff x="1097046" y="2007155"/>
            <a:chExt cx="7172097" cy="24929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3391ED-280F-4E6E-AF22-5975CF42F7DF}"/>
                </a:ext>
              </a:extLst>
            </p:cNvPr>
            <p:cNvSpPr txBox="1"/>
            <p:nvPr/>
          </p:nvSpPr>
          <p:spPr>
            <a:xfrm>
              <a:off x="1415837" y="2007155"/>
              <a:ext cx="6853306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Accurate: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provides an accurate detection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produces meaningful results, i.e., anomalies, periodical intrusion, research group.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unsensitive for parameters, more flexible for various density metrics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Scalable: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runs in </a:t>
              </a:r>
              <a:r>
                <a:rPr lang="en-US" sz="2600" dirty="0">
                  <a:solidFill>
                    <a:prstClr val="black"/>
                  </a:solidFill>
                  <a:latin typeface="Calibri" panose="020F0502020204030204"/>
                </a:rPr>
                <a:t>(sub)-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linear time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7A9AF98-DEBC-478C-AFD9-E3EA15CBA3D8}"/>
                </a:ext>
              </a:extLst>
            </p:cNvPr>
            <p:cNvGrpSpPr/>
            <p:nvPr/>
          </p:nvGrpSpPr>
          <p:grpSpPr>
            <a:xfrm>
              <a:off x="1097046" y="2111186"/>
              <a:ext cx="297844" cy="2267274"/>
              <a:chOff x="1097046" y="2111186"/>
              <a:chExt cx="297844" cy="226727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4D0B9C5-CE0C-4A2C-98F5-DA85D35EA80E}"/>
                  </a:ext>
                </a:extLst>
              </p:cNvPr>
              <p:cNvSpPr/>
              <p:nvPr/>
            </p:nvSpPr>
            <p:spPr>
              <a:xfrm>
                <a:off x="1097048" y="2517834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BC0B41A-EE12-49F5-A59D-FA270F4ABC28}"/>
                  </a:ext>
                </a:extLst>
              </p:cNvPr>
              <p:cNvSpPr/>
              <p:nvPr/>
            </p:nvSpPr>
            <p:spPr>
              <a:xfrm>
                <a:off x="1102362" y="2111186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C168EE-F6C7-425D-B0A1-B7D63E4C4265}"/>
                  </a:ext>
                </a:extLst>
              </p:cNvPr>
              <p:cNvSpPr/>
              <p:nvPr/>
            </p:nvSpPr>
            <p:spPr>
              <a:xfrm>
                <a:off x="1097047" y="3284996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B6DE2F2-39CE-4863-956B-EFD9F796CF2D}"/>
                  </a:ext>
                </a:extLst>
              </p:cNvPr>
              <p:cNvSpPr/>
              <p:nvPr/>
            </p:nvSpPr>
            <p:spPr>
              <a:xfrm>
                <a:off x="1097046" y="4068758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A8C5ECC-A133-410B-AE25-829F1DA25DEC}"/>
              </a:ext>
            </a:extLst>
          </p:cNvPr>
          <p:cNvSpPr txBox="1"/>
          <p:nvPr/>
        </p:nvSpPr>
        <p:spPr>
          <a:xfrm>
            <a:off x="1005087" y="2666999"/>
            <a:ext cx="725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CatchCore:</a:t>
            </a:r>
          </a:p>
        </p:txBody>
      </p:sp>
      <p:pic>
        <p:nvPicPr>
          <p:cNvPr id="26" name="Picture 4" descr="Image result for checkmark">
            <a:extLst>
              <a:ext uri="{FF2B5EF4-FFF2-40B4-BE49-F238E27FC236}">
                <a16:creationId xmlns:a16="http://schemas.microsoft.com/office/drawing/2014/main" id="{F17E39E9-DD52-4A4A-A1F4-A80EFF32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58" y="3265554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checkmark">
            <a:extLst>
              <a:ext uri="{FF2B5EF4-FFF2-40B4-BE49-F238E27FC236}">
                <a16:creationId xmlns:a16="http://schemas.microsoft.com/office/drawing/2014/main" id="{C7E38A53-DEA1-4125-8726-BE056AB77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7" y="3653454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heckmark">
            <a:extLst>
              <a:ext uri="{FF2B5EF4-FFF2-40B4-BE49-F238E27FC236}">
                <a16:creationId xmlns:a16="http://schemas.microsoft.com/office/drawing/2014/main" id="{B6E8D772-2FCA-4755-B895-677215A2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60" y="4406745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57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Exp4. Scalability Test</a:t>
            </a:r>
            <a:r>
              <a:rPr lang="en-US" altLang="zh-CN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91790-1E8B-4520-BEDC-68464E381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35" y="1576237"/>
            <a:ext cx="4810280" cy="3752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242308-37D7-4B2F-8F27-915730DB2D09}"/>
              </a:ext>
            </a:extLst>
          </p:cNvPr>
          <p:cNvGrpSpPr/>
          <p:nvPr/>
        </p:nvGrpSpPr>
        <p:grpSpPr>
          <a:xfrm>
            <a:off x="696486" y="2056382"/>
            <a:ext cx="7751025" cy="2524831"/>
            <a:chOff x="1058561" y="3464959"/>
            <a:chExt cx="7004619" cy="19910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33C141-616F-4772-A984-AF91D0239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561" y="3464959"/>
              <a:ext cx="2310401" cy="19910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ECFCE2-B04C-4531-829F-EAC15A1D4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436" y="3469723"/>
              <a:ext cx="2310401" cy="19862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6853C9-D003-40FE-AC94-EEF27918F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729" y="3464959"/>
              <a:ext cx="2243451" cy="1991003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F1EF25-7364-46B9-BCF8-4166F496EAEE}"/>
              </a:ext>
            </a:extLst>
          </p:cNvPr>
          <p:cNvSpPr txBox="1">
            <a:spLocks/>
          </p:cNvSpPr>
          <p:nvPr/>
        </p:nvSpPr>
        <p:spPr>
          <a:xfrm>
            <a:off x="844523" y="5123924"/>
            <a:ext cx="7489136" cy="522731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i="1" dirty="0"/>
              <a:t>CatchCore is (sub-) linear in all aspects of tensor</a:t>
            </a:r>
          </a:p>
        </p:txBody>
      </p:sp>
    </p:spTree>
    <p:extLst>
      <p:ext uri="{BB962C8B-B14F-4D97-AF65-F5344CB8AC3E}">
        <p14:creationId xmlns:p14="http://schemas.microsoft.com/office/powerpoint/2010/main" val="802611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C355-E9C0-4ED3-A04F-4AA39ED4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Exp4. Scalability T</a:t>
            </a:r>
            <a:r>
              <a:rPr lang="en-US" altLang="zh-CN" dirty="0"/>
              <a:t>est</a:t>
            </a:r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FF870BF0-A210-4EC0-BF61-8A114902118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b="1" dirty="0"/>
              <a:t>CatchCore </a:t>
            </a:r>
            <a:r>
              <a:rPr lang="en-US" dirty="0"/>
              <a:t>scales linearly with each input factor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2218BC-CC00-44AD-AB97-1A8245F0B25B}"/>
              </a:ext>
            </a:extLst>
          </p:cNvPr>
          <p:cNvSpPr/>
          <p:nvPr/>
        </p:nvSpPr>
        <p:spPr>
          <a:xfrm>
            <a:off x="902943" y="2586854"/>
            <a:ext cx="7543800" cy="3132372"/>
          </a:xfrm>
          <a:prstGeom prst="rect">
            <a:avLst/>
          </a:prstGeom>
          <a:noFill/>
          <a:ln w="57150">
            <a:solidFill>
              <a:srgbClr val="FFD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19E3C9-84E8-4922-B036-00D65625A340}"/>
              </a:ext>
            </a:extLst>
          </p:cNvPr>
          <p:cNvGrpSpPr/>
          <p:nvPr/>
        </p:nvGrpSpPr>
        <p:grpSpPr>
          <a:xfrm>
            <a:off x="1245178" y="3226236"/>
            <a:ext cx="7035375" cy="2492990"/>
            <a:chOff x="1097046" y="2007155"/>
            <a:chExt cx="7172097" cy="249299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3CEFF6-7968-4FF4-BD9F-392EAC184568}"/>
                </a:ext>
              </a:extLst>
            </p:cNvPr>
            <p:cNvSpPr txBox="1"/>
            <p:nvPr/>
          </p:nvSpPr>
          <p:spPr>
            <a:xfrm>
              <a:off x="1415837" y="2007155"/>
              <a:ext cx="6853306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Accurate: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provides an accurate detection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produces meaningful results, i.e., anomalies, periodical intrusion, research group.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unsensitive for parameters, more flexible for various density metrics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Scalable: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runs in near-linear time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D80D975-7615-402F-AEE1-393D463B4C18}"/>
                </a:ext>
              </a:extLst>
            </p:cNvPr>
            <p:cNvGrpSpPr/>
            <p:nvPr/>
          </p:nvGrpSpPr>
          <p:grpSpPr>
            <a:xfrm>
              <a:off x="1097046" y="2111186"/>
              <a:ext cx="297844" cy="2279466"/>
              <a:chOff x="1097046" y="2111186"/>
              <a:chExt cx="297844" cy="2279466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378164-493F-4824-B5E1-2BC0FDA95467}"/>
                  </a:ext>
                </a:extLst>
              </p:cNvPr>
              <p:cNvSpPr/>
              <p:nvPr/>
            </p:nvSpPr>
            <p:spPr>
              <a:xfrm>
                <a:off x="1097048" y="2517834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C79966C-BA3D-4AB1-BE20-D21753AD5BBA}"/>
                  </a:ext>
                </a:extLst>
              </p:cNvPr>
              <p:cNvSpPr/>
              <p:nvPr/>
            </p:nvSpPr>
            <p:spPr>
              <a:xfrm>
                <a:off x="1102362" y="2111186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EBB7A52-EF50-4C93-B117-67B60D47D58B}"/>
                  </a:ext>
                </a:extLst>
              </p:cNvPr>
              <p:cNvSpPr/>
              <p:nvPr/>
            </p:nvSpPr>
            <p:spPr>
              <a:xfrm>
                <a:off x="1097047" y="3284996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3BBAA4-5BA8-4748-BF05-3E5DA3B92358}"/>
                  </a:ext>
                </a:extLst>
              </p:cNvPr>
              <p:cNvSpPr/>
              <p:nvPr/>
            </p:nvSpPr>
            <p:spPr>
              <a:xfrm>
                <a:off x="1097046" y="4080950"/>
                <a:ext cx="292528" cy="3097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E0AA515-BFB8-4D77-8E98-B0D2338183F3}"/>
              </a:ext>
            </a:extLst>
          </p:cNvPr>
          <p:cNvSpPr txBox="1"/>
          <p:nvPr/>
        </p:nvSpPr>
        <p:spPr>
          <a:xfrm>
            <a:off x="1022205" y="2667551"/>
            <a:ext cx="725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CatchCore:</a:t>
            </a:r>
          </a:p>
        </p:txBody>
      </p:sp>
      <p:pic>
        <p:nvPicPr>
          <p:cNvPr id="38" name="Picture 4" descr="Image result for checkmark">
            <a:extLst>
              <a:ext uri="{FF2B5EF4-FFF2-40B4-BE49-F238E27FC236}">
                <a16:creationId xmlns:a16="http://schemas.microsoft.com/office/drawing/2014/main" id="{2814CC93-8561-48E7-8AE3-6FCA4A12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76" y="3266106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Image result for checkmark">
            <a:extLst>
              <a:ext uri="{FF2B5EF4-FFF2-40B4-BE49-F238E27FC236}">
                <a16:creationId xmlns:a16="http://schemas.microsoft.com/office/drawing/2014/main" id="{A6333730-830F-4C44-A8A2-C551E3F1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45" y="3654006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Image result for checkmark">
            <a:extLst>
              <a:ext uri="{FF2B5EF4-FFF2-40B4-BE49-F238E27FC236}">
                <a16:creationId xmlns:a16="http://schemas.microsoft.com/office/drawing/2014/main" id="{A4850C7D-35C0-42FE-ACD3-DD99B907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57" y="4409785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checkmark">
            <a:extLst>
              <a:ext uri="{FF2B5EF4-FFF2-40B4-BE49-F238E27FC236}">
                <a16:creationId xmlns:a16="http://schemas.microsoft.com/office/drawing/2014/main" id="{F31CBD74-D41E-41CD-AF8C-0704D3881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57" y="5206409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160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8FC9-E341-4B92-BF50-DE2E7916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3B2A-D4B6-4AE5-A7AC-7023D17F42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Motivation</a:t>
            </a: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3373438" algn="l"/>
              </a:tabLst>
            </a:pPr>
            <a:r>
              <a:rPr lang="en-US" dirty="0"/>
              <a:t>Proposed Method:  </a:t>
            </a:r>
            <a:r>
              <a:rPr lang="en-US" altLang="zh-CN" dirty="0"/>
              <a:t>CatchCore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Experiments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Conclusion </a:t>
            </a:r>
            <a:r>
              <a:rPr lang="en-US" b="1" dirty="0">
                <a:solidFill>
                  <a:srgbClr val="C00000"/>
                </a:solidFill>
              </a:rPr>
              <a:t>&lt;&lt;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6" name="Picture 2" descr="Image result for road map">
            <a:extLst>
              <a:ext uri="{FF2B5EF4-FFF2-40B4-BE49-F238E27FC236}">
                <a16:creationId xmlns:a16="http://schemas.microsoft.com/office/drawing/2014/main" id="{3AAFF439-ADEE-4EA3-A826-F71A2BBF4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90" y="2564904"/>
            <a:ext cx="2687853" cy="34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car top view">
            <a:extLst>
              <a:ext uri="{FF2B5EF4-FFF2-40B4-BE49-F238E27FC236}">
                <a16:creationId xmlns:a16="http://schemas.microsoft.com/office/drawing/2014/main" id="{E6923007-640F-4253-8494-6C8870A6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14396">
            <a:off x="7697842" y="2560119"/>
            <a:ext cx="305419" cy="1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isney Pixar Cars wallpaper entitled cars banner 2">
            <a:extLst>
              <a:ext uri="{FF2B5EF4-FFF2-40B4-BE49-F238E27FC236}">
                <a16:creationId xmlns:a16="http://schemas.microsoft.com/office/drawing/2014/main" id="{F681859E-D6ED-43B5-99D4-597F0E1C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46" y="1751663"/>
            <a:ext cx="1258605" cy="63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E979B-7437-4CD3-8F84-738E1B5E7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Research 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186601-D423-4624-A0E6-88AD834966D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Previous methods assume that blocks are    </a:t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exclusive</a:t>
            </a:r>
            <a:r>
              <a:rPr lang="en-US" dirty="0"/>
              <a:t> and detect in </a:t>
            </a:r>
            <a:r>
              <a:rPr lang="en-US" b="1" dirty="0"/>
              <a:t>a flat manner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 (</a:t>
            </a:r>
            <a:r>
              <a:rPr lang="en-US" b="1" dirty="0">
                <a:solidFill>
                  <a:srgbClr val="C00000"/>
                </a:solidFill>
              </a:rPr>
              <a:t>No subtle structure &amp; relations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M-Zoom [</a:t>
            </a:r>
            <a:r>
              <a:rPr lang="en-US" dirty="0" err="1"/>
              <a:t>kijung</a:t>
            </a:r>
            <a:r>
              <a:rPr lang="en-US" dirty="0"/>
              <a:t> et al. ‘16], D-Cube [</a:t>
            </a:r>
            <a:r>
              <a:rPr lang="en-US" dirty="0" err="1"/>
              <a:t>kijung</a:t>
            </a:r>
            <a:r>
              <a:rPr lang="en-US" dirty="0"/>
              <a:t> et al. ‘17]</a:t>
            </a:r>
          </a:p>
          <a:p>
            <a:pPr lvl="1"/>
            <a:r>
              <a:rPr lang="en-US" dirty="0" err="1"/>
              <a:t>CrossSpot</a:t>
            </a:r>
            <a:r>
              <a:rPr lang="en-US" dirty="0"/>
              <a:t> [Jiang et al. ‘15]</a:t>
            </a:r>
          </a:p>
          <a:p>
            <a:pPr lvl="1"/>
            <a:r>
              <a:rPr lang="en-US" dirty="0"/>
              <a:t>CP-Decomp, MAF [</a:t>
            </a:r>
            <a:r>
              <a:rPr lang="en-US" dirty="0" err="1"/>
              <a:t>Maruhashi</a:t>
            </a:r>
            <a:r>
              <a:rPr lang="en-US" dirty="0"/>
              <a:t> et al. ‘11]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8ADBEBF-694A-43D5-9150-52FDEA7AAF96}"/>
              </a:ext>
            </a:extLst>
          </p:cNvPr>
          <p:cNvSpPr txBox="1"/>
          <p:nvPr/>
        </p:nvSpPr>
        <p:spPr>
          <a:xfrm>
            <a:off x="1967758" y="4116218"/>
            <a:ext cx="5958464" cy="1815882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 a large-scale high-order tensor, how can we detect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hierarchical dense sub-structure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(sub-block / tensor)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4" descr="Cute question mark clipart kid">
            <a:extLst>
              <a:ext uri="{FF2B5EF4-FFF2-40B4-BE49-F238E27FC236}">
                <a16:creationId xmlns:a16="http://schemas.microsoft.com/office/drawing/2014/main" id="{AEFB0B88-D183-4DDF-AFFB-7943ACB5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90" y="3874106"/>
            <a:ext cx="853024" cy="9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53627-E5C6-402C-84F9-B117E34EA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638" y="3025678"/>
            <a:ext cx="1445170" cy="849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E6E77-29DE-4363-925F-CDAFE9A1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634" y="1603329"/>
            <a:ext cx="906847" cy="903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619A2-54C7-4375-9EE4-3CE18256D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825" y="5448158"/>
            <a:ext cx="752656" cy="82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31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A6F4F0D-2F27-44F8-87D1-F140231A2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10" y="2938914"/>
            <a:ext cx="1509476" cy="1465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9AF41-2ACF-433D-B366-28A56344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5CE8-31BA-435A-B846-C00B4A63466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b="1" dirty="0"/>
              <a:t>CatchCore: </a:t>
            </a:r>
          </a:p>
          <a:p>
            <a:pPr lvl="1"/>
            <a:r>
              <a:rPr lang="en-US" sz="2800" dirty="0"/>
              <a:t>Hierarchical Dense Subtensor Detection</a:t>
            </a:r>
          </a:p>
          <a:p>
            <a:pPr lvl="1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1D730C-E379-4ABD-8B33-BF4451105D46}"/>
              </a:ext>
            </a:extLst>
          </p:cNvPr>
          <p:cNvGrpSpPr/>
          <p:nvPr/>
        </p:nvGrpSpPr>
        <p:grpSpPr>
          <a:xfrm>
            <a:off x="1070184" y="2290483"/>
            <a:ext cx="2199065" cy="554221"/>
            <a:chOff x="6215359" y="2469097"/>
            <a:chExt cx="2199065" cy="554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F71FE6-7975-4FA1-9E62-F6A8477AF648}"/>
                </a:ext>
              </a:extLst>
            </p:cNvPr>
            <p:cNvSpPr txBox="1"/>
            <p:nvPr/>
          </p:nvSpPr>
          <p:spPr>
            <a:xfrm>
              <a:off x="6733465" y="2472722"/>
              <a:ext cx="1680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Accurate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34E3DB-92F4-4464-A17B-05CD81B7A35C}"/>
                </a:ext>
              </a:extLst>
            </p:cNvPr>
            <p:cNvSpPr/>
            <p:nvPr/>
          </p:nvSpPr>
          <p:spPr>
            <a:xfrm>
              <a:off x="6387159" y="2589917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4" descr="Image result for checkmark">
              <a:extLst>
                <a:ext uri="{FF2B5EF4-FFF2-40B4-BE49-F238E27FC236}">
                  <a16:creationId xmlns:a16="http://schemas.microsoft.com/office/drawing/2014/main" id="{16DB69D3-781A-4684-8AD2-40A2D7285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368" y="2492323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69FC80-5754-49EE-9330-0E402E8A2FB9}"/>
                </a:ext>
              </a:extLst>
            </p:cNvPr>
            <p:cNvSpPr/>
            <p:nvPr/>
          </p:nvSpPr>
          <p:spPr>
            <a:xfrm>
              <a:off x="6215359" y="2469097"/>
              <a:ext cx="2089843" cy="554221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9C2F5E-759F-45DE-A686-A05F1621609B}"/>
              </a:ext>
            </a:extLst>
          </p:cNvPr>
          <p:cNvGrpSpPr/>
          <p:nvPr/>
        </p:nvGrpSpPr>
        <p:grpSpPr>
          <a:xfrm>
            <a:off x="6374538" y="2313709"/>
            <a:ext cx="1882687" cy="548834"/>
            <a:chOff x="4324679" y="2273800"/>
            <a:chExt cx="2014101" cy="5488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F0BB82-45C8-488C-BAA4-916A488881B6}"/>
                </a:ext>
              </a:extLst>
            </p:cNvPr>
            <p:cNvSpPr/>
            <p:nvPr/>
          </p:nvSpPr>
          <p:spPr>
            <a:xfrm>
              <a:off x="4502378" y="2385908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4" descr="Image result for checkmark">
              <a:extLst>
                <a:ext uri="{FF2B5EF4-FFF2-40B4-BE49-F238E27FC236}">
                  <a16:creationId xmlns:a16="http://schemas.microsoft.com/office/drawing/2014/main" id="{A858E5EF-A66B-4D89-A881-7AF29C01F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587" y="2273800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AEB40D-08A6-47EB-8573-2A264772781E}"/>
                </a:ext>
              </a:extLst>
            </p:cNvPr>
            <p:cNvSpPr/>
            <p:nvPr/>
          </p:nvSpPr>
          <p:spPr>
            <a:xfrm>
              <a:off x="4324679" y="2273800"/>
              <a:ext cx="2014101" cy="548834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69372-56CC-4D92-9187-BC9727DE231A}"/>
                </a:ext>
              </a:extLst>
            </p:cNvPr>
            <p:cNvSpPr txBox="1"/>
            <p:nvPr/>
          </p:nvSpPr>
          <p:spPr>
            <a:xfrm>
              <a:off x="4848685" y="2291748"/>
              <a:ext cx="14900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Robust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76E54E-F844-49E3-BAF5-1092C6D5DEA3}"/>
              </a:ext>
            </a:extLst>
          </p:cNvPr>
          <p:cNvGrpSpPr/>
          <p:nvPr/>
        </p:nvGrpSpPr>
        <p:grpSpPr>
          <a:xfrm>
            <a:off x="1619380" y="4565062"/>
            <a:ext cx="2170623" cy="548834"/>
            <a:chOff x="3398474" y="4446616"/>
            <a:chExt cx="2170623" cy="54883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E3744F-7909-4CDD-B66C-1E04F39E1C57}"/>
                </a:ext>
              </a:extLst>
            </p:cNvPr>
            <p:cNvSpPr txBox="1"/>
            <p:nvPr/>
          </p:nvSpPr>
          <p:spPr>
            <a:xfrm>
              <a:off x="3922479" y="4464564"/>
              <a:ext cx="1586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E7C100-CFBF-4C25-9434-AE787BE378E7}"/>
                </a:ext>
              </a:extLst>
            </p:cNvPr>
            <p:cNvSpPr/>
            <p:nvPr/>
          </p:nvSpPr>
          <p:spPr>
            <a:xfrm>
              <a:off x="3576173" y="4558724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4" descr="Image result for checkmark">
              <a:extLst>
                <a:ext uri="{FF2B5EF4-FFF2-40B4-BE49-F238E27FC236}">
                  <a16:creationId xmlns:a16="http://schemas.microsoft.com/office/drawing/2014/main" id="{25E8003F-DBCA-4E4B-B12A-D887069A4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382" y="4446616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50445A-4DFA-4430-95BA-FC0D283BFB31}"/>
                </a:ext>
              </a:extLst>
            </p:cNvPr>
            <p:cNvSpPr/>
            <p:nvPr/>
          </p:nvSpPr>
          <p:spPr>
            <a:xfrm>
              <a:off x="3398474" y="4446616"/>
              <a:ext cx="2170623" cy="548834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C8F81-299A-4CC8-B63A-053E8A2E4E9E}"/>
              </a:ext>
            </a:extLst>
          </p:cNvPr>
          <p:cNvGrpSpPr/>
          <p:nvPr/>
        </p:nvGrpSpPr>
        <p:grpSpPr>
          <a:xfrm>
            <a:off x="3678133" y="2289324"/>
            <a:ext cx="2170623" cy="530995"/>
            <a:chOff x="3643724" y="2408299"/>
            <a:chExt cx="2170623" cy="5838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578C13-E75B-4173-AF99-23443F652262}"/>
                </a:ext>
              </a:extLst>
            </p:cNvPr>
            <p:cNvSpPr txBox="1"/>
            <p:nvPr/>
          </p:nvSpPr>
          <p:spPr>
            <a:xfrm>
              <a:off x="4191366" y="2415299"/>
              <a:ext cx="14551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Scalable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36B3AF-7069-4609-8727-3F5DDF5633A3}"/>
                </a:ext>
              </a:extLst>
            </p:cNvPr>
            <p:cNvSpPr/>
            <p:nvPr/>
          </p:nvSpPr>
          <p:spPr>
            <a:xfrm>
              <a:off x="3845059" y="2531566"/>
              <a:ext cx="305743" cy="3698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 descr="Image result for checkmark">
              <a:extLst>
                <a:ext uri="{FF2B5EF4-FFF2-40B4-BE49-F238E27FC236}">
                  <a16:creationId xmlns:a16="http://schemas.microsoft.com/office/drawing/2014/main" id="{E80C38CA-1C3A-47F6-8EB4-6046AE36A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68" y="2450972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19073E-6C5D-4EDA-B36D-6DB3B9F08A57}"/>
                </a:ext>
              </a:extLst>
            </p:cNvPr>
            <p:cNvSpPr/>
            <p:nvPr/>
          </p:nvSpPr>
          <p:spPr>
            <a:xfrm>
              <a:off x="3643724" y="2408299"/>
              <a:ext cx="2170623" cy="583842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247738D-0F58-4283-B7F1-E328E1CB0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t="-4187" r="-1992" b="-7226"/>
          <a:stretch/>
        </p:blipFill>
        <p:spPr>
          <a:xfrm>
            <a:off x="515773" y="5181321"/>
            <a:ext cx="2211484" cy="1274397"/>
          </a:xfrm>
          <a:prstGeom prst="rect">
            <a:avLst/>
          </a:prstGeom>
          <a:ln w="38100"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998287-6314-4D6A-978C-3033DAFC3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430" y="2965524"/>
            <a:ext cx="1509476" cy="130549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E5FEF56-D5F6-41CC-8527-EDCF66916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114" y="3001326"/>
            <a:ext cx="1615288" cy="13971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A7DB06-EFD5-4755-B59B-5969712EE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5896" y="5215178"/>
            <a:ext cx="1685029" cy="113329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0B1225E-A5C1-4F20-B3AF-412E53EF87ED}"/>
              </a:ext>
            </a:extLst>
          </p:cNvPr>
          <p:cNvGrpSpPr/>
          <p:nvPr/>
        </p:nvGrpSpPr>
        <p:grpSpPr>
          <a:xfrm>
            <a:off x="5488289" y="4758710"/>
            <a:ext cx="2804163" cy="548834"/>
            <a:chOff x="3398474" y="4446616"/>
            <a:chExt cx="2804163" cy="54883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05EDE2-E4E9-41C5-85F7-D2AF29D44570}"/>
                </a:ext>
              </a:extLst>
            </p:cNvPr>
            <p:cNvSpPr txBox="1"/>
            <p:nvPr/>
          </p:nvSpPr>
          <p:spPr>
            <a:xfrm>
              <a:off x="3922479" y="4464564"/>
              <a:ext cx="22801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Reproducible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4344E36-2428-43F6-89A3-2D68D9AEF742}"/>
                </a:ext>
              </a:extLst>
            </p:cNvPr>
            <p:cNvSpPr/>
            <p:nvPr/>
          </p:nvSpPr>
          <p:spPr>
            <a:xfrm>
              <a:off x="3576173" y="4558724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4" descr="Image result for checkmark">
              <a:extLst>
                <a:ext uri="{FF2B5EF4-FFF2-40B4-BE49-F238E27FC236}">
                  <a16:creationId xmlns:a16="http://schemas.microsoft.com/office/drawing/2014/main" id="{376851FD-C5D1-4A0A-98B3-725213250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382" y="4446616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66380E-B2B1-4656-B299-5909BD993C9D}"/>
                </a:ext>
              </a:extLst>
            </p:cNvPr>
            <p:cNvSpPr/>
            <p:nvPr/>
          </p:nvSpPr>
          <p:spPr>
            <a:xfrm>
              <a:off x="3398474" y="4446616"/>
              <a:ext cx="2681692" cy="548834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6" name="Picture 4" descr="Image result for github">
            <a:extLst>
              <a:ext uri="{FF2B5EF4-FFF2-40B4-BE49-F238E27FC236}">
                <a16:creationId xmlns:a16="http://schemas.microsoft.com/office/drawing/2014/main" id="{F5C593A1-E8B9-42B3-8BAE-A027F7A6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88" y="5419652"/>
            <a:ext cx="1871276" cy="6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773DB64-798E-4143-9953-FE1DB8FA8034}"/>
              </a:ext>
            </a:extLst>
          </p:cNvPr>
          <p:cNvSpPr/>
          <p:nvPr/>
        </p:nvSpPr>
        <p:spPr>
          <a:xfrm>
            <a:off x="4821522" y="5948016"/>
            <a:ext cx="3882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938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https://github.com/wenchieh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C938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C938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catchcore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4D751C9-13F9-42D1-8055-AD4AF5F091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96" y="2983839"/>
            <a:ext cx="1458314" cy="14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16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B494678-4704-4085-85A9-AD2E332260D8}"/>
              </a:ext>
            </a:extLst>
          </p:cNvPr>
          <p:cNvSpPr/>
          <p:nvPr/>
        </p:nvSpPr>
        <p:spPr>
          <a:xfrm>
            <a:off x="882213" y="2875002"/>
            <a:ext cx="73795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-47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ea typeface="+mj-ea"/>
                <a:cs typeface="Arial" charset="0"/>
              </a:rPr>
              <a:t>Thank you 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1A5F99-E265-4479-8F24-2D70D409D7E5}"/>
              </a:ext>
            </a:extLst>
          </p:cNvPr>
          <p:cNvSpPr/>
          <p:nvPr/>
        </p:nvSpPr>
        <p:spPr>
          <a:xfrm>
            <a:off x="531019" y="5368584"/>
            <a:ext cx="7237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Source codes and datasets used in the paper are available at </a:t>
            </a:r>
            <a:r>
              <a:rPr lang="en-US" sz="2000" b="1" dirty="0">
                <a:hlinkClick r:id="rId3"/>
              </a:rPr>
              <a:t>https://github.com/wenchieh/catchcore</a:t>
            </a:r>
            <a:r>
              <a:rPr lang="en-US" sz="2000" dirty="0">
                <a:hlinkClick r:id="rId3"/>
              </a:rPr>
              <a:t> </a:t>
            </a:r>
            <a:r>
              <a:rPr lang="en-US" sz="2000" b="1" kern="0" dirty="0">
                <a:solidFill>
                  <a:srgbClr val="C00000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6CAF4-8885-4F75-B99D-340F0494C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03" b="12046"/>
          <a:stretch/>
        </p:blipFill>
        <p:spPr>
          <a:xfrm>
            <a:off x="5413828" y="4115960"/>
            <a:ext cx="2610851" cy="842967"/>
          </a:xfrm>
          <a:prstGeom prst="rect">
            <a:avLst/>
          </a:prstGeom>
        </p:spPr>
      </p:pic>
      <p:pic>
        <p:nvPicPr>
          <p:cNvPr id="2050" name="Picture 2" descr="https://tool.oschina.net/action/qrcode/generate?data=https%3A%2F%2Fgithub.com%2Fwenchieh%2Fcatchcore&amp;output=image%2Fgif&amp;error=L&amp;type=0&amp;margin=0&amp;size=4&amp;1564627055403">
            <a:extLst>
              <a:ext uri="{FF2B5EF4-FFF2-40B4-BE49-F238E27FC236}">
                <a16:creationId xmlns:a16="http://schemas.microsoft.com/office/drawing/2014/main" id="{027CA18D-DEB9-4935-9415-7533EFFE5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30" y="5208051"/>
            <a:ext cx="868419" cy="8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0CB76B-E6C5-4651-8800-03F655261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043" y="1074250"/>
            <a:ext cx="1017390" cy="1408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CEFE7-AB6E-4F3E-B100-5239024AF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"/>
          <a:stretch/>
        </p:blipFill>
        <p:spPr>
          <a:xfrm>
            <a:off x="2074382" y="1091849"/>
            <a:ext cx="1417675" cy="1439305"/>
          </a:xfrm>
          <a:prstGeom prst="rect">
            <a:avLst/>
          </a:prstGeom>
        </p:spPr>
      </p:pic>
      <p:pic>
        <p:nvPicPr>
          <p:cNvPr id="9" name="Picture 2" descr="程学旗">
            <a:extLst>
              <a:ext uri="{FF2B5EF4-FFF2-40B4-BE49-F238E27FC236}">
                <a16:creationId xmlns:a16="http://schemas.microsoft.com/office/drawing/2014/main" id="{BD5C61B5-AC0E-45BD-A58B-321901421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50" y="1074250"/>
            <a:ext cx="1079479" cy="14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沈华伟">
            <a:extLst>
              <a:ext uri="{FF2B5EF4-FFF2-40B4-BE49-F238E27FC236}">
                <a16:creationId xmlns:a16="http://schemas.microsoft.com/office/drawing/2014/main" id="{2B22F95E-D609-4E66-92D9-109E028CC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33" y="1092150"/>
            <a:ext cx="1017389" cy="14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8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road map">
            <a:extLst>
              <a:ext uri="{FF2B5EF4-FFF2-40B4-BE49-F238E27FC236}">
                <a16:creationId xmlns:a16="http://schemas.microsoft.com/office/drawing/2014/main" id="{F1F857FD-F6A1-4AAC-8AC9-29E294418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90" y="2564904"/>
            <a:ext cx="2687853" cy="34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58FC9-E341-4B92-BF50-DE2E7916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3B2A-D4B6-4AE5-A7AC-7023D17F42E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Motivation</a:t>
            </a:r>
          </a:p>
          <a:p>
            <a:pPr marL="457200" indent="-457200">
              <a:buFont typeface="Wingdings" panose="05000000000000000000" pitchFamily="2" charset="2"/>
              <a:buChar char="v"/>
              <a:tabLst>
                <a:tab pos="3373438" algn="l"/>
              </a:tabLst>
            </a:pPr>
            <a:r>
              <a:rPr lang="en-US" dirty="0">
                <a:solidFill>
                  <a:srgbClr val="C00000"/>
                </a:solidFill>
              </a:rPr>
              <a:t>Proposed Method: </a:t>
            </a:r>
            <a:r>
              <a:rPr lang="en-US" altLang="zh-CN" b="1" dirty="0">
                <a:solidFill>
                  <a:srgbClr val="C00000"/>
                </a:solidFill>
              </a:rPr>
              <a:t>CatchCore</a:t>
            </a:r>
            <a:endParaRPr lang="en-US" b="1" dirty="0">
              <a:solidFill>
                <a:srgbClr val="C00000"/>
              </a:solidFill>
            </a:endParaRPr>
          </a:p>
          <a:p>
            <a:pPr marL="6858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00000"/>
                </a:solidFill>
              </a:rPr>
              <a:t> Terminologies and Problem definition  </a:t>
            </a:r>
            <a:r>
              <a:rPr lang="en-US" sz="2400" b="1" dirty="0">
                <a:solidFill>
                  <a:srgbClr val="C00000"/>
                </a:solidFill>
              </a:rPr>
              <a:t>&lt;&lt;</a:t>
            </a:r>
            <a:endParaRPr lang="en-US" sz="2400" dirty="0">
              <a:solidFill>
                <a:srgbClr val="C00000"/>
              </a:solidFill>
            </a:endParaRPr>
          </a:p>
          <a:p>
            <a:pPr marL="6858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Algorithm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Experiments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Conclusion</a:t>
            </a:r>
          </a:p>
        </p:txBody>
      </p:sp>
      <p:pic>
        <p:nvPicPr>
          <p:cNvPr id="7" name="Picture 10" descr="Image result for finish line">
            <a:extLst>
              <a:ext uri="{FF2B5EF4-FFF2-40B4-BE49-F238E27FC236}">
                <a16:creationId xmlns:a16="http://schemas.microsoft.com/office/drawing/2014/main" id="{FB12B599-DA92-469F-8CB6-B71A3F45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79" y="1693369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r top view">
            <a:extLst>
              <a:ext uri="{FF2B5EF4-FFF2-40B4-BE49-F238E27FC236}">
                <a16:creationId xmlns:a16="http://schemas.microsoft.com/office/drawing/2014/main" id="{242B70D3-C86C-4752-807C-BDDB7B54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9862">
            <a:off x="6653274" y="5440937"/>
            <a:ext cx="870396" cy="46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30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F0F1-A39B-45E7-B5C2-D1257AEE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Terminologies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AD531B-B363-414E-B106-A9705DF3565A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dirty="0"/>
                  <a:t>Assume a block (subtensor)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</m:oMath>
                </a14:m>
                <a:r>
                  <a:rPr lang="en-US" dirty="0"/>
                  <a:t> in a tensor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𝓡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altLang="zh-CN" dirty="0">
                    <a:latin typeface="Cambria Math" panose="02040503050406030204" pitchFamily="18" charset="0"/>
                  </a:rPr>
                  <a:t>Tensor i</a:t>
                </a:r>
                <a:r>
                  <a:rPr lang="en-US" dirty="0">
                    <a:latin typeface="Cambria Math" panose="02040503050406030204" pitchFamily="18" charset="0"/>
                  </a:rPr>
                  <a:t>nclusion</a:t>
                </a:r>
                <a:r>
                  <a:rPr lang="en-US" b="1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</a:rPr>
                  <a:t>:</a:t>
                </a:r>
                <a:r>
                  <a:rPr lang="en-US" b="1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𝓑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</m:oMath>
                </a14:m>
                <a:r>
                  <a:rPr lang="en-US" b="1" i="1" dirty="0">
                    <a:latin typeface="Cambria Math" panose="02040503050406030204" pitchFamily="18" charset="0"/>
                  </a:rPr>
                  <a:t> 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𝓑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𝑀𝑎𝑠𝑠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(sum of entries)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𝓑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𝑉𝑜𝑙𝑢𝑚𝑒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𝓑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𝐶𝑎𝑑𝑖𝑛𝑎𝑙𝑡𝑖𝑒𝑠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+⋯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AD531B-B363-414E-B106-A9705DF356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3"/>
                <a:stretch>
                  <a:fillRect l="-1446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be 3">
            <a:extLst>
              <a:ext uri="{FF2B5EF4-FFF2-40B4-BE49-F238E27FC236}">
                <a16:creationId xmlns:a16="http://schemas.microsoft.com/office/drawing/2014/main" id="{65F6AAAE-598A-46CB-8F12-8DEA30715798}"/>
              </a:ext>
            </a:extLst>
          </p:cNvPr>
          <p:cNvSpPr/>
          <p:nvPr/>
        </p:nvSpPr>
        <p:spPr>
          <a:xfrm>
            <a:off x="3010063" y="3657600"/>
            <a:ext cx="2392354" cy="2226298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77668E9E-6B00-40CA-9E3B-BD6FFE6064BF}"/>
              </a:ext>
            </a:extLst>
          </p:cNvPr>
          <p:cNvSpPr/>
          <p:nvPr/>
        </p:nvSpPr>
        <p:spPr>
          <a:xfrm>
            <a:off x="3593538" y="4401248"/>
            <a:ext cx="972344" cy="972344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AA3D89-572D-4863-932E-F931523756F7}"/>
                  </a:ext>
                </a:extLst>
              </p:cNvPr>
              <p:cNvSpPr txBox="1"/>
              <p:nvPr/>
            </p:nvSpPr>
            <p:spPr>
              <a:xfrm>
                <a:off x="3544757" y="3695655"/>
                <a:ext cx="8731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𝓡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AA3D89-572D-4863-932E-F93152375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757" y="3695655"/>
                <a:ext cx="87312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2B6EF7-AD20-4490-835C-7C005DFF45D8}"/>
                  </a:ext>
                </a:extLst>
              </p:cNvPr>
              <p:cNvSpPr txBox="1"/>
              <p:nvPr/>
            </p:nvSpPr>
            <p:spPr>
              <a:xfrm>
                <a:off x="3760711" y="5361283"/>
                <a:ext cx="5556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2B6EF7-AD20-4490-835C-7C005DFF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711" y="5361283"/>
                <a:ext cx="55562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33DF24-403C-4E98-9191-831ED2DE569A}"/>
                  </a:ext>
                </a:extLst>
              </p:cNvPr>
              <p:cNvSpPr txBox="1"/>
              <p:nvPr/>
            </p:nvSpPr>
            <p:spPr>
              <a:xfrm>
                <a:off x="3010063" y="4719157"/>
                <a:ext cx="646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33DF24-403C-4E98-9191-831ED2DE5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063" y="4719157"/>
                <a:ext cx="64611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EB7645-3339-4C7E-BECD-1E0CF2F92076}"/>
              </a:ext>
            </a:extLst>
          </p:cNvPr>
          <p:cNvCxnSpPr/>
          <p:nvPr/>
        </p:nvCxnSpPr>
        <p:spPr>
          <a:xfrm>
            <a:off x="3588418" y="5452700"/>
            <a:ext cx="74604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EA4E1D-0571-44C3-8488-7EF8170C58B0}"/>
              </a:ext>
            </a:extLst>
          </p:cNvPr>
          <p:cNvCxnSpPr/>
          <p:nvPr/>
        </p:nvCxnSpPr>
        <p:spPr>
          <a:xfrm>
            <a:off x="3526684" y="4645380"/>
            <a:ext cx="0" cy="73356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67548C-44B7-436B-A51C-0159424D7A8B}"/>
              </a:ext>
            </a:extLst>
          </p:cNvPr>
          <p:cNvCxnSpPr/>
          <p:nvPr/>
        </p:nvCxnSpPr>
        <p:spPr>
          <a:xfrm flipH="1">
            <a:off x="3510453" y="4350090"/>
            <a:ext cx="291444" cy="25675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75B975-E263-4E4D-BE0F-4C199D7EACBF}"/>
                  </a:ext>
                </a:extLst>
              </p:cNvPr>
              <p:cNvSpPr txBox="1"/>
              <p:nvPr/>
            </p:nvSpPr>
            <p:spPr>
              <a:xfrm>
                <a:off x="3114335" y="4148773"/>
                <a:ext cx="5099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75B975-E263-4E4D-BE0F-4C199D7EA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335" y="4148773"/>
                <a:ext cx="50999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B6211C-4B40-4071-9275-BD13A54C7382}"/>
                  </a:ext>
                </a:extLst>
              </p:cNvPr>
              <p:cNvSpPr txBox="1"/>
              <p:nvPr/>
            </p:nvSpPr>
            <p:spPr>
              <a:xfrm>
                <a:off x="3638284" y="4745513"/>
                <a:ext cx="5941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𝓑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B6211C-4B40-4071-9275-BD13A54C7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284" y="4745513"/>
                <a:ext cx="59412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3EA7117-01E4-491F-BA0F-04DBE523095B}"/>
              </a:ext>
            </a:extLst>
          </p:cNvPr>
          <p:cNvSpPr/>
          <p:nvPr/>
        </p:nvSpPr>
        <p:spPr>
          <a:xfrm>
            <a:off x="2669755" y="5952318"/>
            <a:ext cx="2925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3-way tensor example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0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A29D-4375-482B-B36F-6223701B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Terminologies (cont.)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D08F47E9-3696-4558-BC48-AA7A26DD092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7192" y="1290421"/>
            <a:ext cx="7591870" cy="4871087"/>
          </a:xfrm>
        </p:spPr>
        <p:txBody>
          <a:bodyPr/>
          <a:lstStyle/>
          <a:p>
            <a:r>
              <a:rPr lang="en-US" dirty="0"/>
              <a:t>Indicator vectors based formulation for subtensor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marL="625475" lvl="2"/>
            <a:r>
              <a:rPr lang="en-US" dirty="0"/>
              <a:t>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0C6F742-1EF1-43B3-8216-3E943CD2D17F}"/>
              </a:ext>
            </a:extLst>
          </p:cNvPr>
          <p:cNvGrpSpPr/>
          <p:nvPr/>
        </p:nvGrpSpPr>
        <p:grpSpPr>
          <a:xfrm>
            <a:off x="1462366" y="3417140"/>
            <a:ext cx="2823508" cy="2680852"/>
            <a:chOff x="897580" y="2648331"/>
            <a:chExt cx="2823508" cy="268085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1E6DB22-9C7F-4EA1-B0AE-D28A8BDD1CA4}"/>
                </a:ext>
              </a:extLst>
            </p:cNvPr>
            <p:cNvGrpSpPr/>
            <p:nvPr/>
          </p:nvGrpSpPr>
          <p:grpSpPr>
            <a:xfrm>
              <a:off x="897580" y="2824668"/>
              <a:ext cx="2823508" cy="2504515"/>
              <a:chOff x="897580" y="2824668"/>
              <a:chExt cx="2823508" cy="2504515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417F3635-9568-420C-BFBE-1B16FA9D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1462" y="2824668"/>
                <a:ext cx="2409626" cy="2161099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1F7EDFF-4324-4B06-A10C-3806074C76F6}"/>
                  </a:ext>
                </a:extLst>
              </p:cNvPr>
              <p:cNvSpPr txBox="1"/>
              <p:nvPr/>
            </p:nvSpPr>
            <p:spPr>
              <a:xfrm>
                <a:off x="1991328" y="4898296"/>
                <a:ext cx="10094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Item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6C72EF9-24D2-4393-B331-125A024FD4C8}"/>
                  </a:ext>
                </a:extLst>
              </p:cNvPr>
              <p:cNvSpPr txBox="1"/>
              <p:nvPr/>
            </p:nvSpPr>
            <p:spPr>
              <a:xfrm rot="16200000">
                <a:off x="505004" y="3894555"/>
                <a:ext cx="12160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User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80DA548-21EF-4168-B3B0-FEFDBE2FC9DB}"/>
                </a:ext>
              </a:extLst>
            </p:cNvPr>
            <p:cNvSpPr txBox="1"/>
            <p:nvPr/>
          </p:nvSpPr>
          <p:spPr>
            <a:xfrm rot="18430277">
              <a:off x="873693" y="2903051"/>
              <a:ext cx="9403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Date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48C519C-382C-434B-A6F0-412AD22C4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748" y="1757605"/>
            <a:ext cx="3966405" cy="43257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7C888E8-F2C8-4BE7-AFF9-54622005C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843" y="2521886"/>
            <a:ext cx="4664235" cy="4390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4F9D98-E1CF-4C7B-B9F7-0A4B62E65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396" y="2149832"/>
            <a:ext cx="2993478" cy="3804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98B4BB2-2AC3-4357-B7F9-0A20E73467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892" y="2928597"/>
            <a:ext cx="5442857" cy="37393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781CD05-5593-4FB5-A0E5-8A0E64989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367" y="5350674"/>
            <a:ext cx="1906090" cy="316431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520EAD58-78E4-40AB-A430-5B7E4669211E}"/>
              </a:ext>
            </a:extLst>
          </p:cNvPr>
          <p:cNvSpPr/>
          <p:nvPr/>
        </p:nvSpPr>
        <p:spPr>
          <a:xfrm>
            <a:off x="4736810" y="3744113"/>
            <a:ext cx="31458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 Vector Paradigm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B905CB0-660A-4719-A1F4-43DBC9639FA5}"/>
                  </a:ext>
                </a:extLst>
              </p:cNvPr>
              <p:cNvSpPr/>
              <p:nvPr/>
            </p:nvSpPr>
            <p:spPr>
              <a:xfrm>
                <a:off x="6440729" y="2207392"/>
                <a:ext cx="2305567" cy="400110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</a:rPr>
                  <a:t>: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</a:rPr>
                  <a:t> n-mode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</a:rPr>
                  <a:t> product</a:t>
                </a:r>
              </a:p>
            </p:txBody>
          </p:sp>
        </mc:Choice>
        <mc:Fallback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B905CB0-660A-4719-A1F4-43DBC9639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729" y="2207392"/>
                <a:ext cx="2305567" cy="400110"/>
              </a:xfrm>
              <a:prstGeom prst="rect">
                <a:avLst/>
              </a:prstGeom>
              <a:blipFill>
                <a:blip r:embed="rId9"/>
                <a:stretch>
                  <a:fillRect t="-4225" r="-1567" b="-19718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1F8A4660-4D9E-4875-B344-BDA70634C3BB}"/>
              </a:ext>
            </a:extLst>
          </p:cNvPr>
          <p:cNvGrpSpPr/>
          <p:nvPr/>
        </p:nvGrpSpPr>
        <p:grpSpPr>
          <a:xfrm>
            <a:off x="1901949" y="3700902"/>
            <a:ext cx="1800102" cy="2053674"/>
            <a:chOff x="1901949" y="3700902"/>
            <a:chExt cx="1800102" cy="205367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97796EE-1970-4192-91CF-647337516394}"/>
                </a:ext>
              </a:extLst>
            </p:cNvPr>
            <p:cNvSpPr/>
            <p:nvPr/>
          </p:nvSpPr>
          <p:spPr>
            <a:xfrm>
              <a:off x="1902722" y="4392117"/>
              <a:ext cx="555805" cy="67731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75CC657-F4C3-4F29-81E3-7A2535140752}"/>
                </a:ext>
              </a:extLst>
            </p:cNvPr>
            <p:cNvSpPr/>
            <p:nvPr/>
          </p:nvSpPr>
          <p:spPr>
            <a:xfrm>
              <a:off x="2863851" y="5469316"/>
              <a:ext cx="838200" cy="2852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D464B0D-8F17-454F-BB47-3928B44E52FF}"/>
                </a:ext>
              </a:extLst>
            </p:cNvPr>
            <p:cNvGrpSpPr/>
            <p:nvPr/>
          </p:nvGrpSpPr>
          <p:grpSpPr>
            <a:xfrm>
              <a:off x="1901949" y="3700902"/>
              <a:ext cx="944510" cy="632523"/>
              <a:chOff x="1901949" y="3700902"/>
              <a:chExt cx="944510" cy="632523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02B124A-2519-492B-8954-0911BA40D444}"/>
                  </a:ext>
                </a:extLst>
              </p:cNvPr>
              <p:cNvSpPr/>
              <p:nvPr/>
            </p:nvSpPr>
            <p:spPr>
              <a:xfrm rot="320004">
                <a:off x="2252819" y="3700902"/>
                <a:ext cx="593640" cy="21474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40A1114-0025-4A6C-BAA0-9554A67E689D}"/>
                  </a:ext>
                </a:extLst>
              </p:cNvPr>
              <p:cNvSpPr/>
              <p:nvPr/>
            </p:nvSpPr>
            <p:spPr>
              <a:xfrm rot="320004">
                <a:off x="1901949" y="4118676"/>
                <a:ext cx="593640" cy="21474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1232289F-454B-43D2-A32F-4B8465C05A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1557" y="5743092"/>
            <a:ext cx="3319431" cy="381701"/>
          </a:xfrm>
          <a:prstGeom prst="rect">
            <a:avLst/>
          </a:prstGeom>
        </p:spPr>
      </p:pic>
      <p:graphicFrame>
        <p:nvGraphicFramePr>
          <p:cNvPr id="74" name="Object 73">
            <a:extLst>
              <a:ext uri="{FF2B5EF4-FFF2-40B4-BE49-F238E27FC236}">
                <a16:creationId xmlns:a16="http://schemas.microsoft.com/office/drawing/2014/main" id="{3AC61C5C-BBC6-4E9F-9170-01452E7A23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761372"/>
              </p:ext>
            </p:extLst>
          </p:nvPr>
        </p:nvGraphicFramePr>
        <p:xfrm>
          <a:off x="5110163" y="4175125"/>
          <a:ext cx="22145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AxMath" r:id="rId11" imgW="1271520" imgH="627480" progId="Equation.AxMath">
                  <p:embed/>
                </p:oleObj>
              </mc:Choice>
              <mc:Fallback>
                <p:oleObj name="AxMath" r:id="rId11" imgW="1271520" imgH="627480" progId="Equation.AxMath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185AD239-4A01-464C-991F-4AFB83136A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10163" y="4175125"/>
                        <a:ext cx="2214562" cy="103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083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653B94F-9E4D-4397-A0BA-BC3F988DD5AA}"/>
              </a:ext>
            </a:extLst>
          </p:cNvPr>
          <p:cNvSpPr/>
          <p:nvPr/>
        </p:nvSpPr>
        <p:spPr>
          <a:xfrm>
            <a:off x="4284921" y="2027928"/>
            <a:ext cx="3774558" cy="2299523"/>
          </a:xfrm>
          <a:prstGeom prst="roundRect">
            <a:avLst/>
          </a:prstGeom>
          <a:solidFill>
            <a:srgbClr val="EC989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DCDC8-E09B-4702-9320-2A82AF97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Density Terminolog</a:t>
            </a:r>
            <a:r>
              <a:rPr lang="en-US" altLang="zh-CN" dirty="0"/>
              <a:t>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BA79D-0A8B-484A-92F1-5954209C6B1A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17191" y="1290421"/>
                <a:ext cx="7394687" cy="487108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Common density metrics</a:t>
                </a:r>
                <a:endParaRPr lang="en-US" sz="1600" i="1" dirty="0"/>
              </a:p>
              <a:p>
                <a:pPr lvl="1"/>
                <a:r>
                  <a:rPr lang="en-US" dirty="0"/>
                  <a:t>Volume Density:</a:t>
                </a:r>
              </a:p>
              <a:p>
                <a:pPr lvl="2"/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       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Arithmetic Avg. Degree: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Geometric Avg. Degree: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ad>
                          <m:ra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g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dirty="0"/>
                  <a:t>    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pPr>
                  <a:spcBef>
                    <a:spcPts val="2400"/>
                  </a:spcBef>
                </a:pPr>
                <a:r>
                  <a:rPr lang="en-US" dirty="0"/>
                  <a:t>Entry-Plenum metric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i="1" dirty="0"/>
                  <a:t>: mass and size (vol. /card.) of subtensor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BA79D-0A8B-484A-92F1-5954209C6B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17191" y="1290421"/>
                <a:ext cx="7394687" cy="4871087"/>
              </a:xfrm>
              <a:blipFill>
                <a:blip r:embed="rId2"/>
                <a:stretch>
                  <a:fillRect l="-1484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055CCA4-4A5E-4797-BF41-66344FC4B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88" y="5328463"/>
            <a:ext cx="6891337" cy="818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D308B-D618-40B7-A1C4-2280991BD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507" y="1061439"/>
            <a:ext cx="984719" cy="931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4541E-26CC-425C-B010-502420F83C66}"/>
                  </a:ext>
                </a:extLst>
              </p:cNvPr>
              <p:cNvSpPr txBox="1"/>
              <p:nvPr/>
            </p:nvSpPr>
            <p:spPr>
              <a:xfrm>
                <a:off x="6317250" y="1212538"/>
                <a:ext cx="108452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400" dirty="0"/>
                  <a:t>: mass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400" dirty="0"/>
                  <a:t> : volume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400" dirty="0"/>
                  <a:t>: card.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4541E-26CC-425C-B010-502420F83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250" y="1212538"/>
                <a:ext cx="1084521" cy="738664"/>
              </a:xfrm>
              <a:prstGeom prst="rect">
                <a:avLst/>
              </a:prstGeom>
              <a:blipFill>
                <a:blip r:embed="rId5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0B39DD-E8B3-4FCD-89DE-629C5C8CF66F}"/>
              </a:ext>
            </a:extLst>
          </p:cNvPr>
          <p:cNvSpPr/>
          <p:nvPr/>
        </p:nvSpPr>
        <p:spPr>
          <a:xfrm>
            <a:off x="4284921" y="2027927"/>
            <a:ext cx="3774558" cy="2299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154F4E-68E2-450A-BFEE-00DCA970DB91}"/>
              </a:ext>
            </a:extLst>
          </p:cNvPr>
          <p:cNvSpPr/>
          <p:nvPr/>
        </p:nvSpPr>
        <p:spPr>
          <a:xfrm>
            <a:off x="2863851" y="5715000"/>
            <a:ext cx="2520950" cy="43194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99FE-6916-4F5C-A578-DC443F54F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Definition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85907E-1504-46C9-BCB0-557D38CD58BA}"/>
                  </a:ext>
                </a:extLst>
              </p:cNvPr>
              <p:cNvSpPr>
                <a:spLocks noGrp="1"/>
              </p:cNvSpPr>
              <p:nvPr>
                <p:ph idx="10"/>
              </p:nvPr>
            </p:nvSpPr>
            <p:spPr>
              <a:xfrm>
                <a:off x="817191" y="1290421"/>
                <a:ext cx="7869609" cy="4871087"/>
              </a:xfrm>
            </p:spPr>
            <p:txBody>
              <a:bodyPr/>
              <a:lstStyle/>
              <a:p>
                <a:pPr marL="88900" indent="-88900"/>
                <a:r>
                  <a:rPr lang="en-US" dirty="0"/>
                  <a:t>Densest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)-entry-plenum Subtensor Detection</a:t>
                </a:r>
              </a:p>
              <a:p>
                <a:pPr marL="88900" indent="-88900"/>
                <a:r>
                  <a:rPr lang="en-US" altLang="zh-CN" b="1" dirty="0"/>
                  <a:t>Given</a:t>
                </a:r>
                <a:r>
                  <a:rPr lang="en-US" altLang="zh-CN" dirty="0"/>
                  <a:t>: (1).</a:t>
                </a:r>
                <a14:m>
                  <m:oMath xmlns:m="http://schemas.openxmlformats.org/officeDocument/2006/math"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𝓡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i="1" dirty="0"/>
                  <a:t>N-</a:t>
                </a:r>
                <a:r>
                  <a:rPr lang="en-US" altLang="zh-CN" dirty="0"/>
                  <a:t>way tensor</a:t>
                </a:r>
                <a:br>
                  <a:rPr lang="en-US" altLang="zh-CN" b="1" i="1" dirty="0"/>
                </a:br>
                <a:r>
                  <a:rPr lang="en-US" altLang="zh-CN" b="1" i="1" dirty="0"/>
                  <a:t>             </a:t>
                </a:r>
                <a:r>
                  <a:rPr lang="en-US" altLang="zh-CN" dirty="0"/>
                  <a:t>(2).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dirty="0"/>
                  <a:t>: constant factor</a:t>
                </a:r>
                <a:br>
                  <a:rPr lang="en-US" dirty="0"/>
                </a:br>
                <a:r>
                  <a:rPr lang="en-US" dirty="0"/>
                  <a:t>             (3).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: two increasing functions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Find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rgbClr val="C00000"/>
                    </a:solidFill>
                  </a:rPr>
                  <a:t>an indicator vectors collection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dirty="0">
                    <a:solidFill>
                      <a:srgbClr val="C00000"/>
                    </a:solidFill>
                  </a:rPr>
                  <a:t>	 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85907E-1504-46C9-BCB0-557D38CD58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817191" y="1290421"/>
                <a:ext cx="7869609" cy="4871087"/>
              </a:xfrm>
              <a:blipFill>
                <a:blip r:embed="rId2"/>
                <a:stretch>
                  <a:fillRect l="-1394" t="-2128" r="-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02195BE-9B38-4CB8-928F-47741EF3C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076" y="3590704"/>
            <a:ext cx="4879902" cy="8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76181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3200</TotalTime>
  <Words>1451</Words>
  <Application>Microsoft Office PowerPoint</Application>
  <PresentationFormat>On-screen Show (4:3)</PresentationFormat>
  <Paragraphs>359</Paragraphs>
  <Slides>41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Calluna</vt:lpstr>
      <vt:lpstr>CMBX12</vt:lpstr>
      <vt:lpstr>Arial</vt:lpstr>
      <vt:lpstr>Calibri</vt:lpstr>
      <vt:lpstr>Cambria Math</vt:lpstr>
      <vt:lpstr>Courier New</vt:lpstr>
      <vt:lpstr>Gill Sans MT</vt:lpstr>
      <vt:lpstr>Wingdings</vt:lpstr>
      <vt:lpstr>Front Design</vt:lpstr>
      <vt:lpstr>Content Design</vt:lpstr>
      <vt:lpstr>AxMath</vt:lpstr>
      <vt:lpstr> Catching Hierarchical Dense Subtensor</vt:lpstr>
      <vt:lpstr>Motivation: Anomaly in Tensors</vt:lpstr>
      <vt:lpstr>Motivation: Hierarchical Structure </vt:lpstr>
      <vt:lpstr>Research Question</vt:lpstr>
      <vt:lpstr>Road Map</vt:lpstr>
      <vt:lpstr>Terminologies</vt:lpstr>
      <vt:lpstr>Terminologies (cont.)</vt:lpstr>
      <vt:lpstr>Density Terminology</vt:lpstr>
      <vt:lpstr>Problem Definition I</vt:lpstr>
      <vt:lpstr>Hierarchical Dense Subtensors</vt:lpstr>
      <vt:lpstr>Problem Definition II</vt:lpstr>
      <vt:lpstr>Requirements</vt:lpstr>
      <vt:lpstr>Road Map</vt:lpstr>
      <vt:lpstr>Optimization instantiation</vt:lpstr>
      <vt:lpstr>Optimization instantiation (cont.)</vt:lpstr>
      <vt:lpstr>HDS-tensors detection</vt:lpstr>
      <vt:lpstr>HDS-tensors detection (cont.)</vt:lpstr>
      <vt:lpstr>Detail of CatchCore</vt:lpstr>
      <vt:lpstr>Detail of CatchCore (cont.)</vt:lpstr>
      <vt:lpstr>Detail of CatchCore (cont.)</vt:lpstr>
      <vt:lpstr>Parameter Evaluation</vt:lpstr>
      <vt:lpstr>Road Map</vt:lpstr>
      <vt:lpstr>Exp1. Accuracy Test </vt:lpstr>
      <vt:lpstr>Exp1. Accuracy Test (cont.) </vt:lpstr>
      <vt:lpstr>Exp1. Accuracy Test (cont.) </vt:lpstr>
      <vt:lpstr>Exp1. Accuracy Test (cont.) </vt:lpstr>
      <vt:lpstr>Exp1. Accuracy Test </vt:lpstr>
      <vt:lpstr>Exp2. Discovery in Practice</vt:lpstr>
      <vt:lpstr>Exp2. Discovery in Practice (cont.) </vt:lpstr>
      <vt:lpstr>Exp2. Discovery in Practice (cont.) </vt:lpstr>
      <vt:lpstr>Exp2. Discovery in Practice (cont.) </vt:lpstr>
      <vt:lpstr>Exp2. Discovery in Practice (cont.) </vt:lpstr>
      <vt:lpstr>Exp2. Discovery in Practice (cont.) </vt:lpstr>
      <vt:lpstr>Exp2. Discovery in Practice </vt:lpstr>
      <vt:lpstr>Exp3. Robustness Test</vt:lpstr>
      <vt:lpstr>Exp3. Robustness Test</vt:lpstr>
      <vt:lpstr>Exp4. Scalability Test </vt:lpstr>
      <vt:lpstr>Exp4. Scalability Test</vt:lpstr>
      <vt:lpstr>Road Map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CatchCore: Hierarchical Dense Subtensor Detection</dc:title>
  <dc:creator>Feng wenchieh</dc:creator>
  <cp:lastModifiedBy>Feng wenchieh</cp:lastModifiedBy>
  <cp:revision>65</cp:revision>
  <dcterms:created xsi:type="dcterms:W3CDTF">2019-08-01T02:27:17Z</dcterms:created>
  <dcterms:modified xsi:type="dcterms:W3CDTF">2019-09-24T06:14:20Z</dcterms:modified>
</cp:coreProperties>
</file>